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Lst>
  <p:notesMasterIdLst>
    <p:notesMasterId r:id="rId13"/>
  </p:notesMasterIdLst>
  <p:handoutMasterIdLst>
    <p:handoutMasterId r:id="rId14"/>
  </p:handoutMasterIdLst>
  <p:sldIdLst>
    <p:sldId id="257" r:id="rId4"/>
    <p:sldId id="268" r:id="rId5"/>
    <p:sldId id="265" r:id="rId6"/>
    <p:sldId id="271" r:id="rId7"/>
    <p:sldId id="260" r:id="rId8"/>
    <p:sldId id="261" r:id="rId9"/>
    <p:sldId id="263" r:id="rId10"/>
    <p:sldId id="266" r:id="rId11"/>
    <p:sldId id="262" r:id="rId12"/>
  </p:sldIdLst>
  <p:sldSz cx="9144000" cy="5143500" type="screen16x9"/>
  <p:notesSz cx="6858000" cy="9144000"/>
  <p:embeddedFontLst>
    <p:embeddedFont>
      <p:font typeface="Cambria Math" panose="02040503050406030204" pitchFamily="18" charset="0"/>
      <p:regular r:id="rId15"/>
    </p:embeddedFont>
    <p:embeddedFont>
      <p:font typeface="Lato" panose="020F0502020204030203" pitchFamily="34" charset="0"/>
      <p:regular r:id="rId16"/>
      <p:bold r:id="rId17"/>
      <p:italic r:id="rId18"/>
      <p:boldItalic r:id="rId19"/>
    </p:embeddedFont>
    <p:embeddedFont>
      <p:font typeface="Lato Black" panose="020F0A02020204030203" pitchFamily="34" charset="0"/>
      <p:bold r:id="rId20"/>
      <p:italic r:id="rId21"/>
      <p:boldItalic r:id="rId22"/>
    </p:embeddedFont>
    <p:embeddedFont>
      <p:font typeface="Lato Light" panose="020F03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342"/>
    <a:srgbClr val="204F81"/>
    <a:srgbClr val="BCD1D8"/>
    <a:srgbClr val="F19986"/>
    <a:srgbClr val="FFFFFF"/>
    <a:srgbClr val="EF3DE2"/>
    <a:srgbClr val="6B0964"/>
    <a:srgbClr val="E7937F"/>
    <a:srgbClr val="FBD695"/>
    <a:srgbClr val="3B8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0877" autoAdjust="0"/>
  </p:normalViewPr>
  <p:slideViewPr>
    <p:cSldViewPr>
      <p:cViewPr varScale="1">
        <p:scale>
          <a:sx n="137" d="100"/>
          <a:sy n="137" d="100"/>
        </p:scale>
        <p:origin x="828"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7.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0.fntdata"/><Relationship Id="rId5" Type="http://schemas.openxmlformats.org/officeDocument/2006/relationships/slide" Target="slides/slide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10/7/2022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10/7/2022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2507886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1960929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19911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288619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528031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9684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942246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40330506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975981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812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42444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437258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40378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783864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96578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186866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5160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2022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2401837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656264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366260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045426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0415941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946024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424710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6160521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33737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288765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540913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449634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25148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45170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401916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95088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448445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691369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44787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297369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267036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5695192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03533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333532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901353"/>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73373" y="811325"/>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5942"/>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624045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0280985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097636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671972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99431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95631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71883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952466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1467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43815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28223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81261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10759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75964174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72967684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1914843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174594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037157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F3769FA7-A4E2-4494-8073-3FAD02F45F7A}"/>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B682CB6A-CFBC-4B7A-874B-701002E1FA0E}"/>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300694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667CEC5E-6850-49D3-8449-D02F0F94F534}"/>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8925D6F4-6F24-4A99-BD0E-2CDFCC46EAA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F09F3EC-0918-4C5E-8940-B9E37DEC97F0}"/>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94751893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CA16958-3E21-406D-A51E-A1995001A092}"/>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E2C356F5-D65A-4673-A0F7-7FDDF5C3976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F0DE3E93-5A85-4635-9A91-07F3C1C80486}"/>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884CB4F3-446D-4792-8F99-698C06C2BFC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2F20DB6A-5C03-4147-97B4-4774BA14178B}"/>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5531DBFB-080E-4A63-8D70-A2B970A88E8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41B49A6D-95F2-4F69-A32C-F6B9BE27360D}"/>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29645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2350004-484B-4526-8AD5-BD7E4F14C3A8}"/>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B52CD789-097D-43E6-AAD6-6F4F22A5497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F0C6B9F8-DF38-4AD7-963B-748141240D1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B6FBC306-3ED3-4469-BEB1-D1765578B3F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4CC1E80B-F47E-4BB2-908E-A3EA32DA89D5}"/>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D50E3E0D-1FF5-49E7-8211-8051B605E5E5}"/>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8FC88577-04B6-48C2-AD9A-18F19D5F460C}"/>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CAB03784-1E32-4123-B835-D342BD1115B7}"/>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B7659512-94D6-4BA5-9408-93BBBE29A42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899BB2BD-C924-4753-9D18-000BEADB5936}"/>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0C04376A-0778-42A0-9508-77B4311F49EF}"/>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59125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809003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050824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36682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8.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theme" Target="../theme/theme3.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2.png"/><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image" Target="../media/image7.emf"/><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450831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 id="2147483752" r:id="rId60"/>
    <p:sldLayoutId id="2147483753" r:id="rId61"/>
    <p:sldLayoutId id="2147483754" r:id="rId62"/>
    <p:sldLayoutId id="2147483755"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4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9.png"/><Relationship Id="rId3" Type="http://schemas.openxmlformats.org/officeDocument/2006/relationships/image" Target="../media/image23.png"/><Relationship Id="rId7" Type="http://schemas.openxmlformats.org/officeDocument/2006/relationships/image" Target="../media/image14.png"/><Relationship Id="rId12"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60.xml"/><Relationship Id="rId6" Type="http://schemas.openxmlformats.org/officeDocument/2006/relationships/image" Target="../media/image26.png"/><Relationship Id="rId11" Type="http://schemas.openxmlformats.org/officeDocument/2006/relationships/image" Target="../media/image32.png"/><Relationship Id="rId5" Type="http://schemas.openxmlformats.org/officeDocument/2006/relationships/image" Target="../media/image25.png"/><Relationship Id="rId10" Type="http://schemas.openxmlformats.org/officeDocument/2006/relationships/image" Target="../media/image36.png"/><Relationship Id="rId4" Type="http://schemas.openxmlformats.org/officeDocument/2006/relationships/image" Target="../media/image24.png"/><Relationship Id="rId9" Type="http://schemas.openxmlformats.org/officeDocument/2006/relationships/image" Target="../media/image27.png"/><Relationship Id="rId14"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43.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noProof="0"/>
              <a:t>Crystallization of Benzoic Acid in a Mixed Suspension, Mixed Product </a:t>
            </a:r>
            <a:r>
              <a:rPr lang="en-US"/>
              <a:t>R</a:t>
            </a:r>
            <a:r>
              <a:rPr lang="en-US" noProof="0"/>
              <a:t>emoval Crystallizer</a:t>
            </a:r>
            <a:endParaRPr lang="en-US" noProof="0" dirty="0"/>
          </a:p>
        </p:txBody>
      </p:sp>
      <p:sp>
        <p:nvSpPr>
          <p:cNvPr id="13" name="Text Placeholder 12">
            <a:extLst>
              <a:ext uri="{FF2B5EF4-FFF2-40B4-BE49-F238E27FC236}">
                <a16:creationId xmlns:a16="http://schemas.microsoft.com/office/drawing/2014/main" id="{9AD8080E-E24C-4988-AFEA-863DB2B4C91D}"/>
              </a:ext>
            </a:extLst>
          </p:cNvPr>
          <p:cNvSpPr>
            <a:spLocks noGrp="1"/>
          </p:cNvSpPr>
          <p:nvPr>
            <p:ph type="body" idx="1"/>
          </p:nvPr>
        </p:nvSpPr>
        <p:spPr/>
        <p:txBody>
          <a:bodyPr>
            <a:normAutofit lnSpcReduction="10000"/>
          </a:bodyPr>
          <a:lstStyle/>
          <a:p>
            <a:endParaRPr lang="en-US"/>
          </a:p>
        </p:txBody>
      </p:sp>
      <p:sp>
        <p:nvSpPr>
          <p:cNvPr id="14" name="Text Placeholder 13">
            <a:extLst>
              <a:ext uri="{FF2B5EF4-FFF2-40B4-BE49-F238E27FC236}">
                <a16:creationId xmlns:a16="http://schemas.microsoft.com/office/drawing/2014/main" id="{EEF46AB6-27D0-45D7-B46E-5313C556CE3C}"/>
              </a:ext>
            </a:extLst>
          </p:cNvPr>
          <p:cNvSpPr>
            <a:spLocks noGrp="1"/>
          </p:cNvSpPr>
          <p:nvPr>
            <p:ph type="body" idx="10"/>
          </p:nvPr>
        </p:nvSpPr>
        <p:spPr/>
        <p:txBody>
          <a:bodyPr/>
          <a:lstStyle/>
          <a:p>
            <a:endParaRPr lang="en-US"/>
          </a:p>
        </p:txBody>
      </p:sp>
      <p:sp>
        <p:nvSpPr>
          <p:cNvPr id="15" name="Text Placeholder 14">
            <a:extLst>
              <a:ext uri="{FF2B5EF4-FFF2-40B4-BE49-F238E27FC236}">
                <a16:creationId xmlns:a16="http://schemas.microsoft.com/office/drawing/2014/main" id="{74A77A1E-0E5F-421C-AB03-755F621A5533}"/>
              </a:ext>
            </a:extLst>
          </p:cNvPr>
          <p:cNvSpPr>
            <a:spLocks noGrp="1"/>
          </p:cNvSpPr>
          <p:nvPr>
            <p:ph type="body" idx="11"/>
          </p:nvPr>
        </p:nvSpPr>
        <p:spPr/>
        <p:txBody>
          <a:bodyPr>
            <a:normAutofit lnSpcReduction="10000"/>
          </a:bodyPr>
          <a:lstStyle/>
          <a:p>
            <a:endParaRPr lang="en-US"/>
          </a:p>
        </p:txBody>
      </p:sp>
      <p:sp>
        <p:nvSpPr>
          <p:cNvPr id="16" name="Text Placeholder 15">
            <a:extLst>
              <a:ext uri="{FF2B5EF4-FFF2-40B4-BE49-F238E27FC236}">
                <a16:creationId xmlns:a16="http://schemas.microsoft.com/office/drawing/2014/main" id="{AD182F44-317D-445B-B4E7-8AD4F2B3F1B4}"/>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C742D12-845B-4E34-B8CE-2241E1354C8C}"/>
              </a:ext>
            </a:extLst>
          </p:cNvPr>
          <p:cNvSpPr>
            <a:spLocks noGrp="1"/>
          </p:cNvSpPr>
          <p:nvPr>
            <p:ph type="title"/>
          </p:nvPr>
        </p:nvSpPr>
        <p:spPr/>
        <p:txBody>
          <a:bodyPr/>
          <a:lstStyle/>
          <a:p>
            <a:r>
              <a:rPr lang="en-US" noProof="0" dirty="0"/>
              <a:t>Setup</a:t>
            </a:r>
          </a:p>
        </p:txBody>
      </p:sp>
      <p:sp>
        <p:nvSpPr>
          <p:cNvPr id="8" name="Content Placeholder 7">
            <a:extLst>
              <a:ext uri="{FF2B5EF4-FFF2-40B4-BE49-F238E27FC236}">
                <a16:creationId xmlns:a16="http://schemas.microsoft.com/office/drawing/2014/main" id="{F11A6948-6C7B-4A2A-BE89-AE30ECCA825E}"/>
              </a:ext>
            </a:extLst>
          </p:cNvPr>
          <p:cNvSpPr>
            <a:spLocks noGrp="1"/>
          </p:cNvSpPr>
          <p:nvPr>
            <p:ph sz="half" idx="10"/>
          </p:nvPr>
        </p:nvSpPr>
        <p:spPr/>
        <p:txBody>
          <a:bodyPr>
            <a:normAutofit/>
          </a:bodyPr>
          <a:lstStyle/>
          <a:p>
            <a:r>
              <a:rPr lang="en-US" noProof="0" dirty="0"/>
              <a:t>The model is based on a publication by Morris et al.*</a:t>
            </a:r>
          </a:p>
          <a:p>
            <a:r>
              <a:rPr lang="en-US" noProof="0" dirty="0"/>
              <a:t>Crystallization of benzoic acid in an experimental MSMPR** crystallizer is modeled using a population balance</a:t>
            </a:r>
          </a:p>
          <a:p>
            <a:r>
              <a:rPr lang="en-US" noProof="0" dirty="0"/>
              <a:t>0D model assuming perfect mixing in the crystallizer and feed vessel	</a:t>
            </a:r>
          </a:p>
        </p:txBody>
      </p:sp>
      <p:sp>
        <p:nvSpPr>
          <p:cNvPr id="4" name="Content Placeholder 3">
            <a:extLst>
              <a:ext uri="{FF2B5EF4-FFF2-40B4-BE49-F238E27FC236}">
                <a16:creationId xmlns:a16="http://schemas.microsoft.com/office/drawing/2014/main" id="{9510678F-EFA7-429A-B1A6-A85881557D0D}"/>
              </a:ext>
            </a:extLst>
          </p:cNvPr>
          <p:cNvSpPr>
            <a:spLocks noGrp="1"/>
          </p:cNvSpPr>
          <p:nvPr>
            <p:ph sz="quarter" idx="11"/>
          </p:nvPr>
        </p:nvSpPr>
        <p:spPr/>
        <p:txBody>
          <a:bodyPr/>
          <a:lstStyle/>
          <a:p>
            <a:r>
              <a:rPr lang="en-US" noProof="0" dirty="0"/>
              <a:t> </a:t>
            </a:r>
          </a:p>
        </p:txBody>
      </p:sp>
      <p:sp>
        <p:nvSpPr>
          <p:cNvPr id="6" name="Text Placeholder 5">
            <a:extLst>
              <a:ext uri="{FF2B5EF4-FFF2-40B4-BE49-F238E27FC236}">
                <a16:creationId xmlns:a16="http://schemas.microsoft.com/office/drawing/2014/main" id="{02726D2F-C053-4F4E-931D-AAB7B25095EA}"/>
              </a:ext>
            </a:extLst>
          </p:cNvPr>
          <p:cNvSpPr>
            <a:spLocks noGrp="1"/>
          </p:cNvSpPr>
          <p:nvPr>
            <p:ph type="body" sz="quarter" idx="12"/>
          </p:nvPr>
        </p:nvSpPr>
        <p:spPr/>
        <p:txBody>
          <a:bodyPr/>
          <a:lstStyle/>
          <a:p>
            <a:r>
              <a:rPr lang="en-US" noProof="0" dirty="0"/>
              <a:t> </a:t>
            </a:r>
          </a:p>
        </p:txBody>
      </p:sp>
      <p:pic>
        <p:nvPicPr>
          <p:cNvPr id="24" name="Content Placeholder 9">
            <a:extLst>
              <a:ext uri="{FF2B5EF4-FFF2-40B4-BE49-F238E27FC236}">
                <a16:creationId xmlns:a16="http://schemas.microsoft.com/office/drawing/2014/main" id="{F7C2AF8A-7185-42DD-BB3F-5CCF9C47A054}"/>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8710"/>
          <a:stretch/>
        </p:blipFill>
        <p:spPr>
          <a:xfrm>
            <a:off x="4610100" y="1280550"/>
            <a:ext cx="3200400" cy="2767013"/>
          </a:xfrm>
          <a:prstGeom prst="rect">
            <a:avLst/>
          </a:prstGeom>
          <a:noFill/>
        </p:spPr>
      </p:pic>
      <p:sp>
        <p:nvSpPr>
          <p:cNvPr id="25" name="TextBox 24">
            <a:extLst>
              <a:ext uri="{FF2B5EF4-FFF2-40B4-BE49-F238E27FC236}">
                <a16:creationId xmlns:a16="http://schemas.microsoft.com/office/drawing/2014/main" id="{193D014E-9EC9-41FC-A0F2-5EE34509A41D}"/>
              </a:ext>
            </a:extLst>
          </p:cNvPr>
          <p:cNvSpPr txBox="1"/>
          <p:nvPr/>
        </p:nvSpPr>
        <p:spPr>
          <a:xfrm>
            <a:off x="4589318" y="4061521"/>
            <a:ext cx="1143000" cy="246221"/>
          </a:xfrm>
          <a:prstGeom prst="rect">
            <a:avLst/>
          </a:prstGeom>
          <a:noFill/>
        </p:spPr>
        <p:txBody>
          <a:bodyPr wrap="square" rtlCol="0">
            <a:spAutoFit/>
          </a:bodyPr>
          <a:lstStyle/>
          <a:p>
            <a:pPr algn="ctr"/>
            <a:r>
              <a:rPr lang="en-US" sz="1000" dirty="0">
                <a:latin typeface="Lato Light" panose="020F0302020204030203" pitchFamily="34" charset="0"/>
              </a:rPr>
              <a:t>Feed Vessel</a:t>
            </a:r>
          </a:p>
        </p:txBody>
      </p:sp>
      <p:sp>
        <p:nvSpPr>
          <p:cNvPr id="26" name="TextBox 25">
            <a:extLst>
              <a:ext uri="{FF2B5EF4-FFF2-40B4-BE49-F238E27FC236}">
                <a16:creationId xmlns:a16="http://schemas.microsoft.com/office/drawing/2014/main" id="{2DCBF3F6-070B-4620-B65E-9705C938E631}"/>
              </a:ext>
            </a:extLst>
          </p:cNvPr>
          <p:cNvSpPr txBox="1"/>
          <p:nvPr/>
        </p:nvSpPr>
        <p:spPr>
          <a:xfrm>
            <a:off x="6515100" y="4047563"/>
            <a:ext cx="1447799" cy="246221"/>
          </a:xfrm>
          <a:prstGeom prst="rect">
            <a:avLst/>
          </a:prstGeom>
          <a:noFill/>
        </p:spPr>
        <p:txBody>
          <a:bodyPr wrap="square" rtlCol="0">
            <a:spAutoFit/>
          </a:bodyPr>
          <a:lstStyle/>
          <a:p>
            <a:pPr algn="ctr"/>
            <a:r>
              <a:rPr lang="en-US" sz="1000" dirty="0">
                <a:latin typeface="Lato Light" panose="020F0302020204030203" pitchFamily="34" charset="0"/>
              </a:rPr>
              <a:t>MSMPR Crystallizer</a:t>
            </a:r>
            <a:endParaRPr lang="en-US" sz="1200" dirty="0">
              <a:latin typeface="Lato Light" panose="020F0302020204030203" pitchFamily="34" charset="0"/>
            </a:endParaRPr>
          </a:p>
        </p:txBody>
      </p:sp>
      <p:sp>
        <p:nvSpPr>
          <p:cNvPr id="27" name="TextBox 26">
            <a:extLst>
              <a:ext uri="{FF2B5EF4-FFF2-40B4-BE49-F238E27FC236}">
                <a16:creationId xmlns:a16="http://schemas.microsoft.com/office/drawing/2014/main" id="{66920E24-BADB-4F28-AC8B-6EBA6593F66B}"/>
              </a:ext>
            </a:extLst>
          </p:cNvPr>
          <p:cNvSpPr txBox="1"/>
          <p:nvPr/>
        </p:nvSpPr>
        <p:spPr>
          <a:xfrm>
            <a:off x="7900555" y="1434558"/>
            <a:ext cx="998970" cy="553998"/>
          </a:xfrm>
          <a:prstGeom prst="rect">
            <a:avLst/>
          </a:prstGeom>
          <a:noFill/>
        </p:spPr>
        <p:txBody>
          <a:bodyPr wrap="square" rtlCol="0">
            <a:spAutoFit/>
          </a:bodyPr>
          <a:lstStyle/>
          <a:p>
            <a:r>
              <a:rPr lang="en-US" sz="1000" dirty="0">
                <a:latin typeface="Lato Light" panose="020F0302020204030203" pitchFamily="34" charset="0"/>
              </a:rPr>
              <a:t>Crystal and suspension removal</a:t>
            </a:r>
          </a:p>
        </p:txBody>
      </p:sp>
      <p:sp>
        <p:nvSpPr>
          <p:cNvPr id="28" name="TextBox 27">
            <a:extLst>
              <a:ext uri="{FF2B5EF4-FFF2-40B4-BE49-F238E27FC236}">
                <a16:creationId xmlns:a16="http://schemas.microsoft.com/office/drawing/2014/main" id="{A8942895-9C9E-4608-AEDE-FB359B5F4097}"/>
              </a:ext>
            </a:extLst>
          </p:cNvPr>
          <p:cNvSpPr txBox="1"/>
          <p:nvPr/>
        </p:nvSpPr>
        <p:spPr>
          <a:xfrm>
            <a:off x="5638800" y="2325529"/>
            <a:ext cx="1143000" cy="246221"/>
          </a:xfrm>
          <a:prstGeom prst="rect">
            <a:avLst/>
          </a:prstGeom>
          <a:noFill/>
        </p:spPr>
        <p:txBody>
          <a:bodyPr wrap="square" rtlCol="0">
            <a:spAutoFit/>
          </a:bodyPr>
          <a:lstStyle/>
          <a:p>
            <a:pPr algn="ctr"/>
            <a:r>
              <a:rPr lang="en-US" sz="1000" dirty="0">
                <a:latin typeface="Lato Light" panose="020F0302020204030203" pitchFamily="34" charset="0"/>
              </a:rPr>
              <a:t>Pump</a:t>
            </a:r>
            <a:endParaRPr lang="en-US" sz="1050" dirty="0">
              <a:latin typeface="Lato Light" panose="020F0302020204030203" pitchFamily="34" charset="0"/>
            </a:endParaRPr>
          </a:p>
        </p:txBody>
      </p:sp>
      <p:cxnSp>
        <p:nvCxnSpPr>
          <p:cNvPr id="31" name="Straight Connector 30">
            <a:extLst>
              <a:ext uri="{FF2B5EF4-FFF2-40B4-BE49-F238E27FC236}">
                <a16:creationId xmlns:a16="http://schemas.microsoft.com/office/drawing/2014/main" id="{7F361567-73A0-432E-9505-10CB1B6B824B}"/>
              </a:ext>
            </a:extLst>
          </p:cNvPr>
          <p:cNvCxnSpPr>
            <a:cxnSpLocks/>
            <a:endCxn id="27" idx="1"/>
          </p:cNvCxnSpPr>
          <p:nvPr/>
        </p:nvCxnSpPr>
        <p:spPr>
          <a:xfrm>
            <a:off x="7519555" y="1711557"/>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B56DD39-D33F-4CB1-8676-A3CECF204EA0}"/>
              </a:ext>
            </a:extLst>
          </p:cNvPr>
          <p:cNvSpPr txBox="1"/>
          <p:nvPr/>
        </p:nvSpPr>
        <p:spPr>
          <a:xfrm>
            <a:off x="6080125" y="1470366"/>
            <a:ext cx="1063333" cy="246221"/>
          </a:xfrm>
          <a:prstGeom prst="rect">
            <a:avLst/>
          </a:prstGeom>
          <a:noFill/>
        </p:spPr>
        <p:txBody>
          <a:bodyPr wrap="square" rtlCol="0">
            <a:spAutoFit/>
          </a:bodyPr>
          <a:lstStyle/>
          <a:p>
            <a:pPr algn="ctr"/>
            <a:r>
              <a:rPr lang="en-US" sz="1000" dirty="0">
                <a:latin typeface="Lato Light" panose="020F0302020204030203" pitchFamily="34" charset="0"/>
              </a:rPr>
              <a:t>Suspension feed</a:t>
            </a:r>
          </a:p>
        </p:txBody>
      </p:sp>
      <p:cxnSp>
        <p:nvCxnSpPr>
          <p:cNvPr id="35" name="Straight Connector 34">
            <a:extLst>
              <a:ext uri="{FF2B5EF4-FFF2-40B4-BE49-F238E27FC236}">
                <a16:creationId xmlns:a16="http://schemas.microsoft.com/office/drawing/2014/main" id="{7B1BFE89-5247-4CDE-B8B1-39D7065ADD6D}"/>
              </a:ext>
            </a:extLst>
          </p:cNvPr>
          <p:cNvCxnSpPr>
            <a:cxnSpLocks/>
          </p:cNvCxnSpPr>
          <p:nvPr/>
        </p:nvCxnSpPr>
        <p:spPr>
          <a:xfrm>
            <a:off x="6613525" y="1711557"/>
            <a:ext cx="0" cy="174393"/>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0F759CA-0B30-4133-8167-E423A40D7A42}"/>
              </a:ext>
            </a:extLst>
          </p:cNvPr>
          <p:cNvSpPr txBox="1"/>
          <p:nvPr/>
        </p:nvSpPr>
        <p:spPr>
          <a:xfrm>
            <a:off x="3939512" y="2171640"/>
            <a:ext cx="787976" cy="400110"/>
          </a:xfrm>
          <a:prstGeom prst="rect">
            <a:avLst/>
          </a:prstGeom>
          <a:noFill/>
        </p:spPr>
        <p:txBody>
          <a:bodyPr wrap="square" rtlCol="0">
            <a:spAutoFit/>
          </a:bodyPr>
          <a:lstStyle/>
          <a:p>
            <a:pPr algn="r"/>
            <a:r>
              <a:rPr lang="en-US" sz="1000" dirty="0">
                <a:latin typeface="Lato Light" panose="020F0302020204030203" pitchFamily="34" charset="0"/>
              </a:rPr>
              <a:t>Crystal dissolution</a:t>
            </a: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E1C6F14-5EF2-4050-BD78-5EE72F3006FA}"/>
                  </a:ext>
                </a:extLst>
              </p:cNvPr>
              <p:cNvSpPr txBox="1"/>
              <p:nvPr/>
            </p:nvSpPr>
            <p:spPr>
              <a:xfrm>
                <a:off x="5005128" y="3549937"/>
                <a:ext cx="381000" cy="260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𝒇</m:t>
                          </m:r>
                        </m:sub>
                      </m:sSub>
                    </m:oMath>
                  </m:oMathPara>
                </a14:m>
                <a:endParaRPr lang="en-US" sz="1000" b="1" dirty="0">
                  <a:latin typeface="Lato Light" panose="020F0302020204030203" pitchFamily="34" charset="0"/>
                </a:endParaRPr>
              </a:p>
            </p:txBody>
          </p:sp>
        </mc:Choice>
        <mc:Fallback xmlns="">
          <p:sp>
            <p:nvSpPr>
              <p:cNvPr id="38" name="TextBox 37">
                <a:extLst>
                  <a:ext uri="{FF2B5EF4-FFF2-40B4-BE49-F238E27FC236}">
                    <a16:creationId xmlns:a16="http://schemas.microsoft.com/office/drawing/2014/main" id="{EE1C6F14-5EF2-4050-BD78-5EE72F3006FA}"/>
                  </a:ext>
                </a:extLst>
              </p:cNvPr>
              <p:cNvSpPr txBox="1">
                <a:spLocks noRot="1" noChangeAspect="1" noMove="1" noResize="1" noEditPoints="1" noAdjustHandles="1" noChangeArrowheads="1" noChangeShapeType="1" noTextEdit="1"/>
              </p:cNvSpPr>
              <p:nvPr/>
            </p:nvSpPr>
            <p:spPr>
              <a:xfrm>
                <a:off x="5005128" y="3549937"/>
                <a:ext cx="381000" cy="26077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C3B05A5F-A6E5-46E4-BAC3-FBCD38B45399}"/>
                  </a:ext>
                </a:extLst>
              </p:cNvPr>
              <p:cNvSpPr txBox="1"/>
              <p:nvPr/>
            </p:nvSpPr>
            <p:spPr>
              <a:xfrm>
                <a:off x="7095433" y="3565837"/>
                <a:ext cx="381000"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𝒄</m:t>
                          </m:r>
                        </m:sub>
                      </m:sSub>
                    </m:oMath>
                  </m:oMathPara>
                </a14:m>
                <a:endParaRPr lang="en-US" sz="1000" b="1" dirty="0">
                  <a:latin typeface="Lato Light" panose="020F0302020204030203" pitchFamily="34" charset="0"/>
                </a:endParaRPr>
              </a:p>
            </p:txBody>
          </p:sp>
        </mc:Choice>
        <mc:Fallback xmlns="">
          <p:sp>
            <p:nvSpPr>
              <p:cNvPr id="39" name="TextBox 38">
                <a:extLst>
                  <a:ext uri="{FF2B5EF4-FFF2-40B4-BE49-F238E27FC236}">
                    <a16:creationId xmlns:a16="http://schemas.microsoft.com/office/drawing/2014/main" id="{C3B05A5F-A6E5-46E4-BAC3-FBCD38B45399}"/>
                  </a:ext>
                </a:extLst>
              </p:cNvPr>
              <p:cNvSpPr txBox="1">
                <a:spLocks noRot="1" noChangeAspect="1" noMove="1" noResize="1" noEditPoints="1" noAdjustHandles="1" noChangeArrowheads="1" noChangeShapeType="1" noTextEdit="1"/>
              </p:cNvSpPr>
              <p:nvPr/>
            </p:nvSpPr>
            <p:spPr>
              <a:xfrm>
                <a:off x="7095433" y="3565837"/>
                <a:ext cx="381000" cy="246221"/>
              </a:xfrm>
              <a:prstGeom prst="rect">
                <a:avLst/>
              </a:prstGeom>
              <a:blipFill>
                <a:blip r:embed="rId6"/>
                <a:stretch>
                  <a:fillRect/>
                </a:stretch>
              </a:blipFill>
            </p:spPr>
            <p:txBody>
              <a:bodyPr/>
              <a:lstStyle/>
              <a:p>
                <a:r>
                  <a:rPr lang="en-US">
                    <a:noFill/>
                  </a:rPr>
                  <a:t> </a:t>
                </a:r>
              </a:p>
            </p:txBody>
          </p:sp>
        </mc:Fallback>
      </mc:AlternateContent>
      <p:sp>
        <p:nvSpPr>
          <p:cNvPr id="40" name="TextBox 39">
            <a:extLst>
              <a:ext uri="{FF2B5EF4-FFF2-40B4-BE49-F238E27FC236}">
                <a16:creationId xmlns:a16="http://schemas.microsoft.com/office/drawing/2014/main" id="{34B9D96D-617D-4AAF-BA36-22DDC41E30E9}"/>
              </a:ext>
            </a:extLst>
          </p:cNvPr>
          <p:cNvSpPr txBox="1"/>
          <p:nvPr/>
        </p:nvSpPr>
        <p:spPr>
          <a:xfrm>
            <a:off x="7900556" y="3158986"/>
            <a:ext cx="1190132" cy="400110"/>
          </a:xfrm>
          <a:prstGeom prst="rect">
            <a:avLst/>
          </a:prstGeom>
          <a:noFill/>
        </p:spPr>
        <p:txBody>
          <a:bodyPr wrap="square" rtlCol="0">
            <a:spAutoFit/>
          </a:bodyPr>
          <a:lstStyle/>
          <a:p>
            <a:r>
              <a:rPr lang="en-US" sz="1000" dirty="0">
                <a:latin typeface="Lato Light" panose="020F0302020204030203" pitchFamily="34" charset="0"/>
              </a:rPr>
              <a:t>Crystal nucleation and growth</a:t>
            </a:r>
          </a:p>
        </p:txBody>
      </p:sp>
      <p:cxnSp>
        <p:nvCxnSpPr>
          <p:cNvPr id="45" name="Straight Connector 44">
            <a:extLst>
              <a:ext uri="{FF2B5EF4-FFF2-40B4-BE49-F238E27FC236}">
                <a16:creationId xmlns:a16="http://schemas.microsoft.com/office/drawing/2014/main" id="{BD0BC36C-A3D9-4BAF-B8ED-B7B842209A19}"/>
              </a:ext>
            </a:extLst>
          </p:cNvPr>
          <p:cNvCxnSpPr>
            <a:cxnSpLocks/>
            <a:endCxn id="40" idx="1"/>
          </p:cNvCxnSpPr>
          <p:nvPr/>
        </p:nvCxnSpPr>
        <p:spPr>
          <a:xfrm>
            <a:off x="7476433" y="3359041"/>
            <a:ext cx="424123"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04B49E2D-017F-4442-9552-FB3E23FDCEB4}"/>
                  </a:ext>
                </a:extLst>
              </p:cNvPr>
              <p:cNvSpPr txBox="1"/>
              <p:nvPr/>
            </p:nvSpPr>
            <p:spPr>
              <a:xfrm>
                <a:off x="8125027" y="3542552"/>
                <a:ext cx="787976" cy="260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𝒄</m:t>
                          </m:r>
                        </m:sub>
                      </m:sSub>
                      <m:r>
                        <a:rPr lang="sv-SE" sz="1000" b="1" i="1" smtClean="0">
                          <a:latin typeface="Cambria Math" panose="02040503050406030204" pitchFamily="18" charset="0"/>
                          <a:ea typeface="Cambria Math" panose="02040503050406030204" pitchFamily="18" charset="0"/>
                        </a:rPr>
                        <m:t>&lt;</m:t>
                      </m:r>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𝒇</m:t>
                          </m:r>
                        </m:sub>
                      </m:sSub>
                    </m:oMath>
                  </m:oMathPara>
                </a14:m>
                <a:endParaRPr lang="en-US" sz="1000" b="1" dirty="0">
                  <a:latin typeface="Lato Light" panose="020F0302020204030203" pitchFamily="34" charset="0"/>
                </a:endParaRPr>
              </a:p>
            </p:txBody>
          </p:sp>
        </mc:Choice>
        <mc:Fallback xmlns="">
          <p:sp>
            <p:nvSpPr>
              <p:cNvPr id="46" name="TextBox 45">
                <a:extLst>
                  <a:ext uri="{FF2B5EF4-FFF2-40B4-BE49-F238E27FC236}">
                    <a16:creationId xmlns:a16="http://schemas.microsoft.com/office/drawing/2014/main" id="{04B49E2D-017F-4442-9552-FB3E23FDCEB4}"/>
                  </a:ext>
                </a:extLst>
              </p:cNvPr>
              <p:cNvSpPr txBox="1">
                <a:spLocks noRot="1" noChangeAspect="1" noMove="1" noResize="1" noEditPoints="1" noAdjustHandles="1" noChangeArrowheads="1" noChangeShapeType="1" noTextEdit="1"/>
              </p:cNvSpPr>
              <p:nvPr/>
            </p:nvSpPr>
            <p:spPr>
              <a:xfrm>
                <a:off x="8125027" y="3542552"/>
                <a:ext cx="787976" cy="260777"/>
              </a:xfrm>
              <a:prstGeom prst="rect">
                <a:avLst/>
              </a:prstGeom>
              <a:blipFill>
                <a:blip r:embed="rId7"/>
                <a:stretch>
                  <a:fillRect/>
                </a:stretch>
              </a:blipFill>
            </p:spPr>
            <p:txBody>
              <a:bodyPr/>
              <a:lstStyle/>
              <a:p>
                <a:r>
                  <a:rPr lang="en-US">
                    <a:noFill/>
                  </a:rPr>
                  <a:t> </a:t>
                </a:r>
              </a:p>
            </p:txBody>
          </p:sp>
        </mc:Fallback>
      </mc:AlternateContent>
      <p:cxnSp>
        <p:nvCxnSpPr>
          <p:cNvPr id="14" name="Connector: Elbow 13">
            <a:extLst>
              <a:ext uri="{FF2B5EF4-FFF2-40B4-BE49-F238E27FC236}">
                <a16:creationId xmlns:a16="http://schemas.microsoft.com/office/drawing/2014/main" id="{EE2B2281-07E7-4253-BA80-EE4781C01B5B}"/>
              </a:ext>
            </a:extLst>
          </p:cNvPr>
          <p:cNvCxnSpPr>
            <a:cxnSpLocks/>
            <a:stCxn id="36" idx="2"/>
          </p:cNvCxnSpPr>
          <p:nvPr/>
        </p:nvCxnSpPr>
        <p:spPr>
          <a:xfrm rot="16200000" flipH="1">
            <a:off x="4251099" y="2654151"/>
            <a:ext cx="787291" cy="622488"/>
          </a:xfrm>
          <a:prstGeom prst="bentConnector3">
            <a:avLst>
              <a:gd name="adj1" fmla="val 100484"/>
            </a:avLst>
          </a:prstGeom>
        </p:spPr>
        <p:style>
          <a:lnRef idx="1">
            <a:schemeClr val="accent1"/>
          </a:lnRef>
          <a:fillRef idx="0">
            <a:schemeClr val="accent1"/>
          </a:fillRef>
          <a:effectRef idx="0">
            <a:schemeClr val="accent1"/>
          </a:effectRef>
          <a:fontRef idx="minor">
            <a:schemeClr val="tx1"/>
          </a:fontRef>
        </p:style>
      </p:cxnSp>
      <p:sp>
        <p:nvSpPr>
          <p:cNvPr id="47" name="Text Placeholder 2">
            <a:extLst>
              <a:ext uri="{FF2B5EF4-FFF2-40B4-BE49-F238E27FC236}">
                <a16:creationId xmlns:a16="http://schemas.microsoft.com/office/drawing/2014/main" id="{616E1E0C-601B-4DFC-9A9E-8C2DE8E8105E}"/>
              </a:ext>
            </a:extLst>
          </p:cNvPr>
          <p:cNvSpPr txBox="1">
            <a:spLocks/>
          </p:cNvSpPr>
          <p:nvPr/>
        </p:nvSpPr>
        <p:spPr>
          <a:xfrm>
            <a:off x="70631" y="4360719"/>
            <a:ext cx="3868881" cy="748145"/>
          </a:xfrm>
          <a:prstGeom prst="rect">
            <a:avLst/>
          </a:prstGeom>
        </p:spPr>
        <p:txBody>
          <a:bodyPr vert="horz" lIns="0" tIns="45720" rIns="91440" bIns="4572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spcBef>
                <a:spcPts val="0"/>
              </a:spcBef>
            </a:pPr>
            <a:r>
              <a:rPr lang="en-US" sz="800" dirty="0"/>
              <a:t>* ”</a:t>
            </a:r>
            <a:r>
              <a:rPr lang="en-US" sz="800" i="1" dirty="0"/>
              <a:t>Estimation of Nucleation and Growth Kinetics of Benzoic Acid by Population Balance Modeling of a Continuous Cooling Mixed Suspension, Mixed Product Removal Crystallizer", Organic Process Research &amp; Development, 2015</a:t>
            </a:r>
          </a:p>
          <a:p>
            <a:pPr marL="0" lvl="1">
              <a:spcBef>
                <a:spcPts val="0"/>
              </a:spcBef>
            </a:pPr>
            <a:endParaRPr lang="en-US" sz="800" i="1" dirty="0"/>
          </a:p>
          <a:p>
            <a:pPr marL="0" lvl="1">
              <a:spcBef>
                <a:spcPts val="0"/>
              </a:spcBef>
            </a:pPr>
            <a:r>
              <a:rPr lang="en-US" sz="800" i="1" dirty="0"/>
              <a:t>** MSMPR =Mixed suspension, mixed product removal</a:t>
            </a:r>
          </a:p>
        </p:txBody>
      </p:sp>
    </p:spTree>
    <p:extLst>
      <p:ext uri="{BB962C8B-B14F-4D97-AF65-F5344CB8AC3E}">
        <p14:creationId xmlns:p14="http://schemas.microsoft.com/office/powerpoint/2010/main" val="2861220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C21C9-51BD-4C5C-B303-DE7CBCF00C73}"/>
              </a:ext>
            </a:extLst>
          </p:cNvPr>
          <p:cNvSpPr>
            <a:spLocks noGrp="1"/>
          </p:cNvSpPr>
          <p:nvPr>
            <p:ph type="title"/>
          </p:nvPr>
        </p:nvSpPr>
        <p:spPr/>
        <p:txBody>
          <a:bodyPr/>
          <a:lstStyle/>
          <a:p>
            <a:r>
              <a:rPr lang="en-US" noProof="0" dirty="0"/>
              <a:t>Model definition</a:t>
            </a:r>
          </a:p>
        </p:txBody>
      </p:sp>
      <p:sp>
        <p:nvSpPr>
          <p:cNvPr id="4" name="Content Placeholder 3">
            <a:extLst>
              <a:ext uri="{FF2B5EF4-FFF2-40B4-BE49-F238E27FC236}">
                <a16:creationId xmlns:a16="http://schemas.microsoft.com/office/drawing/2014/main" id="{B7C50190-68EF-450B-AEE8-62978EA3DE27}"/>
              </a:ext>
            </a:extLst>
          </p:cNvPr>
          <p:cNvSpPr>
            <a:spLocks noGrp="1"/>
          </p:cNvSpPr>
          <p:nvPr>
            <p:ph sz="quarter" idx="11"/>
          </p:nvPr>
        </p:nvSpPr>
        <p:spPr/>
        <p:txBody>
          <a:bodyPr/>
          <a:lstStyle/>
          <a:p>
            <a:r>
              <a:rPr lang="en-US" dirty="0"/>
              <a: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4167588-0A98-4A93-8C12-9E33DCF2D517}"/>
                  </a:ext>
                </a:extLst>
              </p:cNvPr>
              <p:cNvSpPr>
                <a:spLocks noGrp="1"/>
              </p:cNvSpPr>
              <p:nvPr>
                <p:ph sz="half" idx="10"/>
              </p:nvPr>
            </p:nvSpPr>
            <p:spPr/>
            <p:txBody>
              <a:bodyPr>
                <a:normAutofit/>
              </a:bodyPr>
              <a:lstStyle/>
              <a:p>
                <a:r>
                  <a:rPr lang="en-US" sz="1100" dirty="0"/>
                  <a:t>The population balance accounts for the nucleation rate of crystals, </a:t>
                </a:r>
                <a14:m>
                  <m:oMath xmlns:m="http://schemas.openxmlformats.org/officeDocument/2006/math">
                    <m:sSup>
                      <m:sSupPr>
                        <m:ctrlPr>
                          <a:rPr lang="en-US" sz="1100" i="1">
                            <a:latin typeface="Cambria Math" panose="02040503050406030204" pitchFamily="18" charset="0"/>
                          </a:rPr>
                        </m:ctrlPr>
                      </m:sSupPr>
                      <m:e>
                        <m:r>
                          <a:rPr lang="en-US" sz="1100">
                            <a:latin typeface="Cambria Math" panose="02040503050406030204" pitchFamily="18" charset="0"/>
                          </a:rPr>
                          <m:t>𝐵</m:t>
                        </m:r>
                      </m:e>
                      <m:sup>
                        <m:r>
                          <a:rPr lang="en-US" sz="1100">
                            <a:latin typeface="Cambria Math" panose="02040503050406030204" pitchFamily="18" charset="0"/>
                          </a:rPr>
                          <m:t>0</m:t>
                        </m:r>
                      </m:sup>
                    </m:sSup>
                  </m:oMath>
                </a14:m>
                <a:r>
                  <a:rPr lang="en-US" sz="1100" dirty="0"/>
                  <a:t>, and the growth rate of crystals, </a:t>
                </a:r>
                <a14:m>
                  <m:oMath xmlns:m="http://schemas.openxmlformats.org/officeDocument/2006/math">
                    <m:r>
                      <a:rPr lang="en-US" sz="1100">
                        <a:latin typeface="Cambria Math" panose="02040503050406030204" pitchFamily="18" charset="0"/>
                      </a:rPr>
                      <m:t>𝐺</m:t>
                    </m:r>
                  </m:oMath>
                </a14:m>
                <a:endParaRPr lang="en-US" sz="1100" dirty="0"/>
              </a:p>
              <a:p>
                <a14:m>
                  <m:oMath xmlns:m="http://schemas.openxmlformats.org/officeDocument/2006/math">
                    <m:sSup>
                      <m:sSupPr>
                        <m:ctrlPr>
                          <a:rPr lang="en-US" sz="1100" i="1">
                            <a:latin typeface="Cambria Math" panose="02040503050406030204" pitchFamily="18" charset="0"/>
                          </a:rPr>
                        </m:ctrlPr>
                      </m:sSupPr>
                      <m:e>
                        <m:r>
                          <a:rPr lang="en-US" sz="1100">
                            <a:latin typeface="Cambria Math" panose="02040503050406030204" pitchFamily="18" charset="0"/>
                          </a:rPr>
                          <m:t>𝐵</m:t>
                        </m:r>
                      </m:e>
                      <m:sup>
                        <m:r>
                          <a:rPr lang="en-US" sz="1100">
                            <a:latin typeface="Cambria Math" panose="02040503050406030204" pitchFamily="18" charset="0"/>
                          </a:rPr>
                          <m:t>0</m:t>
                        </m:r>
                      </m:sup>
                    </m:sSup>
                    <m:r>
                      <a:rPr lang="en-US" sz="1100">
                        <a:latin typeface="Cambria Math" panose="02040503050406030204" pitchFamily="18" charset="0"/>
                      </a:rPr>
                      <m:t> </m:t>
                    </m:r>
                  </m:oMath>
                </a14:m>
                <a:r>
                  <a:rPr lang="en-US" sz="1100" dirty="0"/>
                  <a:t>is proportional to </a:t>
                </a:r>
              </a:p>
              <a:p>
                <a:pPr lvl="1"/>
                <a:r>
                  <a:rPr lang="en-US" sz="1050" dirty="0"/>
                  <a:t>Crystallizer crystal weight fraction, </a:t>
                </a:r>
                <a14:m>
                  <m:oMath xmlns:m="http://schemas.openxmlformats.org/officeDocument/2006/math">
                    <m:sSub>
                      <m:sSubPr>
                        <m:ctrlPr>
                          <a:rPr lang="en-US" sz="1050" i="1">
                            <a:latin typeface="Cambria Math" panose="02040503050406030204" pitchFamily="18" charset="0"/>
                          </a:rPr>
                        </m:ctrlPr>
                      </m:sSubPr>
                      <m:e>
                        <m:r>
                          <a:rPr lang="en-US" sz="1050">
                            <a:latin typeface="Cambria Math" panose="02040503050406030204" pitchFamily="18" charset="0"/>
                          </a:rPr>
                          <m:t>𝑀</m:t>
                        </m:r>
                      </m:e>
                      <m:sub>
                        <m:r>
                          <a:rPr lang="en-US" sz="1050">
                            <a:latin typeface="Cambria Math" panose="02040503050406030204" pitchFamily="18" charset="0"/>
                          </a:rPr>
                          <m:t>𝑇</m:t>
                        </m:r>
                      </m:sub>
                    </m:sSub>
                  </m:oMath>
                </a14:m>
                <a:r>
                  <a:rPr lang="en-US" sz="1050" dirty="0"/>
                  <a:t> </a:t>
                </a:r>
              </a:p>
              <a:p>
                <a:pPr lvl="1"/>
                <a:r>
                  <a:rPr lang="en-US" sz="1050" dirty="0"/>
                  <a:t>Supersaturation, </a:t>
                </a:r>
                <a14:m>
                  <m:oMath xmlns:m="http://schemas.openxmlformats.org/officeDocument/2006/math">
                    <m:r>
                      <m:rPr>
                        <m:sty m:val="p"/>
                      </m:rPr>
                      <a:rPr lang="en-US" sz="1050">
                        <a:latin typeface="Cambria Math" panose="02040503050406030204" pitchFamily="18" charset="0"/>
                      </a:rPr>
                      <m:t>Δ</m:t>
                    </m:r>
                    <m:r>
                      <a:rPr lang="en-US" sz="1050">
                        <a:latin typeface="Cambria Math" panose="02040503050406030204" pitchFamily="18" charset="0"/>
                      </a:rPr>
                      <m:t>𝐶</m:t>
                    </m:r>
                    <m:r>
                      <a:rPr lang="en-US" sz="1050">
                        <a:latin typeface="Cambria Math" panose="02040503050406030204" pitchFamily="18" charset="0"/>
                      </a:rPr>
                      <m:t>=</m:t>
                    </m:r>
                    <m:r>
                      <a:rPr lang="en-US" sz="1050">
                        <a:latin typeface="Cambria Math" panose="02040503050406030204" pitchFamily="18" charset="0"/>
                      </a:rPr>
                      <m:t>𝐶</m:t>
                    </m:r>
                    <m:r>
                      <a:rPr lang="en-US" sz="1050">
                        <a:latin typeface="Cambria Math" panose="02040503050406030204" pitchFamily="18" charset="0"/>
                      </a:rPr>
                      <m:t>−</m:t>
                    </m:r>
                    <m:sSup>
                      <m:sSupPr>
                        <m:ctrlPr>
                          <a:rPr lang="en-US" sz="1050" i="1">
                            <a:latin typeface="Cambria Math" panose="02040503050406030204" pitchFamily="18" charset="0"/>
                          </a:rPr>
                        </m:ctrlPr>
                      </m:sSupPr>
                      <m:e>
                        <m:r>
                          <a:rPr lang="en-US" sz="1050">
                            <a:latin typeface="Cambria Math" panose="02040503050406030204" pitchFamily="18" charset="0"/>
                          </a:rPr>
                          <m:t>𝐶</m:t>
                        </m:r>
                      </m:e>
                      <m:sup>
                        <m:r>
                          <a:rPr lang="en-US" sz="1050">
                            <a:latin typeface="Cambria Math" panose="02040503050406030204" pitchFamily="18" charset="0"/>
                          </a:rPr>
                          <m:t>∗</m:t>
                        </m:r>
                      </m:sup>
                    </m:sSup>
                    <m:r>
                      <a:rPr lang="en-US" sz="1050">
                        <a:latin typeface="Cambria Math" panose="02040503050406030204" pitchFamily="18" charset="0"/>
                      </a:rPr>
                      <m:t>(</m:t>
                    </m:r>
                    <m:r>
                      <a:rPr lang="en-US" sz="1050">
                        <a:latin typeface="Cambria Math" panose="02040503050406030204" pitchFamily="18" charset="0"/>
                      </a:rPr>
                      <m:t>𝑇</m:t>
                    </m:r>
                    <m:r>
                      <a:rPr lang="en-US" sz="1050">
                        <a:latin typeface="Cambria Math" panose="02040503050406030204" pitchFamily="18" charset="0"/>
                      </a:rPr>
                      <m:t>)</m:t>
                    </m:r>
                  </m:oMath>
                </a14:m>
                <a:endParaRPr lang="en-US" sz="1050" dirty="0"/>
              </a:p>
              <a:p>
                <a14:m>
                  <m:oMath xmlns:m="http://schemas.openxmlformats.org/officeDocument/2006/math">
                    <m:r>
                      <a:rPr lang="en-US" sz="1100">
                        <a:latin typeface="Cambria Math" panose="02040503050406030204" pitchFamily="18" charset="0"/>
                      </a:rPr>
                      <m:t>𝐺</m:t>
                    </m:r>
                    <m:r>
                      <a:rPr lang="en-US" sz="1100">
                        <a:latin typeface="Cambria Math" panose="02040503050406030204" pitchFamily="18" charset="0"/>
                      </a:rPr>
                      <m:t> </m:t>
                    </m:r>
                  </m:oMath>
                </a14:m>
                <a:r>
                  <a:rPr lang="en-US" sz="1100" dirty="0"/>
                  <a:t>is proportional to </a:t>
                </a:r>
              </a:p>
              <a:p>
                <a:pPr lvl="1"/>
                <a:r>
                  <a:rPr lang="en-US" sz="1050" dirty="0"/>
                  <a:t>Supersaturation, </a:t>
                </a:r>
                <a14:m>
                  <m:oMath xmlns:m="http://schemas.openxmlformats.org/officeDocument/2006/math">
                    <m:r>
                      <m:rPr>
                        <m:sty m:val="p"/>
                      </m:rPr>
                      <a:rPr lang="en-US" sz="1050">
                        <a:latin typeface="Cambria Math" panose="02040503050406030204" pitchFamily="18" charset="0"/>
                      </a:rPr>
                      <m:t>Δ</m:t>
                    </m:r>
                    <m:r>
                      <a:rPr lang="en-US" sz="1050">
                        <a:latin typeface="Cambria Math" panose="02040503050406030204" pitchFamily="18" charset="0"/>
                      </a:rPr>
                      <m:t>𝐶</m:t>
                    </m:r>
                  </m:oMath>
                </a14:m>
                <a:endParaRPr lang="en-US" sz="1050" dirty="0"/>
              </a:p>
              <a:p>
                <a:pPr lvl="1"/>
                <a:r>
                  <a:rPr lang="en-US" sz="1050" dirty="0"/>
                  <a:t>Crystal growth rate coefficient, </a:t>
                </a:r>
                <a14:m>
                  <m:oMath xmlns:m="http://schemas.openxmlformats.org/officeDocument/2006/math">
                    <m:sSub>
                      <m:sSubPr>
                        <m:ctrlPr>
                          <a:rPr lang="en-US" sz="1050" i="1" smtClean="0">
                            <a:latin typeface="Cambria Math" panose="02040503050406030204" pitchFamily="18" charset="0"/>
                          </a:rPr>
                        </m:ctrlPr>
                      </m:sSubPr>
                      <m:e>
                        <m:r>
                          <a:rPr lang="en-US" sz="1050" smtClean="0">
                            <a:latin typeface="Cambria Math" panose="02040503050406030204" pitchFamily="18" charset="0"/>
                          </a:rPr>
                          <m:t>𝑘</m:t>
                        </m:r>
                      </m:e>
                      <m:sub>
                        <m:r>
                          <a:rPr lang="en-US" sz="1050" smtClean="0">
                            <a:latin typeface="Cambria Math" panose="02040503050406030204" pitchFamily="18" charset="0"/>
                          </a:rPr>
                          <m:t>𝑔</m:t>
                        </m:r>
                      </m:sub>
                    </m:sSub>
                  </m:oMath>
                </a14:m>
                <a:endParaRPr lang="en-US" sz="1100" dirty="0"/>
              </a:p>
            </p:txBody>
          </p:sp>
        </mc:Choice>
        <mc:Fallback xmlns="">
          <p:sp>
            <p:nvSpPr>
              <p:cNvPr id="3" name="Content Placeholder 2">
                <a:extLst>
                  <a:ext uri="{FF2B5EF4-FFF2-40B4-BE49-F238E27FC236}">
                    <a16:creationId xmlns:a16="http://schemas.microsoft.com/office/drawing/2014/main" id="{94167588-0A98-4A93-8C12-9E33DCF2D517}"/>
                  </a:ext>
                </a:extLst>
              </p:cNvPr>
              <p:cNvSpPr>
                <a:spLocks noGrp="1" noRot="1" noChangeAspect="1" noMove="1" noResize="1" noEditPoints="1" noAdjustHandles="1" noChangeArrowheads="1" noChangeShapeType="1" noTextEdit="1"/>
              </p:cNvSpPr>
              <p:nvPr>
                <p:ph sz="half" idx="10"/>
              </p:nvPr>
            </p:nvSpPr>
            <p:spPr>
              <a:blipFill>
                <a:blip r:embed="rId2"/>
                <a:stretch>
                  <a:fillRect l="-2686"/>
                </a:stretch>
              </a:blipFill>
            </p:spPr>
            <p:txBody>
              <a:bodyPr/>
              <a:lstStyle/>
              <a:p>
                <a:r>
                  <a:rPr lang="en-US">
                    <a:noFill/>
                  </a:rPr>
                  <a:t> </a:t>
                </a:r>
              </a:p>
            </p:txBody>
          </p:sp>
        </mc:Fallback>
      </mc:AlternateContent>
      <p:pic>
        <p:nvPicPr>
          <p:cNvPr id="20" name="Content Placeholder 9">
            <a:extLst>
              <a:ext uri="{FF2B5EF4-FFF2-40B4-BE49-F238E27FC236}">
                <a16:creationId xmlns:a16="http://schemas.microsoft.com/office/drawing/2014/main" id="{1F5CD614-A350-4A75-A7F0-633E2BDF2613}"/>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8710"/>
          <a:stretch/>
        </p:blipFill>
        <p:spPr>
          <a:xfrm>
            <a:off x="4610100" y="1280550"/>
            <a:ext cx="3200400" cy="2767013"/>
          </a:xfrm>
          <a:prstGeom prst="rect">
            <a:avLst/>
          </a:prstGeom>
          <a:noFill/>
        </p:spPr>
      </p:pic>
      <p:sp>
        <p:nvSpPr>
          <p:cNvPr id="21" name="TextBox 20">
            <a:extLst>
              <a:ext uri="{FF2B5EF4-FFF2-40B4-BE49-F238E27FC236}">
                <a16:creationId xmlns:a16="http://schemas.microsoft.com/office/drawing/2014/main" id="{20376FAE-74B4-494E-8679-67D3F3FD69C1}"/>
              </a:ext>
            </a:extLst>
          </p:cNvPr>
          <p:cNvSpPr txBox="1"/>
          <p:nvPr/>
        </p:nvSpPr>
        <p:spPr>
          <a:xfrm>
            <a:off x="4589318" y="4061521"/>
            <a:ext cx="1143000" cy="246221"/>
          </a:xfrm>
          <a:prstGeom prst="rect">
            <a:avLst/>
          </a:prstGeom>
          <a:noFill/>
        </p:spPr>
        <p:txBody>
          <a:bodyPr wrap="square" rtlCol="0">
            <a:spAutoFit/>
          </a:bodyPr>
          <a:lstStyle/>
          <a:p>
            <a:pPr algn="ctr"/>
            <a:r>
              <a:rPr lang="en-US" sz="1000" dirty="0">
                <a:latin typeface="Lato Light" panose="020F0302020204030203" pitchFamily="34" charset="0"/>
              </a:rPr>
              <a:t>Feed Vessel</a:t>
            </a:r>
          </a:p>
        </p:txBody>
      </p:sp>
      <p:sp>
        <p:nvSpPr>
          <p:cNvPr id="22" name="TextBox 21">
            <a:extLst>
              <a:ext uri="{FF2B5EF4-FFF2-40B4-BE49-F238E27FC236}">
                <a16:creationId xmlns:a16="http://schemas.microsoft.com/office/drawing/2014/main" id="{2C2000CD-7B83-48FE-81B8-444044A536ED}"/>
              </a:ext>
            </a:extLst>
          </p:cNvPr>
          <p:cNvSpPr txBox="1"/>
          <p:nvPr/>
        </p:nvSpPr>
        <p:spPr>
          <a:xfrm>
            <a:off x="6515100" y="4047563"/>
            <a:ext cx="1447799" cy="246221"/>
          </a:xfrm>
          <a:prstGeom prst="rect">
            <a:avLst/>
          </a:prstGeom>
          <a:noFill/>
        </p:spPr>
        <p:txBody>
          <a:bodyPr wrap="square" rtlCol="0">
            <a:spAutoFit/>
          </a:bodyPr>
          <a:lstStyle/>
          <a:p>
            <a:pPr algn="ctr"/>
            <a:r>
              <a:rPr lang="en-US" sz="1000" dirty="0">
                <a:latin typeface="Lato Light" panose="020F0302020204030203" pitchFamily="34" charset="0"/>
              </a:rPr>
              <a:t>MSMPR Crystallizer</a:t>
            </a:r>
            <a:endParaRPr lang="en-US" sz="1200" dirty="0">
              <a:latin typeface="Lato Light" panose="020F0302020204030203" pitchFamily="34" charset="0"/>
            </a:endParaRPr>
          </a:p>
        </p:txBody>
      </p:sp>
      <p:sp>
        <p:nvSpPr>
          <p:cNvPr id="23" name="TextBox 22">
            <a:extLst>
              <a:ext uri="{FF2B5EF4-FFF2-40B4-BE49-F238E27FC236}">
                <a16:creationId xmlns:a16="http://schemas.microsoft.com/office/drawing/2014/main" id="{085F53C9-9E8D-448F-8B8A-CE47F2F92F21}"/>
              </a:ext>
            </a:extLst>
          </p:cNvPr>
          <p:cNvSpPr txBox="1"/>
          <p:nvPr/>
        </p:nvSpPr>
        <p:spPr>
          <a:xfrm>
            <a:off x="7900555" y="1434558"/>
            <a:ext cx="998970" cy="553998"/>
          </a:xfrm>
          <a:prstGeom prst="rect">
            <a:avLst/>
          </a:prstGeom>
          <a:noFill/>
        </p:spPr>
        <p:txBody>
          <a:bodyPr wrap="square" rtlCol="0">
            <a:spAutoFit/>
          </a:bodyPr>
          <a:lstStyle/>
          <a:p>
            <a:r>
              <a:rPr lang="en-US" sz="1000" dirty="0">
                <a:latin typeface="Lato Light" panose="020F0302020204030203" pitchFamily="34" charset="0"/>
              </a:rPr>
              <a:t>Crystal and suspension removal</a:t>
            </a:r>
          </a:p>
        </p:txBody>
      </p:sp>
      <p:sp>
        <p:nvSpPr>
          <p:cNvPr id="24" name="TextBox 23">
            <a:extLst>
              <a:ext uri="{FF2B5EF4-FFF2-40B4-BE49-F238E27FC236}">
                <a16:creationId xmlns:a16="http://schemas.microsoft.com/office/drawing/2014/main" id="{532DFF40-8BBD-4309-A4DB-83DA76852D39}"/>
              </a:ext>
            </a:extLst>
          </p:cNvPr>
          <p:cNvSpPr txBox="1"/>
          <p:nvPr/>
        </p:nvSpPr>
        <p:spPr>
          <a:xfrm>
            <a:off x="5638800" y="2325529"/>
            <a:ext cx="1143000" cy="246221"/>
          </a:xfrm>
          <a:prstGeom prst="rect">
            <a:avLst/>
          </a:prstGeom>
          <a:noFill/>
        </p:spPr>
        <p:txBody>
          <a:bodyPr wrap="square" rtlCol="0">
            <a:spAutoFit/>
          </a:bodyPr>
          <a:lstStyle/>
          <a:p>
            <a:pPr algn="ctr"/>
            <a:r>
              <a:rPr lang="en-US" sz="1000" dirty="0">
                <a:latin typeface="Lato Light" panose="020F0302020204030203" pitchFamily="34" charset="0"/>
              </a:rPr>
              <a:t>Pump</a:t>
            </a:r>
            <a:endParaRPr lang="en-US" sz="1050" dirty="0">
              <a:latin typeface="Lato Light" panose="020F0302020204030203" pitchFamily="34" charset="0"/>
            </a:endParaRPr>
          </a:p>
        </p:txBody>
      </p:sp>
      <p:cxnSp>
        <p:nvCxnSpPr>
          <p:cNvPr id="25" name="Straight Connector 24">
            <a:extLst>
              <a:ext uri="{FF2B5EF4-FFF2-40B4-BE49-F238E27FC236}">
                <a16:creationId xmlns:a16="http://schemas.microsoft.com/office/drawing/2014/main" id="{C69F8EC7-FE4F-4229-ACE6-E5C2F957DA3A}"/>
              </a:ext>
            </a:extLst>
          </p:cNvPr>
          <p:cNvCxnSpPr>
            <a:cxnSpLocks/>
            <a:endCxn id="23" idx="1"/>
          </p:cNvCxnSpPr>
          <p:nvPr/>
        </p:nvCxnSpPr>
        <p:spPr>
          <a:xfrm>
            <a:off x="7519555" y="1711557"/>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4313913-4D1B-4353-892B-78D15743D23F}"/>
              </a:ext>
            </a:extLst>
          </p:cNvPr>
          <p:cNvSpPr txBox="1"/>
          <p:nvPr/>
        </p:nvSpPr>
        <p:spPr>
          <a:xfrm>
            <a:off x="6080125" y="1470366"/>
            <a:ext cx="1063333" cy="246221"/>
          </a:xfrm>
          <a:prstGeom prst="rect">
            <a:avLst/>
          </a:prstGeom>
          <a:noFill/>
        </p:spPr>
        <p:txBody>
          <a:bodyPr wrap="square" rtlCol="0">
            <a:spAutoFit/>
          </a:bodyPr>
          <a:lstStyle/>
          <a:p>
            <a:pPr algn="ctr"/>
            <a:r>
              <a:rPr lang="en-US" sz="1000" dirty="0">
                <a:latin typeface="Lato Light" panose="020F0302020204030203" pitchFamily="34" charset="0"/>
              </a:rPr>
              <a:t>Suspension feed</a:t>
            </a:r>
          </a:p>
        </p:txBody>
      </p:sp>
      <p:cxnSp>
        <p:nvCxnSpPr>
          <p:cNvPr id="27" name="Straight Connector 26">
            <a:extLst>
              <a:ext uri="{FF2B5EF4-FFF2-40B4-BE49-F238E27FC236}">
                <a16:creationId xmlns:a16="http://schemas.microsoft.com/office/drawing/2014/main" id="{01321D46-C798-49D8-B3FA-BF79A2F419F8}"/>
              </a:ext>
            </a:extLst>
          </p:cNvPr>
          <p:cNvCxnSpPr>
            <a:cxnSpLocks/>
          </p:cNvCxnSpPr>
          <p:nvPr/>
        </p:nvCxnSpPr>
        <p:spPr>
          <a:xfrm>
            <a:off x="6613525" y="1711557"/>
            <a:ext cx="0" cy="17439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E85ECC9-7CC9-4E94-A05C-D9E77B6FA81E}"/>
              </a:ext>
            </a:extLst>
          </p:cNvPr>
          <p:cNvSpPr txBox="1"/>
          <p:nvPr/>
        </p:nvSpPr>
        <p:spPr>
          <a:xfrm>
            <a:off x="3939512" y="2171640"/>
            <a:ext cx="787976" cy="400110"/>
          </a:xfrm>
          <a:prstGeom prst="rect">
            <a:avLst/>
          </a:prstGeom>
          <a:noFill/>
        </p:spPr>
        <p:txBody>
          <a:bodyPr wrap="square" rtlCol="0">
            <a:spAutoFit/>
          </a:bodyPr>
          <a:lstStyle/>
          <a:p>
            <a:pPr algn="r"/>
            <a:r>
              <a:rPr lang="en-US" sz="1000" dirty="0">
                <a:latin typeface="Lato Light" panose="020F0302020204030203" pitchFamily="34" charset="0"/>
              </a:rPr>
              <a:t>Crystal dissolution</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4C043B3-AB96-4E1E-A339-927E31A8B663}"/>
                  </a:ext>
                </a:extLst>
              </p:cNvPr>
              <p:cNvSpPr txBox="1"/>
              <p:nvPr/>
            </p:nvSpPr>
            <p:spPr>
              <a:xfrm>
                <a:off x="5005128" y="3549937"/>
                <a:ext cx="381000" cy="260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𝒇</m:t>
                          </m:r>
                        </m:sub>
                      </m:sSub>
                    </m:oMath>
                  </m:oMathPara>
                </a14:m>
                <a:endParaRPr lang="en-US" sz="1000" b="1" dirty="0">
                  <a:latin typeface="Lato Light" panose="020F0302020204030203" pitchFamily="34" charset="0"/>
                </a:endParaRPr>
              </a:p>
            </p:txBody>
          </p:sp>
        </mc:Choice>
        <mc:Fallback xmlns="">
          <p:sp>
            <p:nvSpPr>
              <p:cNvPr id="29" name="TextBox 28">
                <a:extLst>
                  <a:ext uri="{FF2B5EF4-FFF2-40B4-BE49-F238E27FC236}">
                    <a16:creationId xmlns:a16="http://schemas.microsoft.com/office/drawing/2014/main" id="{D4C043B3-AB96-4E1E-A339-927E31A8B663}"/>
                  </a:ext>
                </a:extLst>
              </p:cNvPr>
              <p:cNvSpPr txBox="1">
                <a:spLocks noRot="1" noChangeAspect="1" noMove="1" noResize="1" noEditPoints="1" noAdjustHandles="1" noChangeArrowheads="1" noChangeShapeType="1" noTextEdit="1"/>
              </p:cNvSpPr>
              <p:nvPr/>
            </p:nvSpPr>
            <p:spPr>
              <a:xfrm>
                <a:off x="5005128" y="3549937"/>
                <a:ext cx="381000" cy="26077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8F5D093-657B-43D3-812B-BFF11BB5CA97}"/>
                  </a:ext>
                </a:extLst>
              </p:cNvPr>
              <p:cNvSpPr txBox="1"/>
              <p:nvPr/>
            </p:nvSpPr>
            <p:spPr>
              <a:xfrm>
                <a:off x="7095433" y="3565837"/>
                <a:ext cx="381000"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𝒄</m:t>
                          </m:r>
                        </m:sub>
                      </m:sSub>
                    </m:oMath>
                  </m:oMathPara>
                </a14:m>
                <a:endParaRPr lang="en-US" sz="1000" b="1" dirty="0">
                  <a:latin typeface="Lato Light" panose="020F0302020204030203" pitchFamily="34" charset="0"/>
                </a:endParaRPr>
              </a:p>
            </p:txBody>
          </p:sp>
        </mc:Choice>
        <mc:Fallback xmlns="">
          <p:sp>
            <p:nvSpPr>
              <p:cNvPr id="30" name="TextBox 29">
                <a:extLst>
                  <a:ext uri="{FF2B5EF4-FFF2-40B4-BE49-F238E27FC236}">
                    <a16:creationId xmlns:a16="http://schemas.microsoft.com/office/drawing/2014/main" id="{98F5D093-657B-43D3-812B-BFF11BB5CA97}"/>
                  </a:ext>
                </a:extLst>
              </p:cNvPr>
              <p:cNvSpPr txBox="1">
                <a:spLocks noRot="1" noChangeAspect="1" noMove="1" noResize="1" noEditPoints="1" noAdjustHandles="1" noChangeArrowheads="1" noChangeShapeType="1" noTextEdit="1"/>
              </p:cNvSpPr>
              <p:nvPr/>
            </p:nvSpPr>
            <p:spPr>
              <a:xfrm>
                <a:off x="7095433" y="3565837"/>
                <a:ext cx="381000" cy="246221"/>
              </a:xfrm>
              <a:prstGeom prst="rect">
                <a:avLst/>
              </a:prstGeom>
              <a:blipFill>
                <a:blip r:embed="rId6"/>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BD4351CA-502A-4FF8-8A05-5C82A7AD5569}"/>
              </a:ext>
            </a:extLst>
          </p:cNvPr>
          <p:cNvSpPr txBox="1"/>
          <p:nvPr/>
        </p:nvSpPr>
        <p:spPr>
          <a:xfrm>
            <a:off x="7900556" y="3158986"/>
            <a:ext cx="1190132" cy="400110"/>
          </a:xfrm>
          <a:prstGeom prst="rect">
            <a:avLst/>
          </a:prstGeom>
          <a:noFill/>
        </p:spPr>
        <p:txBody>
          <a:bodyPr wrap="square" rtlCol="0">
            <a:spAutoFit/>
          </a:bodyPr>
          <a:lstStyle/>
          <a:p>
            <a:r>
              <a:rPr lang="en-US" sz="1000" dirty="0">
                <a:latin typeface="Lato Light" panose="020F0302020204030203" pitchFamily="34" charset="0"/>
              </a:rPr>
              <a:t>Crystal nucleation and growth</a:t>
            </a:r>
          </a:p>
        </p:txBody>
      </p:sp>
      <p:cxnSp>
        <p:nvCxnSpPr>
          <p:cNvPr id="32" name="Straight Connector 31">
            <a:extLst>
              <a:ext uri="{FF2B5EF4-FFF2-40B4-BE49-F238E27FC236}">
                <a16:creationId xmlns:a16="http://schemas.microsoft.com/office/drawing/2014/main" id="{F765EB24-B548-4509-9A28-B9DAD66D3E78}"/>
              </a:ext>
            </a:extLst>
          </p:cNvPr>
          <p:cNvCxnSpPr>
            <a:cxnSpLocks/>
            <a:endCxn id="31" idx="1"/>
          </p:cNvCxnSpPr>
          <p:nvPr/>
        </p:nvCxnSpPr>
        <p:spPr>
          <a:xfrm>
            <a:off x="7476433" y="3359041"/>
            <a:ext cx="424123"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28C6A64-0632-4905-AB33-C4467762E9F2}"/>
                  </a:ext>
                </a:extLst>
              </p:cNvPr>
              <p:cNvSpPr txBox="1"/>
              <p:nvPr/>
            </p:nvSpPr>
            <p:spPr>
              <a:xfrm>
                <a:off x="8125027" y="3542552"/>
                <a:ext cx="787976" cy="260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𝒄</m:t>
                          </m:r>
                        </m:sub>
                      </m:sSub>
                      <m:r>
                        <a:rPr lang="sv-SE" sz="1000" b="1" i="1" smtClean="0">
                          <a:latin typeface="Cambria Math" panose="02040503050406030204" pitchFamily="18" charset="0"/>
                          <a:ea typeface="Cambria Math" panose="02040503050406030204" pitchFamily="18" charset="0"/>
                        </a:rPr>
                        <m:t>&lt;</m:t>
                      </m:r>
                      <m:sSub>
                        <m:sSubPr>
                          <m:ctrlPr>
                            <a:rPr lang="sv-SE" sz="1000" b="1" i="1" smtClean="0">
                              <a:latin typeface="Cambria Math" panose="02040503050406030204" pitchFamily="18" charset="0"/>
                            </a:rPr>
                          </m:ctrlPr>
                        </m:sSubPr>
                        <m:e>
                          <m:r>
                            <a:rPr lang="sv-SE" sz="1000" b="1" i="1" smtClean="0">
                              <a:latin typeface="Cambria Math" panose="02040503050406030204" pitchFamily="18" charset="0"/>
                            </a:rPr>
                            <m:t>𝑻</m:t>
                          </m:r>
                        </m:e>
                        <m:sub>
                          <m:r>
                            <a:rPr lang="sv-SE" sz="1000" b="1" i="1" smtClean="0">
                              <a:latin typeface="Cambria Math" panose="02040503050406030204" pitchFamily="18" charset="0"/>
                            </a:rPr>
                            <m:t>𝒇</m:t>
                          </m:r>
                        </m:sub>
                      </m:sSub>
                    </m:oMath>
                  </m:oMathPara>
                </a14:m>
                <a:endParaRPr lang="en-US" sz="1000" b="1" dirty="0">
                  <a:latin typeface="Lato Light" panose="020F0302020204030203" pitchFamily="34" charset="0"/>
                </a:endParaRPr>
              </a:p>
            </p:txBody>
          </p:sp>
        </mc:Choice>
        <mc:Fallback xmlns="">
          <p:sp>
            <p:nvSpPr>
              <p:cNvPr id="33" name="TextBox 32">
                <a:extLst>
                  <a:ext uri="{FF2B5EF4-FFF2-40B4-BE49-F238E27FC236}">
                    <a16:creationId xmlns:a16="http://schemas.microsoft.com/office/drawing/2014/main" id="{028C6A64-0632-4905-AB33-C4467762E9F2}"/>
                  </a:ext>
                </a:extLst>
              </p:cNvPr>
              <p:cNvSpPr txBox="1">
                <a:spLocks noRot="1" noChangeAspect="1" noMove="1" noResize="1" noEditPoints="1" noAdjustHandles="1" noChangeArrowheads="1" noChangeShapeType="1" noTextEdit="1"/>
              </p:cNvSpPr>
              <p:nvPr/>
            </p:nvSpPr>
            <p:spPr>
              <a:xfrm>
                <a:off x="8125027" y="3542552"/>
                <a:ext cx="787976" cy="260777"/>
              </a:xfrm>
              <a:prstGeom prst="rect">
                <a:avLst/>
              </a:prstGeom>
              <a:blipFill>
                <a:blip r:embed="rId7"/>
                <a:stretch>
                  <a:fillRect/>
                </a:stretch>
              </a:blipFill>
            </p:spPr>
            <p:txBody>
              <a:bodyPr/>
              <a:lstStyle/>
              <a:p>
                <a:r>
                  <a:rPr lang="en-US">
                    <a:noFill/>
                  </a:rPr>
                  <a:t> </a:t>
                </a:r>
              </a:p>
            </p:txBody>
          </p:sp>
        </mc:Fallback>
      </mc:AlternateContent>
      <p:cxnSp>
        <p:nvCxnSpPr>
          <p:cNvPr id="34" name="Connector: Elbow 33">
            <a:extLst>
              <a:ext uri="{FF2B5EF4-FFF2-40B4-BE49-F238E27FC236}">
                <a16:creationId xmlns:a16="http://schemas.microsoft.com/office/drawing/2014/main" id="{7F2CE3DD-3EAB-47DE-9C62-BC4C16740135}"/>
              </a:ext>
            </a:extLst>
          </p:cNvPr>
          <p:cNvCxnSpPr>
            <a:cxnSpLocks/>
            <a:stCxn id="28" idx="2"/>
          </p:cNvCxnSpPr>
          <p:nvPr/>
        </p:nvCxnSpPr>
        <p:spPr>
          <a:xfrm rot="16200000" flipH="1">
            <a:off x="4251099" y="2654151"/>
            <a:ext cx="787291" cy="622488"/>
          </a:xfrm>
          <a:prstGeom prst="bentConnector3">
            <a:avLst>
              <a:gd name="adj1" fmla="val 100484"/>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8251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2123E3D3-53FB-4A5C-982A-5B57922A9DB2}"/>
              </a:ext>
            </a:extLst>
          </p:cNvPr>
          <p:cNvSpPr>
            <a:spLocks noGrp="1"/>
          </p:cNvSpPr>
          <p:nvPr>
            <p:ph sz="quarter" idx="19"/>
          </p:nvPr>
        </p:nvSpPr>
        <p:spPr/>
        <p:txBody>
          <a:bodyPr>
            <a:normAutofit fontScale="92500" lnSpcReduction="20000"/>
          </a:bodyPr>
          <a:lstStyle/>
          <a:p>
            <a:r>
              <a:rPr lang="en-US" dirty="0"/>
              <a:t>Driving Force</a:t>
            </a:r>
          </a:p>
        </p:txBody>
      </p:sp>
      <p:sp>
        <p:nvSpPr>
          <p:cNvPr id="8" name="Content Placeholder 7">
            <a:extLst>
              <a:ext uri="{FF2B5EF4-FFF2-40B4-BE49-F238E27FC236}">
                <a16:creationId xmlns:a16="http://schemas.microsoft.com/office/drawing/2014/main" id="{005BEEF1-2C11-4A9E-B658-D68B78BB3059}"/>
              </a:ext>
            </a:extLst>
          </p:cNvPr>
          <p:cNvSpPr>
            <a:spLocks noGrp="1"/>
          </p:cNvSpPr>
          <p:nvPr>
            <p:ph sz="quarter" idx="20"/>
          </p:nvPr>
        </p:nvSpPr>
        <p:spPr/>
        <p:txBody>
          <a:bodyPr/>
          <a:lstStyle/>
          <a:p>
            <a:r>
              <a:rPr lang="en-US" sz="1100" dirty="0"/>
              <a:t>Nucleation and crystal growth rate proportional to  the supersaturation</a:t>
            </a:r>
          </a:p>
          <a:p>
            <a:endParaRPr lang="en-US" dirty="0"/>
          </a:p>
        </p:txBody>
      </p:sp>
      <p:sp>
        <p:nvSpPr>
          <p:cNvPr id="13" name="Content Placeholder 12">
            <a:extLst>
              <a:ext uri="{FF2B5EF4-FFF2-40B4-BE49-F238E27FC236}">
                <a16:creationId xmlns:a16="http://schemas.microsoft.com/office/drawing/2014/main" id="{433FF0FD-E1E8-413E-9144-55DE7005B186}"/>
              </a:ext>
            </a:extLst>
          </p:cNvPr>
          <p:cNvSpPr>
            <a:spLocks noGrp="1"/>
          </p:cNvSpPr>
          <p:nvPr>
            <p:ph sz="quarter" idx="21"/>
          </p:nvPr>
        </p:nvSpPr>
        <p:spPr/>
        <p:txBody>
          <a:bodyPr>
            <a:normAutofit fontScale="85000" lnSpcReduction="10000"/>
          </a:bodyPr>
          <a:lstStyle/>
          <a:p>
            <a:r>
              <a:rPr lang="en-US" dirty="0"/>
              <a:t>Crystal Weight Fraction</a:t>
            </a:r>
          </a:p>
        </p:txBody>
      </p:sp>
      <p:sp>
        <p:nvSpPr>
          <p:cNvPr id="10" name="Content Placeholder 9">
            <a:extLst>
              <a:ext uri="{FF2B5EF4-FFF2-40B4-BE49-F238E27FC236}">
                <a16:creationId xmlns:a16="http://schemas.microsoft.com/office/drawing/2014/main" id="{D9EDA651-BB69-4A06-951B-DB9DF992E81C}"/>
              </a:ext>
            </a:extLst>
          </p:cNvPr>
          <p:cNvSpPr>
            <a:spLocks noGrp="1"/>
          </p:cNvSpPr>
          <p:nvPr>
            <p:ph sz="quarter" idx="22"/>
          </p:nvPr>
        </p:nvSpPr>
        <p:spPr/>
        <p:txBody>
          <a:bodyPr>
            <a:normAutofit/>
          </a:bodyPr>
          <a:lstStyle/>
          <a:p>
            <a:r>
              <a:rPr lang="en-US" sz="1100" dirty="0"/>
              <a:t>A balance on the third moment of the distribution.</a:t>
            </a:r>
          </a:p>
        </p:txBody>
      </p:sp>
      <p:sp>
        <p:nvSpPr>
          <p:cNvPr id="14" name="Content Placeholder 13">
            <a:extLst>
              <a:ext uri="{FF2B5EF4-FFF2-40B4-BE49-F238E27FC236}">
                <a16:creationId xmlns:a16="http://schemas.microsoft.com/office/drawing/2014/main" id="{240BF169-610D-46FF-AAAC-A396EA76CE2C}"/>
              </a:ext>
            </a:extLst>
          </p:cNvPr>
          <p:cNvSpPr>
            <a:spLocks noGrp="1"/>
          </p:cNvSpPr>
          <p:nvPr>
            <p:ph sz="quarter" idx="23"/>
          </p:nvPr>
        </p:nvSpPr>
        <p:spPr/>
        <p:txBody>
          <a:bodyPr>
            <a:normAutofit fontScale="92500" lnSpcReduction="20000"/>
          </a:bodyPr>
          <a:lstStyle/>
          <a:p>
            <a:r>
              <a:rPr lang="en-US" dirty="0"/>
              <a:t>System Mass Balance</a:t>
            </a:r>
          </a:p>
        </p:txBody>
      </p:sp>
      <p:sp>
        <p:nvSpPr>
          <p:cNvPr id="12" name="Content Placeholder 11">
            <a:extLst>
              <a:ext uri="{FF2B5EF4-FFF2-40B4-BE49-F238E27FC236}">
                <a16:creationId xmlns:a16="http://schemas.microsoft.com/office/drawing/2014/main" id="{B3AB1E66-BE9E-423D-91A4-A299885D8673}"/>
              </a:ext>
            </a:extLst>
          </p:cNvPr>
          <p:cNvSpPr>
            <a:spLocks noGrp="1"/>
          </p:cNvSpPr>
          <p:nvPr>
            <p:ph sz="quarter" idx="24"/>
          </p:nvPr>
        </p:nvSpPr>
        <p:spPr/>
        <p:txBody>
          <a:bodyPr>
            <a:normAutofit/>
          </a:bodyPr>
          <a:lstStyle/>
          <a:p>
            <a:r>
              <a:rPr lang="en-US" sz="1100" dirty="0"/>
              <a:t>Solve for solute mass fraction </a:t>
            </a:r>
            <a:r>
              <a:rPr lang="en-US" sz="1100" i="1" dirty="0">
                <a:latin typeface="Cambria Math" panose="02040503050406030204" pitchFamily="18" charset="0"/>
                <a:ea typeface="Cambria Math" panose="02040503050406030204" pitchFamily="18" charset="0"/>
              </a:rPr>
              <a:t>C</a:t>
            </a:r>
            <a:r>
              <a:rPr lang="en-US" sz="1100" dirty="0"/>
              <a:t>  that satisfies the system mass balance</a:t>
            </a:r>
            <a:endParaRPr lang="en-US" dirty="0"/>
          </a:p>
          <a:p>
            <a:endParaRPr lang="en-US" dirty="0"/>
          </a:p>
        </p:txBody>
      </p:sp>
      <p:sp>
        <p:nvSpPr>
          <p:cNvPr id="16" name="Content Placeholder 15">
            <a:extLst>
              <a:ext uri="{FF2B5EF4-FFF2-40B4-BE49-F238E27FC236}">
                <a16:creationId xmlns:a16="http://schemas.microsoft.com/office/drawing/2014/main" id="{755E8B80-B70A-41E8-860A-852745AE9B75}"/>
              </a:ext>
            </a:extLst>
          </p:cNvPr>
          <p:cNvSpPr>
            <a:spLocks noGrp="1"/>
          </p:cNvSpPr>
          <p:nvPr>
            <p:ph sz="quarter" idx="25"/>
          </p:nvPr>
        </p:nvSpPr>
        <p:spPr/>
        <p:txBody>
          <a:bodyPr>
            <a:normAutofit fontScale="92500" lnSpcReduction="20000"/>
          </a:bodyPr>
          <a:lstStyle/>
          <a:p>
            <a:r>
              <a:rPr lang="en-US"/>
              <a:t>Mean Crystal Size</a:t>
            </a:r>
            <a:endParaRPr lang="en-US" dirty="0"/>
          </a:p>
        </p:txBody>
      </p:sp>
      <p:sp>
        <p:nvSpPr>
          <p:cNvPr id="21" name="Content Placeholder 20">
            <a:extLst>
              <a:ext uri="{FF2B5EF4-FFF2-40B4-BE49-F238E27FC236}">
                <a16:creationId xmlns:a16="http://schemas.microsoft.com/office/drawing/2014/main" id="{BFD8BA4F-2831-4E0E-BC5F-3DF87E72C56A}"/>
              </a:ext>
            </a:extLst>
          </p:cNvPr>
          <p:cNvSpPr>
            <a:spLocks noGrp="1"/>
          </p:cNvSpPr>
          <p:nvPr>
            <p:ph sz="quarter" idx="26"/>
          </p:nvPr>
        </p:nvSpPr>
        <p:spPr/>
        <p:txBody>
          <a:bodyPr/>
          <a:lstStyle/>
          <a:p>
            <a:r>
              <a:rPr lang="en-US" sz="1100" dirty="0"/>
              <a:t>From the ratio of the 4</a:t>
            </a:r>
            <a:r>
              <a:rPr lang="en-US" sz="1100" baseline="30000" dirty="0"/>
              <a:t>th</a:t>
            </a:r>
            <a:r>
              <a:rPr lang="en-US" sz="1100" dirty="0"/>
              <a:t>   and 3</a:t>
            </a:r>
            <a:r>
              <a:rPr lang="en-US" sz="1100" baseline="30000" dirty="0"/>
              <a:t>rd</a:t>
            </a:r>
            <a:r>
              <a:rPr lang="en-US" sz="1100" dirty="0"/>
              <a:t> moments of the population density.</a:t>
            </a:r>
          </a:p>
          <a:p>
            <a:endParaRPr lang="en-US" dirty="0"/>
          </a:p>
        </p:txBody>
      </p:sp>
      <p:sp>
        <p:nvSpPr>
          <p:cNvPr id="6" name="Content Placeholder 5">
            <a:extLst>
              <a:ext uri="{FF2B5EF4-FFF2-40B4-BE49-F238E27FC236}">
                <a16:creationId xmlns:a16="http://schemas.microsoft.com/office/drawing/2014/main" id="{F381C75C-76DE-41AD-9DCB-8726E0EF7824}"/>
              </a:ext>
            </a:extLst>
          </p:cNvPr>
          <p:cNvSpPr>
            <a:spLocks noGrp="1"/>
          </p:cNvSpPr>
          <p:nvPr>
            <p:ph sz="quarter" idx="17"/>
          </p:nvPr>
        </p:nvSpPr>
        <p:spPr/>
        <p:txBody>
          <a:bodyPr/>
          <a:lstStyle/>
          <a:p>
            <a:r>
              <a:rPr lang="en-US" dirty="0"/>
              <a:t> </a:t>
            </a:r>
          </a:p>
        </p:txBody>
      </p:sp>
      <p:sp>
        <p:nvSpPr>
          <p:cNvPr id="5" name="Title 4">
            <a:extLst>
              <a:ext uri="{FF2B5EF4-FFF2-40B4-BE49-F238E27FC236}">
                <a16:creationId xmlns:a16="http://schemas.microsoft.com/office/drawing/2014/main" id="{494C1AD2-9753-4D1A-854C-37F2533BCD52}"/>
              </a:ext>
            </a:extLst>
          </p:cNvPr>
          <p:cNvSpPr>
            <a:spLocks noGrp="1"/>
          </p:cNvSpPr>
          <p:nvPr>
            <p:ph type="title"/>
          </p:nvPr>
        </p:nvSpPr>
        <p:spPr/>
        <p:txBody>
          <a:bodyPr/>
          <a:lstStyle/>
          <a:p>
            <a:r>
              <a:rPr lang="en-US"/>
              <a:t>Model Definition</a:t>
            </a:r>
            <a:endParaRPr lang="en-US" dirty="0"/>
          </a:p>
        </p:txBody>
      </p:sp>
      <mc:AlternateContent xmlns:mc="http://schemas.openxmlformats.org/markup-compatibility/2006">
        <mc:Choice xmlns:a14="http://schemas.microsoft.com/office/drawing/2010/main" Requires="a14">
          <p:sp>
            <p:nvSpPr>
              <p:cNvPr id="15" name="Rectangle 14">
                <a:extLst>
                  <a:ext uri="{FF2B5EF4-FFF2-40B4-BE49-F238E27FC236}">
                    <a16:creationId xmlns:a16="http://schemas.microsoft.com/office/drawing/2014/main" id="{A85F7213-CFF4-457D-B457-1C329593954F}"/>
                  </a:ext>
                </a:extLst>
              </p:cNvPr>
              <p:cNvSpPr/>
              <p:nvPr/>
            </p:nvSpPr>
            <p:spPr>
              <a:xfrm>
                <a:off x="1237825" y="723675"/>
                <a:ext cx="1456376" cy="56907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r>
                        <a:rPr lang="en-US" sz="1200" b="0" i="1" smtClean="0">
                          <a:solidFill>
                            <a:schemeClr val="tx1"/>
                          </a:solidFill>
                          <a:latin typeface="Cambria Math" panose="02040503050406030204" pitchFamily="18" charset="0"/>
                        </a:rPr>
                        <m:t>𝑛</m:t>
                      </m:r>
                      <m:r>
                        <a:rPr lang="en-US" sz="1200" b="0" i="1" smtClean="0">
                          <a:solidFill>
                            <a:schemeClr val="tx1"/>
                          </a:solidFill>
                          <a:latin typeface="Cambria Math" panose="02040503050406030204" pitchFamily="18" charset="0"/>
                        </a:rPr>
                        <m:t>=</m:t>
                      </m:r>
                      <m:f>
                        <m:fPr>
                          <m:ctrlPr>
                            <a:rPr lang="en-US" sz="1200" i="1">
                              <a:solidFill>
                                <a:schemeClr val="tx1"/>
                              </a:solidFill>
                              <a:latin typeface="Cambria Math" panose="02040503050406030204" pitchFamily="18" charset="0"/>
                            </a:rPr>
                          </m:ctrlPr>
                        </m:fPr>
                        <m:num>
                          <m:sSup>
                            <m:sSupPr>
                              <m:ctrlPr>
                                <a:rPr lang="en-US" sz="1200" i="1">
                                  <a:solidFill>
                                    <a:schemeClr val="tx1"/>
                                  </a:solidFill>
                                  <a:latin typeface="Cambria Math" panose="02040503050406030204" pitchFamily="18" charset="0"/>
                                </a:rPr>
                              </m:ctrlPr>
                            </m:sSupPr>
                            <m:e>
                              <m:r>
                                <a:rPr lang="en-US" sz="1200" i="1">
                                  <a:solidFill>
                                    <a:schemeClr val="tx1"/>
                                  </a:solidFill>
                                  <a:latin typeface="Cambria Math" panose="02040503050406030204" pitchFamily="18" charset="0"/>
                                </a:rPr>
                                <m:t>𝐵</m:t>
                              </m:r>
                            </m:e>
                            <m:sup>
                              <m:r>
                                <a:rPr lang="en-US" sz="1200" i="1">
                                  <a:solidFill>
                                    <a:schemeClr val="tx1"/>
                                  </a:solidFill>
                                  <a:latin typeface="Cambria Math" panose="02040503050406030204" pitchFamily="18" charset="0"/>
                                </a:rPr>
                                <m:t>0</m:t>
                              </m:r>
                            </m:sup>
                          </m:sSup>
                        </m:num>
                        <m:den>
                          <m:r>
                            <a:rPr lang="en-US" sz="1200" b="0" i="1" smtClean="0">
                              <a:solidFill>
                                <a:schemeClr val="tx1"/>
                              </a:solidFill>
                              <a:latin typeface="Cambria Math" panose="02040503050406030204" pitchFamily="18" charset="0"/>
                            </a:rPr>
                            <m:t>𝐺</m:t>
                          </m:r>
                        </m:den>
                      </m:f>
                      <m:r>
                        <m:rPr>
                          <m:nor/>
                        </m:rPr>
                        <a:rPr lang="en-US" sz="1200" b="0" i="0" smtClean="0">
                          <a:solidFill>
                            <a:schemeClr val="tx1"/>
                          </a:solidFill>
                          <a:latin typeface="Cambria Math" panose="02040503050406030204" pitchFamily="18" charset="0"/>
                        </a:rPr>
                        <m:t>exp</m:t>
                      </m:r>
                      <m:d>
                        <m:dPr>
                          <m:ctrlPr>
                            <a:rPr lang="en-US" sz="1200" b="0" i="1" smtClean="0">
                              <a:solidFill>
                                <a:schemeClr val="tx1"/>
                              </a:solidFill>
                              <a:latin typeface="Cambria Math" panose="02040503050406030204" pitchFamily="18" charset="0"/>
                            </a:rPr>
                          </m:ctrlPr>
                        </m:dPr>
                        <m:e>
                          <m:r>
                            <a:rPr lang="en-US" sz="1200" b="0" i="1" smtClean="0">
                              <a:solidFill>
                                <a:schemeClr val="tx1"/>
                              </a:solidFill>
                              <a:latin typeface="Cambria Math" panose="02040503050406030204" pitchFamily="18" charset="0"/>
                            </a:rPr>
                            <m:t>−</m:t>
                          </m:r>
                          <m:f>
                            <m:fPr>
                              <m:ctrlPr>
                                <a:rPr lang="en-US" sz="1200" b="0" i="1" smtClean="0">
                                  <a:solidFill>
                                    <a:schemeClr val="tx1"/>
                                  </a:solidFill>
                                  <a:latin typeface="Cambria Math" panose="02040503050406030204" pitchFamily="18" charset="0"/>
                                </a:rPr>
                              </m:ctrlPr>
                            </m:fPr>
                            <m:num>
                              <m:r>
                                <a:rPr lang="en-US" sz="1200" b="0" i="1" smtClean="0">
                                  <a:solidFill>
                                    <a:schemeClr val="tx1"/>
                                  </a:solidFill>
                                  <a:latin typeface="Cambria Math" panose="02040503050406030204" pitchFamily="18" charset="0"/>
                                </a:rPr>
                                <m:t>𝐿</m:t>
                              </m:r>
                            </m:num>
                            <m:den>
                              <m:r>
                                <a:rPr lang="en-US" sz="1200" b="0" i="1" smtClean="0">
                                  <a:solidFill>
                                    <a:schemeClr val="tx1"/>
                                  </a:solidFill>
                                  <a:latin typeface="Cambria Math" panose="02040503050406030204" pitchFamily="18" charset="0"/>
                                </a:rPr>
                                <m:t>𝐺</m:t>
                              </m:r>
                              <m:r>
                                <a:rPr lang="en-US" sz="1200" b="0" i="1" smtClean="0">
                                  <a:solidFill>
                                    <a:schemeClr val="tx1"/>
                                  </a:solidFill>
                                  <a:latin typeface="Cambria Math" panose="02040503050406030204" pitchFamily="18" charset="0"/>
                                  <a:ea typeface="Cambria Math" panose="02040503050406030204" pitchFamily="18" charset="0"/>
                                </a:rPr>
                                <m:t>𝜏</m:t>
                              </m:r>
                            </m:den>
                          </m:f>
                        </m:e>
                      </m:d>
                    </m:oMath>
                  </m:oMathPara>
                </a14:m>
                <a:endParaRPr lang="en-US" sz="1000" dirty="0">
                  <a:solidFill>
                    <a:schemeClr val="tx1"/>
                  </a:solidFill>
                </a:endParaRPr>
              </a:p>
            </p:txBody>
          </p:sp>
        </mc:Choice>
        <mc:Fallback>
          <p:sp>
            <p:nvSpPr>
              <p:cNvPr id="15" name="Rectangle 14">
                <a:extLst>
                  <a:ext uri="{FF2B5EF4-FFF2-40B4-BE49-F238E27FC236}">
                    <a16:creationId xmlns:a16="http://schemas.microsoft.com/office/drawing/2014/main" id="{A85F7213-CFF4-457D-B457-1C329593954F}"/>
                  </a:ext>
                </a:extLst>
              </p:cNvPr>
              <p:cNvSpPr>
                <a:spLocks noRot="1" noChangeAspect="1" noMove="1" noResize="1" noEditPoints="1" noAdjustHandles="1" noChangeArrowheads="1" noChangeShapeType="1" noTextEdit="1"/>
              </p:cNvSpPr>
              <p:nvPr/>
            </p:nvSpPr>
            <p:spPr>
              <a:xfrm>
                <a:off x="1237825" y="723675"/>
                <a:ext cx="1456376" cy="569077"/>
              </a:xfrm>
              <a:prstGeom prst="rect">
                <a:avLst/>
              </a:prstGeom>
              <a:blipFill>
                <a:blip r:embed="rId3"/>
                <a:stretch>
                  <a:fillRect/>
                </a:stretch>
              </a:blipFill>
              <a:ln>
                <a:noFill/>
              </a:ln>
            </p:spPr>
            <p:txBody>
              <a:bodyPr/>
              <a:lstStyle/>
              <a:p>
                <a:r>
                  <a:rPr lang="en-US">
                    <a:noFill/>
                  </a:rPr>
                  <a:t> </a:t>
                </a:r>
              </a:p>
            </p:txBody>
          </p:sp>
        </mc:Fallback>
      </mc:AlternateContent>
      <p:sp>
        <p:nvSpPr>
          <p:cNvPr id="17" name="TextBox 16">
            <a:extLst>
              <a:ext uri="{FF2B5EF4-FFF2-40B4-BE49-F238E27FC236}">
                <a16:creationId xmlns:a16="http://schemas.microsoft.com/office/drawing/2014/main" id="{CDAC45CB-2570-49D1-A00D-4F648A9AD0A9}"/>
              </a:ext>
            </a:extLst>
          </p:cNvPr>
          <p:cNvSpPr txBox="1"/>
          <p:nvPr/>
        </p:nvSpPr>
        <p:spPr>
          <a:xfrm>
            <a:off x="1085425" y="493173"/>
            <a:ext cx="2491388" cy="253916"/>
          </a:xfrm>
          <a:prstGeom prst="rect">
            <a:avLst/>
          </a:prstGeom>
          <a:noFill/>
        </p:spPr>
        <p:txBody>
          <a:bodyPr wrap="none" rtlCol="0">
            <a:spAutoFit/>
          </a:bodyPr>
          <a:lstStyle/>
          <a:p>
            <a:r>
              <a:rPr lang="en-US" sz="1050" dirty="0"/>
              <a:t>Steady state crystal population density:</a:t>
            </a:r>
            <a:endParaRPr lang="en-US" sz="1050" i="1" dirty="0"/>
          </a:p>
        </p:txBody>
      </p:sp>
      <p:sp>
        <p:nvSpPr>
          <p:cNvPr id="18" name="TextBox 17">
            <a:extLst>
              <a:ext uri="{FF2B5EF4-FFF2-40B4-BE49-F238E27FC236}">
                <a16:creationId xmlns:a16="http://schemas.microsoft.com/office/drawing/2014/main" id="{A26542BA-DEE1-4D49-8E83-1B9F11F375C5}"/>
              </a:ext>
            </a:extLst>
          </p:cNvPr>
          <p:cNvSpPr txBox="1"/>
          <p:nvPr/>
        </p:nvSpPr>
        <p:spPr>
          <a:xfrm>
            <a:off x="437757" y="1557514"/>
            <a:ext cx="1130438" cy="253916"/>
          </a:xfrm>
          <a:prstGeom prst="rect">
            <a:avLst/>
          </a:prstGeom>
          <a:noFill/>
        </p:spPr>
        <p:txBody>
          <a:bodyPr wrap="none" rtlCol="0">
            <a:spAutoFit/>
          </a:bodyPr>
          <a:lstStyle/>
          <a:p>
            <a:r>
              <a:rPr lang="en-US" sz="1050" dirty="0"/>
              <a:t>Nucleation rate:</a:t>
            </a:r>
            <a:endParaRPr lang="en-US" sz="1050" i="1" dirty="0"/>
          </a:p>
        </p:txBody>
      </p:sp>
      <mc:AlternateContent xmlns:mc="http://schemas.openxmlformats.org/markup-compatibility/2006">
        <mc:Choice xmlns:a14="http://schemas.microsoft.com/office/drawing/2010/main" Requires="a14">
          <p:sp>
            <p:nvSpPr>
              <p:cNvPr id="19" name="Rectangle 18">
                <a:extLst>
                  <a:ext uri="{FF2B5EF4-FFF2-40B4-BE49-F238E27FC236}">
                    <a16:creationId xmlns:a16="http://schemas.microsoft.com/office/drawing/2014/main" id="{32CBBB53-8C50-496F-9AF4-90782CFCEDE2}"/>
                  </a:ext>
                </a:extLst>
              </p:cNvPr>
              <p:cNvSpPr/>
              <p:nvPr/>
            </p:nvSpPr>
            <p:spPr>
              <a:xfrm>
                <a:off x="437757" y="1836245"/>
                <a:ext cx="1326619" cy="2917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sSup>
                        <m:sSupPr>
                          <m:ctrlPr>
                            <a:rPr lang="en-US" sz="1200" i="1" smtClean="0">
                              <a:solidFill>
                                <a:schemeClr val="tx1"/>
                              </a:solidFill>
                              <a:latin typeface="Cambria Math" panose="02040503050406030204" pitchFamily="18" charset="0"/>
                            </a:rPr>
                          </m:ctrlPr>
                        </m:sSupPr>
                        <m:e>
                          <m:r>
                            <a:rPr lang="en-US" sz="1200" i="1">
                              <a:solidFill>
                                <a:schemeClr val="tx1"/>
                              </a:solidFill>
                              <a:latin typeface="Cambria Math" panose="02040503050406030204" pitchFamily="18" charset="0"/>
                            </a:rPr>
                            <m:t>𝐵</m:t>
                          </m:r>
                        </m:e>
                        <m:sup>
                          <m:r>
                            <a:rPr lang="en-US" sz="1200" i="1">
                              <a:solidFill>
                                <a:schemeClr val="tx1"/>
                              </a:solidFill>
                              <a:latin typeface="Cambria Math" panose="02040503050406030204" pitchFamily="18" charset="0"/>
                            </a:rPr>
                            <m:t>0</m:t>
                          </m:r>
                        </m:sup>
                      </m:sSup>
                      <m:r>
                        <a:rPr lang="en-US" sz="1200" b="0" i="1"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a:rPr lang="en-US" sz="1200" i="1">
                              <a:solidFill>
                                <a:schemeClr val="tx1"/>
                              </a:solidFill>
                              <a:latin typeface="Cambria Math" panose="02040503050406030204" pitchFamily="18" charset="0"/>
                            </a:rPr>
                            <m:t>𝑘</m:t>
                          </m:r>
                        </m:e>
                        <m:sub>
                          <m:r>
                            <a:rPr lang="en-US" sz="1200" b="0" i="1" smtClean="0">
                              <a:solidFill>
                                <a:schemeClr val="tx1"/>
                              </a:solidFill>
                              <a:latin typeface="Cambria Math" panose="02040503050406030204" pitchFamily="18" charset="0"/>
                            </a:rPr>
                            <m:t>𝑏</m:t>
                          </m:r>
                        </m:sub>
                      </m:sSub>
                      <m:sSubSup>
                        <m:sSubSupPr>
                          <m:ctrlPr>
                            <a:rPr lang="en-US" sz="1200" i="1">
                              <a:solidFill>
                                <a:schemeClr val="tx1"/>
                              </a:solidFill>
                              <a:latin typeface="Cambria Math" panose="02040503050406030204" pitchFamily="18" charset="0"/>
                            </a:rPr>
                          </m:ctrlPr>
                        </m:sSubSupPr>
                        <m:e>
                          <m:r>
                            <a:rPr lang="en-US" sz="1200" i="1">
                              <a:solidFill>
                                <a:schemeClr val="tx1"/>
                              </a:solidFill>
                              <a:latin typeface="Cambria Math" panose="02040503050406030204" pitchFamily="18" charset="0"/>
                            </a:rPr>
                            <m:t>𝑀</m:t>
                          </m:r>
                        </m:e>
                        <m:sub>
                          <m:r>
                            <m:rPr>
                              <m:sty m:val="p"/>
                            </m:rPr>
                            <a:rPr lang="en-US" sz="1200" i="0">
                              <a:solidFill>
                                <a:schemeClr val="tx1"/>
                              </a:solidFill>
                              <a:latin typeface="Cambria Math" panose="02040503050406030204" pitchFamily="18" charset="0"/>
                            </a:rPr>
                            <m:t>T</m:t>
                          </m:r>
                        </m:sub>
                        <m:sup>
                          <m:r>
                            <a:rPr lang="en-US" sz="1200" i="1">
                              <a:solidFill>
                                <a:schemeClr val="tx1"/>
                              </a:solidFill>
                              <a:latin typeface="Cambria Math" panose="02040503050406030204" pitchFamily="18" charset="0"/>
                            </a:rPr>
                            <m:t>𝑗</m:t>
                          </m:r>
                        </m:sup>
                      </m:sSubSup>
                      <m:sSup>
                        <m:sSupPr>
                          <m:ctrlPr>
                            <a:rPr lang="en-US" sz="1200" i="1" smtClean="0">
                              <a:solidFill>
                                <a:schemeClr val="tx1"/>
                              </a:solidFill>
                              <a:latin typeface="Cambria Math" panose="02040503050406030204" pitchFamily="18" charset="0"/>
                            </a:rPr>
                          </m:ctrlPr>
                        </m:sSupPr>
                        <m:e>
                          <m:r>
                            <a:rPr lang="en-US" sz="1200" i="1">
                              <a:solidFill>
                                <a:schemeClr val="tx1"/>
                              </a:solidFill>
                              <a:latin typeface="Cambria Math" panose="02040503050406030204" pitchFamily="18" charset="0"/>
                              <a:ea typeface="Cambria Math" panose="02040503050406030204" pitchFamily="18" charset="0"/>
                            </a:rPr>
                            <m:t>∆</m:t>
                          </m:r>
                          <m:r>
                            <a:rPr lang="en-US" sz="1200" i="1">
                              <a:solidFill>
                                <a:schemeClr val="tx1"/>
                              </a:solidFill>
                              <a:latin typeface="Cambria Math" panose="02040503050406030204" pitchFamily="18" charset="0"/>
                            </a:rPr>
                            <m:t>𝐶</m:t>
                          </m:r>
                        </m:e>
                        <m:sup>
                          <m:r>
                            <a:rPr lang="en-US" sz="1200" b="0" i="1" smtClean="0">
                              <a:solidFill>
                                <a:schemeClr val="tx1"/>
                              </a:solidFill>
                              <a:latin typeface="Cambria Math" panose="02040503050406030204" pitchFamily="18" charset="0"/>
                            </a:rPr>
                            <m:t>𝑏</m:t>
                          </m:r>
                        </m:sup>
                      </m:sSup>
                    </m:oMath>
                  </m:oMathPara>
                </a14:m>
                <a:endParaRPr lang="en-US" sz="1000" dirty="0">
                  <a:solidFill>
                    <a:schemeClr val="tx1"/>
                  </a:solidFill>
                </a:endParaRPr>
              </a:p>
            </p:txBody>
          </p:sp>
        </mc:Choice>
        <mc:Fallback>
          <p:sp>
            <p:nvSpPr>
              <p:cNvPr id="19" name="Rectangle 18">
                <a:extLst>
                  <a:ext uri="{FF2B5EF4-FFF2-40B4-BE49-F238E27FC236}">
                    <a16:creationId xmlns:a16="http://schemas.microsoft.com/office/drawing/2014/main" id="{32CBBB53-8C50-496F-9AF4-90782CFCEDE2}"/>
                  </a:ext>
                </a:extLst>
              </p:cNvPr>
              <p:cNvSpPr>
                <a:spLocks noRot="1" noChangeAspect="1" noMove="1" noResize="1" noEditPoints="1" noAdjustHandles="1" noChangeArrowheads="1" noChangeShapeType="1" noTextEdit="1"/>
              </p:cNvSpPr>
              <p:nvPr/>
            </p:nvSpPr>
            <p:spPr>
              <a:xfrm>
                <a:off x="437757" y="1836245"/>
                <a:ext cx="1326619" cy="291780"/>
              </a:xfrm>
              <a:prstGeom prst="rect">
                <a:avLst/>
              </a:prstGeom>
              <a:blipFill>
                <a:blip r:embed="rId4"/>
                <a:stretch>
                  <a:fillRect b="-2083"/>
                </a:stretch>
              </a:blipFill>
              <a:ln>
                <a:noFill/>
              </a:ln>
            </p:spPr>
            <p:txBody>
              <a:bodyPr/>
              <a:lstStyle/>
              <a:p>
                <a:r>
                  <a:rPr lang="en-US">
                    <a:noFill/>
                  </a:rPr>
                  <a:t> </a:t>
                </a:r>
              </a:p>
            </p:txBody>
          </p:sp>
        </mc:Fallback>
      </mc:AlternateContent>
      <p:sp>
        <p:nvSpPr>
          <p:cNvPr id="20" name="TextBox 19">
            <a:extLst>
              <a:ext uri="{FF2B5EF4-FFF2-40B4-BE49-F238E27FC236}">
                <a16:creationId xmlns:a16="http://schemas.microsoft.com/office/drawing/2014/main" id="{C5B978D8-6942-4316-A79F-78D367A1D4BF}"/>
              </a:ext>
            </a:extLst>
          </p:cNvPr>
          <p:cNvSpPr txBox="1"/>
          <p:nvPr/>
        </p:nvSpPr>
        <p:spPr>
          <a:xfrm>
            <a:off x="2081988" y="1557514"/>
            <a:ext cx="1359668" cy="253916"/>
          </a:xfrm>
          <a:prstGeom prst="rect">
            <a:avLst/>
          </a:prstGeom>
          <a:noFill/>
        </p:spPr>
        <p:txBody>
          <a:bodyPr wrap="square" rtlCol="0">
            <a:spAutoFit/>
          </a:bodyPr>
          <a:lstStyle/>
          <a:p>
            <a:r>
              <a:rPr lang="en-US" sz="1050" dirty="0"/>
              <a:t>Crystal growth rate:</a:t>
            </a:r>
            <a:endParaRPr lang="en-US" sz="1050" i="1" dirty="0"/>
          </a:p>
        </p:txBody>
      </p:sp>
      <mc:AlternateContent xmlns:mc="http://schemas.openxmlformats.org/markup-compatibility/2006">
        <mc:Choice xmlns:a14="http://schemas.microsoft.com/office/drawing/2010/main" Requires="a14">
          <p:sp>
            <p:nvSpPr>
              <p:cNvPr id="22" name="Rectangle 21">
                <a:extLst>
                  <a:ext uri="{FF2B5EF4-FFF2-40B4-BE49-F238E27FC236}">
                    <a16:creationId xmlns:a16="http://schemas.microsoft.com/office/drawing/2014/main" id="{D70DB09D-AB6B-4940-AC4F-B4FA3391E825}"/>
                  </a:ext>
                </a:extLst>
              </p:cNvPr>
              <p:cNvSpPr/>
              <p:nvPr/>
            </p:nvSpPr>
            <p:spPr>
              <a:xfrm>
                <a:off x="2138383" y="1817960"/>
                <a:ext cx="1303273" cy="2917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r>
                        <a:rPr lang="en-US" sz="1200" b="0" i="1" smtClean="0">
                          <a:solidFill>
                            <a:schemeClr val="tx1"/>
                          </a:solidFill>
                          <a:latin typeface="Cambria Math" panose="02040503050406030204" pitchFamily="18" charset="0"/>
                        </a:rPr>
                        <m:t>𝐺</m:t>
                      </m:r>
                      <m:r>
                        <a:rPr lang="en-US" sz="1200" b="0" i="1" smtClean="0">
                          <a:solidFill>
                            <a:schemeClr val="tx1"/>
                          </a:solidFill>
                          <a:latin typeface="Cambria Math" panose="02040503050406030204" pitchFamily="18" charset="0"/>
                        </a:rPr>
                        <m:t>=</m:t>
                      </m:r>
                      <m:sSub>
                        <m:sSubPr>
                          <m:ctrlPr>
                            <a:rPr lang="en-US" sz="1200" i="1" smtClean="0">
                              <a:solidFill>
                                <a:schemeClr val="tx1"/>
                              </a:solidFill>
                              <a:latin typeface="Cambria Math" panose="02040503050406030204" pitchFamily="18" charset="0"/>
                            </a:rPr>
                          </m:ctrlPr>
                        </m:sSubPr>
                        <m:e>
                          <m:r>
                            <a:rPr lang="en-US" sz="1200" i="1">
                              <a:solidFill>
                                <a:schemeClr val="tx1"/>
                              </a:solidFill>
                              <a:latin typeface="Cambria Math" panose="02040503050406030204" pitchFamily="18" charset="0"/>
                            </a:rPr>
                            <m:t>𝑘</m:t>
                          </m:r>
                        </m:e>
                        <m:sub>
                          <m:r>
                            <a:rPr lang="en-US" sz="1200" b="0" i="1" smtClean="0">
                              <a:solidFill>
                                <a:schemeClr val="tx1"/>
                              </a:solidFill>
                              <a:latin typeface="Cambria Math" panose="02040503050406030204" pitchFamily="18" charset="0"/>
                            </a:rPr>
                            <m:t>𝑔</m:t>
                          </m:r>
                        </m:sub>
                      </m:sSub>
                      <m:sSup>
                        <m:sSupPr>
                          <m:ctrlPr>
                            <a:rPr lang="en-US" sz="1200" i="1" smtClean="0">
                              <a:solidFill>
                                <a:schemeClr val="tx1"/>
                              </a:solidFill>
                              <a:latin typeface="Cambria Math" panose="02040503050406030204" pitchFamily="18" charset="0"/>
                            </a:rPr>
                          </m:ctrlPr>
                        </m:sSupPr>
                        <m:e>
                          <m:r>
                            <a:rPr lang="en-US" sz="1200" i="1">
                              <a:solidFill>
                                <a:schemeClr val="tx1"/>
                              </a:solidFill>
                              <a:latin typeface="Cambria Math" panose="02040503050406030204" pitchFamily="18" charset="0"/>
                              <a:ea typeface="Cambria Math" panose="02040503050406030204" pitchFamily="18" charset="0"/>
                            </a:rPr>
                            <m:t>∆</m:t>
                          </m:r>
                          <m:r>
                            <a:rPr lang="en-US" sz="1200" i="1">
                              <a:solidFill>
                                <a:schemeClr val="tx1"/>
                              </a:solidFill>
                              <a:latin typeface="Cambria Math" panose="02040503050406030204" pitchFamily="18" charset="0"/>
                            </a:rPr>
                            <m:t>𝐶</m:t>
                          </m:r>
                        </m:e>
                        <m:sup>
                          <m:r>
                            <a:rPr lang="en-US" sz="1200" b="0" i="1" smtClean="0">
                              <a:solidFill>
                                <a:schemeClr val="tx1"/>
                              </a:solidFill>
                              <a:latin typeface="Cambria Math" panose="02040503050406030204" pitchFamily="18" charset="0"/>
                            </a:rPr>
                            <m:t>𝑔</m:t>
                          </m:r>
                        </m:sup>
                      </m:sSup>
                    </m:oMath>
                  </m:oMathPara>
                </a14:m>
                <a:endParaRPr lang="en-US" sz="1000" dirty="0">
                  <a:solidFill>
                    <a:schemeClr val="tx1"/>
                  </a:solidFill>
                </a:endParaRPr>
              </a:p>
            </p:txBody>
          </p:sp>
        </mc:Choice>
        <mc:Fallback>
          <p:sp>
            <p:nvSpPr>
              <p:cNvPr id="22" name="Rectangle 21">
                <a:extLst>
                  <a:ext uri="{FF2B5EF4-FFF2-40B4-BE49-F238E27FC236}">
                    <a16:creationId xmlns:a16="http://schemas.microsoft.com/office/drawing/2014/main" id="{D70DB09D-AB6B-4940-AC4F-B4FA3391E825}"/>
                  </a:ext>
                </a:extLst>
              </p:cNvPr>
              <p:cNvSpPr>
                <a:spLocks noRot="1" noChangeAspect="1" noMove="1" noResize="1" noEditPoints="1" noAdjustHandles="1" noChangeArrowheads="1" noChangeShapeType="1" noTextEdit="1"/>
              </p:cNvSpPr>
              <p:nvPr/>
            </p:nvSpPr>
            <p:spPr>
              <a:xfrm>
                <a:off x="2138383" y="1817960"/>
                <a:ext cx="1303273" cy="291780"/>
              </a:xfrm>
              <a:prstGeom prst="rect">
                <a:avLst/>
              </a:prstGeom>
              <a:blipFill>
                <a:blip r:embed="rId5"/>
                <a:stretch>
                  <a:fillRect/>
                </a:stretch>
              </a:blipFill>
              <a:ln>
                <a:noFill/>
              </a:ln>
            </p:spPr>
            <p:txBody>
              <a:bodyPr/>
              <a:lstStyle/>
              <a:p>
                <a:r>
                  <a:rPr lang="en-US">
                    <a:noFill/>
                  </a:rPr>
                  <a:t> </a:t>
                </a:r>
              </a:p>
            </p:txBody>
          </p:sp>
        </mc:Fallback>
      </mc:AlternateContent>
      <p:sp>
        <p:nvSpPr>
          <p:cNvPr id="38" name="TextBox 37">
            <a:extLst>
              <a:ext uri="{FF2B5EF4-FFF2-40B4-BE49-F238E27FC236}">
                <a16:creationId xmlns:a16="http://schemas.microsoft.com/office/drawing/2014/main" id="{62F57602-B840-4EA1-B749-BAA914768C3E}"/>
              </a:ext>
            </a:extLst>
          </p:cNvPr>
          <p:cNvSpPr txBox="1"/>
          <p:nvPr/>
        </p:nvSpPr>
        <p:spPr>
          <a:xfrm>
            <a:off x="2793104" y="809255"/>
            <a:ext cx="1066318" cy="253916"/>
          </a:xfrm>
          <a:prstGeom prst="rect">
            <a:avLst/>
          </a:prstGeom>
          <a:noFill/>
        </p:spPr>
        <p:txBody>
          <a:bodyPr wrap="none" rtlCol="0">
            <a:spAutoFit/>
          </a:bodyPr>
          <a:lstStyle/>
          <a:p>
            <a:r>
              <a:rPr lang="en-US" sz="1050" i="1" dirty="0">
                <a:latin typeface="Cambria Math" panose="02040503050406030204" pitchFamily="18" charset="0"/>
                <a:ea typeface="Cambria Math" panose="02040503050406030204" pitchFamily="18" charset="0"/>
              </a:rPr>
              <a:t>L</a:t>
            </a:r>
            <a:r>
              <a:rPr lang="en-US" sz="1050" dirty="0"/>
              <a:t> = Crystal size</a:t>
            </a:r>
            <a:endParaRPr lang="en-US" sz="1050" i="1" dirty="0"/>
          </a:p>
        </p:txBody>
      </p:sp>
      <p:sp>
        <p:nvSpPr>
          <p:cNvPr id="45" name="TextBox 44">
            <a:extLst>
              <a:ext uri="{FF2B5EF4-FFF2-40B4-BE49-F238E27FC236}">
                <a16:creationId xmlns:a16="http://schemas.microsoft.com/office/drawing/2014/main" id="{A8CA3436-EE0E-40A4-84F5-054EC3134799}"/>
              </a:ext>
            </a:extLst>
          </p:cNvPr>
          <p:cNvSpPr txBox="1"/>
          <p:nvPr/>
        </p:nvSpPr>
        <p:spPr>
          <a:xfrm>
            <a:off x="2793104" y="1064017"/>
            <a:ext cx="1269899" cy="253916"/>
          </a:xfrm>
          <a:prstGeom prst="rect">
            <a:avLst/>
          </a:prstGeom>
          <a:noFill/>
        </p:spPr>
        <p:txBody>
          <a:bodyPr wrap="none" rtlCol="0">
            <a:spAutoFit/>
          </a:bodyPr>
          <a:lstStyle/>
          <a:p>
            <a:r>
              <a:rPr lang="en-US" sz="1050" i="1" dirty="0">
                <a:latin typeface="Symbol" panose="05050102010706020507" pitchFamily="18" charset="2"/>
                <a:ea typeface="Cambria Math" panose="02040503050406030204" pitchFamily="18" charset="0"/>
              </a:rPr>
              <a:t>t</a:t>
            </a:r>
            <a:r>
              <a:rPr lang="en-US" sz="1050" dirty="0"/>
              <a:t> = Residence time</a:t>
            </a:r>
            <a:endParaRPr lang="en-US" sz="1050" i="1" dirty="0"/>
          </a:p>
        </p:txBody>
      </p:sp>
      <mc:AlternateContent xmlns:mc="http://schemas.openxmlformats.org/markup-compatibility/2006">
        <mc:Choice xmlns:a14="http://schemas.microsoft.com/office/drawing/2010/main" Requires="a14">
          <p:sp>
            <p:nvSpPr>
              <p:cNvPr id="47" name="Rectangle 46">
                <a:extLst>
                  <a:ext uri="{FF2B5EF4-FFF2-40B4-BE49-F238E27FC236}">
                    <a16:creationId xmlns:a16="http://schemas.microsoft.com/office/drawing/2014/main" id="{1A76D235-D6B5-4919-A650-1DD8EF626F23}"/>
                  </a:ext>
                </a:extLst>
              </p:cNvPr>
              <p:cNvSpPr/>
              <p:nvPr/>
            </p:nvSpPr>
            <p:spPr>
              <a:xfrm>
                <a:off x="704457" y="4501934"/>
                <a:ext cx="1120926"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1200" i="1" smtClean="0">
                          <a:solidFill>
                            <a:schemeClr val="tx1"/>
                          </a:solidFill>
                          <a:latin typeface="Cambria Math" panose="02040503050406030204" pitchFamily="18" charset="0"/>
                          <a:ea typeface="Cambria Math" panose="02040503050406030204" pitchFamily="18" charset="0"/>
                        </a:rPr>
                        <m:t>∆</m:t>
                      </m:r>
                      <m:r>
                        <a:rPr lang="en-US" sz="1200" i="1">
                          <a:solidFill>
                            <a:schemeClr val="tx1"/>
                          </a:solidFill>
                          <a:latin typeface="Cambria Math" panose="02040503050406030204" pitchFamily="18" charset="0"/>
                        </a:rPr>
                        <m:t>𝐶</m:t>
                      </m:r>
                      <m:r>
                        <a:rPr lang="en-US" sz="1200" i="1">
                          <a:solidFill>
                            <a:schemeClr val="tx1"/>
                          </a:solidFill>
                          <a:latin typeface="Cambria Math" panose="02040503050406030204" pitchFamily="18" charset="0"/>
                        </a:rPr>
                        <m:t> =</m:t>
                      </m:r>
                      <m:r>
                        <a:rPr lang="en-US" sz="1200" b="0" i="1" smtClean="0">
                          <a:solidFill>
                            <a:schemeClr val="tx1"/>
                          </a:solidFill>
                          <a:latin typeface="Cambria Math" panose="02040503050406030204" pitchFamily="18" charset="0"/>
                        </a:rPr>
                        <m:t>𝐶</m:t>
                      </m:r>
                      <m:r>
                        <a:rPr lang="en-US" sz="1200" b="0" i="1" smtClean="0">
                          <a:solidFill>
                            <a:schemeClr val="tx1"/>
                          </a:solidFill>
                          <a:latin typeface="Cambria Math" panose="02040503050406030204" pitchFamily="18" charset="0"/>
                        </a:rPr>
                        <m:t>−</m:t>
                      </m:r>
                      <m:sSup>
                        <m:sSupPr>
                          <m:ctrlPr>
                            <a:rPr lang="en-US" sz="1200" b="0" i="1" smtClean="0">
                              <a:solidFill>
                                <a:schemeClr val="tx1"/>
                              </a:solidFill>
                              <a:latin typeface="Cambria Math" panose="02040503050406030204" pitchFamily="18" charset="0"/>
                            </a:rPr>
                          </m:ctrlPr>
                        </m:sSupPr>
                        <m:e>
                          <m:r>
                            <a:rPr lang="en-US" sz="1200" i="1">
                              <a:solidFill>
                                <a:schemeClr val="tx1"/>
                              </a:solidFill>
                              <a:latin typeface="Cambria Math" panose="02040503050406030204" pitchFamily="18" charset="0"/>
                            </a:rPr>
                            <m:t>𝐶</m:t>
                          </m:r>
                        </m:e>
                        <m:sup>
                          <m:r>
                            <a:rPr lang="en-US" sz="1200" b="0" i="1" smtClean="0">
                              <a:solidFill>
                                <a:schemeClr val="tx1"/>
                              </a:solidFill>
                              <a:latin typeface="Cambria Math" panose="02040503050406030204" pitchFamily="18" charset="0"/>
                            </a:rPr>
                            <m:t>∗</m:t>
                          </m:r>
                        </m:sup>
                      </m:sSup>
                    </m:oMath>
                  </m:oMathPara>
                </a14:m>
                <a:endParaRPr lang="en-US" sz="1000" dirty="0">
                  <a:solidFill>
                    <a:schemeClr val="tx1"/>
                  </a:solidFill>
                </a:endParaRPr>
              </a:p>
            </p:txBody>
          </p:sp>
        </mc:Choice>
        <mc:Fallback>
          <p:sp>
            <p:nvSpPr>
              <p:cNvPr id="47" name="Rectangle 46">
                <a:extLst>
                  <a:ext uri="{FF2B5EF4-FFF2-40B4-BE49-F238E27FC236}">
                    <a16:creationId xmlns:a16="http://schemas.microsoft.com/office/drawing/2014/main" id="{1A76D235-D6B5-4919-A650-1DD8EF626F23}"/>
                  </a:ext>
                </a:extLst>
              </p:cNvPr>
              <p:cNvSpPr>
                <a:spLocks noRot="1" noChangeAspect="1" noMove="1" noResize="1" noEditPoints="1" noAdjustHandles="1" noChangeArrowheads="1" noChangeShapeType="1" noTextEdit="1"/>
              </p:cNvSpPr>
              <p:nvPr/>
            </p:nvSpPr>
            <p:spPr>
              <a:xfrm>
                <a:off x="704457" y="4501934"/>
                <a:ext cx="1120926" cy="291780"/>
              </a:xfrm>
              <a:prstGeom prst="rect">
                <a:avLst/>
              </a:prstGeom>
              <a:blipFill>
                <a:blip r:embed="rId6"/>
                <a:stretch>
                  <a:fillRect/>
                </a:stretch>
              </a:blipFill>
              <a:ln>
                <a:noFill/>
              </a:ln>
            </p:spPr>
            <p:txBody>
              <a:bodyPr/>
              <a:lstStyle/>
              <a:p>
                <a:r>
                  <a:rPr lang="en-US">
                    <a:noFill/>
                  </a:rPr>
                  <a:t> </a:t>
                </a:r>
              </a:p>
            </p:txBody>
          </p:sp>
        </mc:Fallback>
      </mc:AlternateContent>
      <p:pic>
        <p:nvPicPr>
          <p:cNvPr id="49" name="Content Placeholder 9">
            <a:extLst>
              <a:ext uri="{FF2B5EF4-FFF2-40B4-BE49-F238E27FC236}">
                <a16:creationId xmlns:a16="http://schemas.microsoft.com/office/drawing/2014/main" id="{F7710A52-35B3-4B45-A8B8-E2B147B32A91}"/>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64550" t="27400" b="8711"/>
          <a:stretch/>
        </p:blipFill>
        <p:spPr>
          <a:xfrm>
            <a:off x="4423663" y="416110"/>
            <a:ext cx="1134539" cy="1936506"/>
          </a:xfrm>
          <a:prstGeom prst="rect">
            <a:avLst/>
          </a:prstGeom>
          <a:noFill/>
        </p:spPr>
      </p:pic>
      <p:pic>
        <p:nvPicPr>
          <p:cNvPr id="50" name="Picture 49">
            <a:extLst>
              <a:ext uri="{FF2B5EF4-FFF2-40B4-BE49-F238E27FC236}">
                <a16:creationId xmlns:a16="http://schemas.microsoft.com/office/drawing/2014/main" id="{2497175F-60A5-4C0F-9524-7682A1F30F41}"/>
              </a:ext>
            </a:extLst>
          </p:cNvPr>
          <p:cNvPicPr>
            <a:picLocks noChangeAspect="1"/>
          </p:cNvPicPr>
          <p:nvPr/>
        </p:nvPicPr>
        <p:blipFill>
          <a:blip r:embed="rId9"/>
          <a:stretch>
            <a:fillRect/>
          </a:stretch>
        </p:blipFill>
        <p:spPr>
          <a:xfrm>
            <a:off x="5758290" y="374301"/>
            <a:ext cx="3279421" cy="1833614"/>
          </a:xfrm>
          <a:prstGeom prst="rect">
            <a:avLst/>
          </a:prstGeom>
        </p:spPr>
      </p:pic>
      <mc:AlternateContent xmlns:mc="http://schemas.openxmlformats.org/markup-compatibility/2006" xmlns:a14="http://schemas.microsoft.com/office/drawing/2010/main">
        <mc:Choice Requires="a14">
          <p:sp>
            <p:nvSpPr>
              <p:cNvPr id="52" name="Rectangle 51">
                <a:extLst>
                  <a:ext uri="{FF2B5EF4-FFF2-40B4-BE49-F238E27FC236}">
                    <a16:creationId xmlns:a16="http://schemas.microsoft.com/office/drawing/2014/main" id="{36E06A00-2773-47BD-A5A4-D62698D23888}"/>
                  </a:ext>
                </a:extLst>
              </p:cNvPr>
              <p:cNvSpPr/>
              <p:nvPr/>
            </p:nvSpPr>
            <p:spPr>
              <a:xfrm>
                <a:off x="4559767" y="185934"/>
                <a:ext cx="307598" cy="2917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sSub>
                        <m:sSubPr>
                          <m:ctrlPr>
                            <a:rPr lang="en-US" sz="120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𝐶</m:t>
                          </m:r>
                        </m:e>
                        <m:sub>
                          <m:r>
                            <a:rPr lang="en-US" sz="1200" b="0" i="1" smtClean="0">
                              <a:solidFill>
                                <a:schemeClr val="tx1"/>
                              </a:solidFill>
                              <a:latin typeface="Cambria Math" panose="02040503050406030204" pitchFamily="18" charset="0"/>
                            </a:rPr>
                            <m:t>0</m:t>
                          </m:r>
                        </m:sub>
                      </m:sSub>
                    </m:oMath>
                  </m:oMathPara>
                </a14:m>
                <a:endParaRPr lang="en-US" sz="1000" dirty="0">
                  <a:solidFill>
                    <a:schemeClr val="tx1"/>
                  </a:solidFill>
                </a:endParaRPr>
              </a:p>
            </p:txBody>
          </p:sp>
        </mc:Choice>
        <mc:Fallback xmlns="">
          <p:sp>
            <p:nvSpPr>
              <p:cNvPr id="52" name="Rectangle 51">
                <a:extLst>
                  <a:ext uri="{FF2B5EF4-FFF2-40B4-BE49-F238E27FC236}">
                    <a16:creationId xmlns:a16="http://schemas.microsoft.com/office/drawing/2014/main" id="{36E06A00-2773-47BD-A5A4-D62698D23888}"/>
                  </a:ext>
                </a:extLst>
              </p:cNvPr>
              <p:cNvSpPr>
                <a:spLocks noRot="1" noChangeAspect="1" noMove="1" noResize="1" noEditPoints="1" noAdjustHandles="1" noChangeArrowheads="1" noChangeShapeType="1" noTextEdit="1"/>
              </p:cNvSpPr>
              <p:nvPr/>
            </p:nvSpPr>
            <p:spPr>
              <a:xfrm>
                <a:off x="4559767" y="185934"/>
                <a:ext cx="307598" cy="291780"/>
              </a:xfrm>
              <a:prstGeom prst="rect">
                <a:avLst/>
              </a:prstGeom>
              <a:blipFill>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52">
                <a:extLst>
                  <a:ext uri="{FF2B5EF4-FFF2-40B4-BE49-F238E27FC236}">
                    <a16:creationId xmlns:a16="http://schemas.microsoft.com/office/drawing/2014/main" id="{5EA05EE8-7CD1-4710-B2FD-25545A88811D}"/>
                  </a:ext>
                </a:extLst>
              </p:cNvPr>
              <p:cNvSpPr/>
              <p:nvPr/>
            </p:nvSpPr>
            <p:spPr>
              <a:xfrm>
                <a:off x="4741275" y="1769883"/>
                <a:ext cx="659009" cy="4221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sSup>
                        <m:sSupPr>
                          <m:ctrlPr>
                            <a:rPr lang="en-US" sz="1100" b="0" i="1" smtClean="0">
                              <a:solidFill>
                                <a:schemeClr val="tx1"/>
                              </a:solidFill>
                              <a:latin typeface="Cambria Math" panose="02040503050406030204" pitchFamily="18" charset="0"/>
                            </a:rPr>
                          </m:ctrlPr>
                        </m:sSupPr>
                        <m:e>
                          <m:r>
                            <a:rPr lang="en-US" sz="1100" b="0" i="1" smtClean="0">
                              <a:solidFill>
                                <a:schemeClr val="tx1"/>
                              </a:solidFill>
                              <a:latin typeface="Cambria Math" panose="02040503050406030204" pitchFamily="18" charset="0"/>
                            </a:rPr>
                            <m:t>𝐶</m:t>
                          </m:r>
                          <m:r>
                            <a:rPr lang="en-US" sz="1100" b="0" i="1" smtClean="0">
                              <a:solidFill>
                                <a:schemeClr val="tx1"/>
                              </a:solidFill>
                              <a:latin typeface="Cambria Math" panose="02040503050406030204" pitchFamily="18" charset="0"/>
                            </a:rPr>
                            <m:t>&gt;</m:t>
                          </m:r>
                          <m:r>
                            <a:rPr lang="en-US" sz="1100" b="0" i="1" smtClean="0">
                              <a:solidFill>
                                <a:schemeClr val="tx1"/>
                              </a:solidFill>
                              <a:latin typeface="Cambria Math" panose="02040503050406030204" pitchFamily="18" charset="0"/>
                            </a:rPr>
                            <m:t>𝐶</m:t>
                          </m:r>
                        </m:e>
                        <m:sup>
                          <m:r>
                            <a:rPr lang="en-US" sz="1100" b="0" i="1" smtClean="0">
                              <a:solidFill>
                                <a:schemeClr val="tx1"/>
                              </a:solidFill>
                              <a:latin typeface="Cambria Math" panose="02040503050406030204" pitchFamily="18" charset="0"/>
                            </a:rPr>
                            <m:t>∗</m:t>
                          </m:r>
                        </m:sup>
                      </m:sSup>
                    </m:oMath>
                  </m:oMathPara>
                </a14:m>
                <a:endParaRPr lang="en-US" sz="1100" dirty="0">
                  <a:solidFill>
                    <a:schemeClr val="tx1"/>
                  </a:solidFill>
                </a:endParaRPr>
              </a:p>
            </p:txBody>
          </p:sp>
        </mc:Choice>
        <mc:Fallback xmlns="">
          <p:sp>
            <p:nvSpPr>
              <p:cNvPr id="53" name="Rectangle 52">
                <a:extLst>
                  <a:ext uri="{FF2B5EF4-FFF2-40B4-BE49-F238E27FC236}">
                    <a16:creationId xmlns:a16="http://schemas.microsoft.com/office/drawing/2014/main" id="{5EA05EE8-7CD1-4710-B2FD-25545A88811D}"/>
                  </a:ext>
                </a:extLst>
              </p:cNvPr>
              <p:cNvSpPr>
                <a:spLocks noRot="1" noChangeAspect="1" noMove="1" noResize="1" noEditPoints="1" noAdjustHandles="1" noChangeArrowheads="1" noChangeShapeType="1" noTextEdit="1"/>
              </p:cNvSpPr>
              <p:nvPr/>
            </p:nvSpPr>
            <p:spPr>
              <a:xfrm>
                <a:off x="4741275" y="1769883"/>
                <a:ext cx="659009" cy="422162"/>
              </a:xfrm>
              <a:prstGeom prst="rect">
                <a:avLst/>
              </a:prstGeom>
              <a:blipFill>
                <a:blip r:embed="rId11"/>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 name="Rectangle 29">
                <a:extLst>
                  <a:ext uri="{FF2B5EF4-FFF2-40B4-BE49-F238E27FC236}">
                    <a16:creationId xmlns:a16="http://schemas.microsoft.com/office/drawing/2014/main" id="{0443FC1B-EE3A-4C57-9E15-B992C1ADFD3D}"/>
                  </a:ext>
                </a:extLst>
              </p:cNvPr>
              <p:cNvSpPr/>
              <p:nvPr/>
            </p:nvSpPr>
            <p:spPr>
              <a:xfrm>
                <a:off x="4944475" y="4495008"/>
                <a:ext cx="1227453"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𝐶</m:t>
                          </m:r>
                        </m:e>
                        <m:sub>
                          <m:r>
                            <a:rPr lang="en-US" sz="1200" b="0" i="1" smtClean="0">
                              <a:solidFill>
                                <a:schemeClr val="tx1"/>
                              </a:solidFill>
                              <a:latin typeface="Cambria Math" panose="02040503050406030204" pitchFamily="18" charset="0"/>
                            </a:rPr>
                            <m:t>0</m:t>
                          </m:r>
                        </m:sub>
                      </m:sSub>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𝐶</m:t>
                      </m:r>
                      <m:r>
                        <a:rPr lang="en-US" sz="1200" b="0" i="1" smtClean="0">
                          <a:solidFill>
                            <a:schemeClr val="tx1"/>
                          </a:solidFill>
                          <a:latin typeface="Cambria Math" panose="02040503050406030204" pitchFamily="18" charset="0"/>
                        </a:rPr>
                        <m:t>=</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𝑀</m:t>
                          </m:r>
                        </m:e>
                        <m:sub>
                          <m:r>
                            <m:rPr>
                              <m:sty m:val="p"/>
                            </m:rPr>
                            <a:rPr lang="en-US" sz="1200" b="0" i="0" smtClean="0">
                              <a:solidFill>
                                <a:schemeClr val="tx1"/>
                              </a:solidFill>
                              <a:latin typeface="Cambria Math" panose="02040503050406030204" pitchFamily="18" charset="0"/>
                            </a:rPr>
                            <m:t>T</m:t>
                          </m:r>
                        </m:sub>
                      </m:sSub>
                    </m:oMath>
                  </m:oMathPara>
                </a14:m>
                <a:endParaRPr lang="en-US" sz="1000" dirty="0">
                  <a:solidFill>
                    <a:schemeClr val="tx1"/>
                  </a:solidFill>
                </a:endParaRPr>
              </a:p>
            </p:txBody>
          </p:sp>
        </mc:Choice>
        <mc:Fallback>
          <p:sp>
            <p:nvSpPr>
              <p:cNvPr id="30" name="Rectangle 29">
                <a:extLst>
                  <a:ext uri="{FF2B5EF4-FFF2-40B4-BE49-F238E27FC236}">
                    <a16:creationId xmlns:a16="http://schemas.microsoft.com/office/drawing/2014/main" id="{0443FC1B-EE3A-4C57-9E15-B992C1ADFD3D}"/>
                  </a:ext>
                </a:extLst>
              </p:cNvPr>
              <p:cNvSpPr>
                <a:spLocks noRot="1" noChangeAspect="1" noMove="1" noResize="1" noEditPoints="1" noAdjustHandles="1" noChangeArrowheads="1" noChangeShapeType="1" noTextEdit="1"/>
              </p:cNvSpPr>
              <p:nvPr/>
            </p:nvSpPr>
            <p:spPr>
              <a:xfrm>
                <a:off x="4944475" y="4495008"/>
                <a:ext cx="1227453" cy="291780"/>
              </a:xfrm>
              <a:prstGeom prst="rect">
                <a:avLst/>
              </a:prstGeom>
              <a:blipFill>
                <a:blip r:embed="rId12"/>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1" name="Rectangle 30">
                <a:extLst>
                  <a:ext uri="{FF2B5EF4-FFF2-40B4-BE49-F238E27FC236}">
                    <a16:creationId xmlns:a16="http://schemas.microsoft.com/office/drawing/2014/main" id="{D6FBAE59-ADBB-465E-BB7C-1080291B92BB}"/>
                  </a:ext>
                </a:extLst>
              </p:cNvPr>
              <p:cNvSpPr/>
              <p:nvPr/>
            </p:nvSpPr>
            <p:spPr>
              <a:xfrm>
                <a:off x="2694201" y="4508069"/>
                <a:ext cx="1713437"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𝑀</m:t>
                          </m:r>
                        </m:e>
                        <m:sub>
                          <m:r>
                            <m:rPr>
                              <m:sty m:val="p"/>
                            </m:rPr>
                            <a:rPr lang="en-US" sz="1200" b="0" i="0" smtClean="0">
                              <a:solidFill>
                                <a:schemeClr val="tx1"/>
                              </a:solidFill>
                              <a:latin typeface="Cambria Math" panose="02040503050406030204" pitchFamily="18" charset="0"/>
                            </a:rPr>
                            <m:t>T</m:t>
                          </m:r>
                        </m:sub>
                      </m:sSub>
                      <m:r>
                        <a:rPr lang="en-US" sz="1200" b="0" i="1" smtClean="0">
                          <a:solidFill>
                            <a:schemeClr val="tx1"/>
                          </a:solidFill>
                          <a:latin typeface="Cambria Math" panose="02040503050406030204" pitchFamily="18" charset="0"/>
                        </a:rPr>
                        <m:t>=6</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𝑘</m:t>
                          </m:r>
                        </m:e>
                        <m:sub>
                          <m:r>
                            <a:rPr lang="en-US" sz="1200" b="0" i="1" smtClean="0">
                              <a:solidFill>
                                <a:schemeClr val="tx1"/>
                              </a:solidFill>
                              <a:latin typeface="Cambria Math" panose="02040503050406030204" pitchFamily="18" charset="0"/>
                            </a:rPr>
                            <m:t>𝑣</m:t>
                          </m:r>
                        </m:sub>
                      </m:sSub>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ea typeface="Cambria Math" panose="02040503050406030204" pitchFamily="18" charset="0"/>
                            </a:rPr>
                            <m:t>𝜌</m:t>
                          </m:r>
                        </m:e>
                        <m:sub>
                          <m:r>
                            <a:rPr lang="en-US" sz="1200" b="0" i="1" smtClean="0">
                              <a:solidFill>
                                <a:schemeClr val="tx1"/>
                              </a:solidFill>
                              <a:latin typeface="Cambria Math" panose="02040503050406030204" pitchFamily="18" charset="0"/>
                            </a:rPr>
                            <m:t>𝑐</m:t>
                          </m:r>
                        </m:sub>
                      </m:sSub>
                      <m:sSup>
                        <m:sSupPr>
                          <m:ctrlPr>
                            <a:rPr lang="en-US" sz="1200" b="0" i="1" smtClean="0">
                              <a:solidFill>
                                <a:schemeClr val="tx1"/>
                              </a:solidFill>
                              <a:latin typeface="Cambria Math" panose="02040503050406030204" pitchFamily="18" charset="0"/>
                            </a:rPr>
                          </m:ctrlPr>
                        </m:sSupPr>
                        <m:e>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𝐺</m:t>
                          </m:r>
                          <m:r>
                            <a:rPr lang="en-US" sz="1200" b="0" i="1" smtClean="0">
                              <a:solidFill>
                                <a:schemeClr val="tx1"/>
                              </a:solidFill>
                              <a:latin typeface="Cambria Math" panose="02040503050406030204" pitchFamily="18" charset="0"/>
                              <a:ea typeface="Cambria Math" panose="02040503050406030204" pitchFamily="18" charset="0"/>
                            </a:rPr>
                            <m:t>𝜏</m:t>
                          </m:r>
                          <m:r>
                            <a:rPr lang="en-US" sz="1200" b="0" i="1" smtClean="0">
                              <a:solidFill>
                                <a:schemeClr val="tx1"/>
                              </a:solidFill>
                              <a:latin typeface="Cambria Math" panose="02040503050406030204" pitchFamily="18" charset="0"/>
                            </a:rPr>
                            <m:t>)</m:t>
                          </m:r>
                        </m:e>
                        <m:sup>
                          <m:r>
                            <a:rPr lang="en-US" sz="1200" b="0" i="1" smtClean="0">
                              <a:solidFill>
                                <a:schemeClr val="tx1"/>
                              </a:solidFill>
                              <a:latin typeface="Cambria Math" panose="02040503050406030204" pitchFamily="18" charset="0"/>
                            </a:rPr>
                            <m:t>4</m:t>
                          </m:r>
                        </m:sup>
                      </m:sSup>
                    </m:oMath>
                  </m:oMathPara>
                </a14:m>
                <a:endParaRPr lang="en-US" sz="1000" dirty="0">
                  <a:solidFill>
                    <a:schemeClr val="tx1"/>
                  </a:solidFill>
                </a:endParaRPr>
              </a:p>
            </p:txBody>
          </p:sp>
        </mc:Choice>
        <mc:Fallback>
          <p:sp>
            <p:nvSpPr>
              <p:cNvPr id="31" name="Rectangle 30">
                <a:extLst>
                  <a:ext uri="{FF2B5EF4-FFF2-40B4-BE49-F238E27FC236}">
                    <a16:creationId xmlns:a16="http://schemas.microsoft.com/office/drawing/2014/main" id="{D6FBAE59-ADBB-465E-BB7C-1080291B92BB}"/>
                  </a:ext>
                </a:extLst>
              </p:cNvPr>
              <p:cNvSpPr>
                <a:spLocks noRot="1" noChangeAspect="1" noMove="1" noResize="1" noEditPoints="1" noAdjustHandles="1" noChangeArrowheads="1" noChangeShapeType="1" noTextEdit="1"/>
              </p:cNvSpPr>
              <p:nvPr/>
            </p:nvSpPr>
            <p:spPr>
              <a:xfrm>
                <a:off x="2694201" y="4508069"/>
                <a:ext cx="1713437" cy="291780"/>
              </a:xfrm>
              <a:prstGeom prst="rect">
                <a:avLst/>
              </a:prstGeom>
              <a:blipFill>
                <a:blip r:embed="rId13"/>
                <a:stretch>
                  <a:fillRect b="-8511"/>
                </a:stretch>
              </a:blipFill>
              <a:ln>
                <a:noFill/>
              </a:ln>
            </p:spPr>
            <p:txBody>
              <a:bodyPr/>
              <a:lstStyle/>
              <a:p>
                <a:r>
                  <a:rPr lang="en-US">
                    <a:noFill/>
                  </a:rPr>
                  <a:t> </a:t>
                </a:r>
              </a:p>
            </p:txBody>
          </p:sp>
        </mc:Fallback>
      </mc:AlternateContent>
      <p:sp>
        <p:nvSpPr>
          <p:cNvPr id="46" name="Rectangle 45">
            <a:extLst>
              <a:ext uri="{FF2B5EF4-FFF2-40B4-BE49-F238E27FC236}">
                <a16:creationId xmlns:a16="http://schemas.microsoft.com/office/drawing/2014/main" id="{964724CD-92B2-4A19-ACDB-627A305BDD74}"/>
              </a:ext>
            </a:extLst>
          </p:cNvPr>
          <p:cNvSpPr/>
          <p:nvPr/>
        </p:nvSpPr>
        <p:spPr>
          <a:xfrm>
            <a:off x="1563230" y="778595"/>
            <a:ext cx="238475" cy="2539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D144954-649C-455E-ADEC-370B493A993F}"/>
              </a:ext>
            </a:extLst>
          </p:cNvPr>
          <p:cNvSpPr/>
          <p:nvPr/>
        </p:nvSpPr>
        <p:spPr>
          <a:xfrm>
            <a:off x="1624919" y="1032511"/>
            <a:ext cx="168830" cy="222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10B108C7-E640-43B1-8A9B-8B060F66D170}"/>
              </a:ext>
            </a:extLst>
          </p:cNvPr>
          <p:cNvSpPr/>
          <p:nvPr/>
        </p:nvSpPr>
        <p:spPr>
          <a:xfrm>
            <a:off x="2253799" y="1032511"/>
            <a:ext cx="168830" cy="222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3" name="Rectangle 72">
                <a:extLst>
                  <a:ext uri="{FF2B5EF4-FFF2-40B4-BE49-F238E27FC236}">
                    <a16:creationId xmlns:a16="http://schemas.microsoft.com/office/drawing/2014/main" id="{6DFED879-ECF0-44A2-9844-E47D0E9B21A1}"/>
                  </a:ext>
                </a:extLst>
              </p:cNvPr>
              <p:cNvSpPr/>
              <p:nvPr/>
            </p:nvSpPr>
            <p:spPr>
              <a:xfrm>
                <a:off x="7204393" y="4495008"/>
                <a:ext cx="1227453"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𝐿</m:t>
                          </m:r>
                        </m:e>
                        <m:sub>
                          <m:r>
                            <a:rPr lang="en-US" sz="1200" b="0" i="1" smtClean="0">
                              <a:solidFill>
                                <a:schemeClr val="tx1"/>
                              </a:solidFill>
                              <a:latin typeface="Cambria Math" panose="02040503050406030204" pitchFamily="18" charset="0"/>
                            </a:rPr>
                            <m:t>4,3</m:t>
                          </m:r>
                        </m:sub>
                      </m:sSub>
                      <m:r>
                        <a:rPr lang="en-US" sz="1200" b="0" i="1" smtClean="0">
                          <a:solidFill>
                            <a:schemeClr val="tx1"/>
                          </a:solidFill>
                          <a:latin typeface="Cambria Math" panose="02040503050406030204" pitchFamily="18" charset="0"/>
                        </a:rPr>
                        <m:t>=4</m:t>
                      </m:r>
                      <m:r>
                        <a:rPr lang="en-US" sz="1200" b="0" i="1" smtClean="0">
                          <a:solidFill>
                            <a:schemeClr val="tx1"/>
                          </a:solidFill>
                          <a:latin typeface="Cambria Math" panose="02040503050406030204" pitchFamily="18" charset="0"/>
                        </a:rPr>
                        <m:t>𝐺</m:t>
                      </m:r>
                      <m:r>
                        <a:rPr lang="en-US" sz="1200" b="0" i="1" smtClean="0">
                          <a:solidFill>
                            <a:schemeClr val="tx1"/>
                          </a:solidFill>
                          <a:latin typeface="Cambria Math" panose="02040503050406030204" pitchFamily="18" charset="0"/>
                          <a:ea typeface="Cambria Math" panose="02040503050406030204" pitchFamily="18" charset="0"/>
                        </a:rPr>
                        <m:t>𝜏</m:t>
                      </m:r>
                    </m:oMath>
                  </m:oMathPara>
                </a14:m>
                <a:endParaRPr lang="en-US" sz="1000" dirty="0">
                  <a:solidFill>
                    <a:schemeClr val="tx1"/>
                  </a:solidFill>
                </a:endParaRPr>
              </a:p>
            </p:txBody>
          </p:sp>
        </mc:Choice>
        <mc:Fallback>
          <p:sp>
            <p:nvSpPr>
              <p:cNvPr id="73" name="Rectangle 72">
                <a:extLst>
                  <a:ext uri="{FF2B5EF4-FFF2-40B4-BE49-F238E27FC236}">
                    <a16:creationId xmlns:a16="http://schemas.microsoft.com/office/drawing/2014/main" id="{6DFED879-ECF0-44A2-9844-E47D0E9B21A1}"/>
                  </a:ext>
                </a:extLst>
              </p:cNvPr>
              <p:cNvSpPr>
                <a:spLocks noRot="1" noChangeAspect="1" noMove="1" noResize="1" noEditPoints="1" noAdjustHandles="1" noChangeArrowheads="1" noChangeShapeType="1" noTextEdit="1"/>
              </p:cNvSpPr>
              <p:nvPr/>
            </p:nvSpPr>
            <p:spPr>
              <a:xfrm>
                <a:off x="7204393" y="4495008"/>
                <a:ext cx="1227453" cy="291780"/>
              </a:xfrm>
              <a:prstGeom prst="rect">
                <a:avLst/>
              </a:prstGeom>
              <a:blipFill>
                <a:blip r:embed="rId14"/>
                <a:stretch>
                  <a:fillRect/>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955690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FC4FD4-148C-4B40-83CA-2F93EC16C597}"/>
              </a:ext>
            </a:extLst>
          </p:cNvPr>
          <p:cNvSpPr>
            <a:spLocks noGrp="1"/>
          </p:cNvSpPr>
          <p:nvPr>
            <p:ph type="title"/>
          </p:nvPr>
        </p:nvSpPr>
        <p:spPr/>
        <p:txBody>
          <a:bodyPr/>
          <a:lstStyle/>
          <a:p>
            <a:r>
              <a:rPr lang="en-US" noProof="0" dirty="0"/>
              <a:t>Results</a:t>
            </a:r>
          </a:p>
        </p:txBody>
      </p:sp>
      <p:pic>
        <p:nvPicPr>
          <p:cNvPr id="8" name="Content Placeholder 7">
            <a:extLst>
              <a:ext uri="{FF2B5EF4-FFF2-40B4-BE49-F238E27FC236}">
                <a16:creationId xmlns:a16="http://schemas.microsoft.com/office/drawing/2014/main" id="{297B9108-8108-40EB-9829-61F908B45A41}"/>
              </a:ext>
            </a:extLst>
          </p:cNvPr>
          <p:cNvPicPr>
            <a:picLocks noGrp="1" noChangeAspect="1"/>
          </p:cNvPicPr>
          <p:nvPr>
            <p:ph sz="quarter" idx="11"/>
          </p:nvPr>
        </p:nvPicPr>
        <p:blipFill>
          <a:blip r:embed="rId3"/>
          <a:stretch>
            <a:fillRect/>
          </a:stretch>
        </p:blipFill>
        <p:spPr>
          <a:xfrm>
            <a:off x="4114800" y="772669"/>
            <a:ext cx="4800599" cy="3598163"/>
          </a:xfrm>
        </p:spPr>
      </p:pic>
      <p:sp>
        <p:nvSpPr>
          <p:cNvPr id="5" name="Content Placeholder 4">
            <a:extLst>
              <a:ext uri="{FF2B5EF4-FFF2-40B4-BE49-F238E27FC236}">
                <a16:creationId xmlns:a16="http://schemas.microsoft.com/office/drawing/2014/main" id="{ED30C4D8-3266-47A4-863A-87A2F1A83FF7}"/>
              </a:ext>
            </a:extLst>
          </p:cNvPr>
          <p:cNvSpPr>
            <a:spLocks noGrp="1"/>
          </p:cNvSpPr>
          <p:nvPr>
            <p:ph sz="half" idx="10"/>
          </p:nvPr>
        </p:nvSpPr>
        <p:spPr/>
        <p:txBody>
          <a:bodyPr/>
          <a:lstStyle/>
          <a:p>
            <a:r>
              <a:rPr lang="en-US" noProof="0" dirty="0"/>
              <a:t>CSDs for the experiment giving the smallest and the largest crystal sizes agrees well with the paper</a:t>
            </a:r>
          </a:p>
        </p:txBody>
      </p:sp>
      <p:sp>
        <p:nvSpPr>
          <p:cNvPr id="14" name="Text Placeholder 13">
            <a:extLst>
              <a:ext uri="{FF2B5EF4-FFF2-40B4-BE49-F238E27FC236}">
                <a16:creationId xmlns:a16="http://schemas.microsoft.com/office/drawing/2014/main" id="{57DE0E7D-62AC-402D-834E-20AC023AE3E2}"/>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696807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DD02A-A7E1-4105-9265-D835BD84DFE4}"/>
              </a:ext>
            </a:extLst>
          </p:cNvPr>
          <p:cNvSpPr>
            <a:spLocks noGrp="1"/>
          </p:cNvSpPr>
          <p:nvPr>
            <p:ph type="title"/>
          </p:nvPr>
        </p:nvSpPr>
        <p:spPr/>
        <p:txBody>
          <a:bodyPr/>
          <a:lstStyle/>
          <a:p>
            <a:r>
              <a:rPr lang="en-US" noProof="0" dirty="0"/>
              <a:t>Results</a:t>
            </a:r>
          </a:p>
        </p:txBody>
      </p:sp>
      <p:pic>
        <p:nvPicPr>
          <p:cNvPr id="6" name="Content Placeholder 5">
            <a:extLst>
              <a:ext uri="{FF2B5EF4-FFF2-40B4-BE49-F238E27FC236}">
                <a16:creationId xmlns:a16="http://schemas.microsoft.com/office/drawing/2014/main" id="{F672F799-5685-4487-BD2F-D0C9C8DBA3BA}"/>
              </a:ext>
            </a:extLst>
          </p:cNvPr>
          <p:cNvPicPr>
            <a:picLocks noGrp="1" noChangeAspect="1"/>
          </p:cNvPicPr>
          <p:nvPr>
            <p:ph sz="quarter" idx="11"/>
          </p:nvPr>
        </p:nvPicPr>
        <p:blipFill>
          <a:blip r:embed="rId2"/>
          <a:stretch>
            <a:fillRect/>
          </a:stretch>
        </p:blipFill>
        <p:spPr>
          <a:xfrm>
            <a:off x="4114800" y="772668"/>
            <a:ext cx="4800599" cy="3598163"/>
          </a:xfrm>
        </p:spPr>
      </p:pic>
      <p:sp>
        <p:nvSpPr>
          <p:cNvPr id="4" name="Content Placeholder 3">
            <a:extLst>
              <a:ext uri="{FF2B5EF4-FFF2-40B4-BE49-F238E27FC236}">
                <a16:creationId xmlns:a16="http://schemas.microsoft.com/office/drawing/2014/main" id="{64F64A97-318D-49EA-85A9-8E5F503C80CB}"/>
              </a:ext>
            </a:extLst>
          </p:cNvPr>
          <p:cNvSpPr>
            <a:spLocks noGrp="1"/>
          </p:cNvSpPr>
          <p:nvPr>
            <p:ph sz="half" idx="10"/>
          </p:nvPr>
        </p:nvSpPr>
        <p:spPr/>
        <p:txBody>
          <a:bodyPr/>
          <a:lstStyle/>
          <a:p>
            <a:r>
              <a:rPr lang="en-US" noProof="0" dirty="0"/>
              <a:t>Crystal size distribution for different temperatures</a:t>
            </a:r>
          </a:p>
          <a:p>
            <a:r>
              <a:rPr lang="en-US" noProof="0" dirty="0"/>
              <a:t>Increasing the temperature increases the rate of crystal growth, resulting in a distribution shifted towards larger sizes</a:t>
            </a:r>
          </a:p>
        </p:txBody>
      </p:sp>
      <p:sp>
        <p:nvSpPr>
          <p:cNvPr id="5" name="Text Placeholder 4">
            <a:extLst>
              <a:ext uri="{FF2B5EF4-FFF2-40B4-BE49-F238E27FC236}">
                <a16:creationId xmlns:a16="http://schemas.microsoft.com/office/drawing/2014/main" id="{46F2D6B4-DEF6-4D10-BCBF-586470E8B04C}"/>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2241160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DD02A-A7E1-4105-9265-D835BD84DFE4}"/>
              </a:ext>
            </a:extLst>
          </p:cNvPr>
          <p:cNvSpPr>
            <a:spLocks noGrp="1"/>
          </p:cNvSpPr>
          <p:nvPr>
            <p:ph type="title"/>
          </p:nvPr>
        </p:nvSpPr>
        <p:spPr/>
        <p:txBody>
          <a:bodyPr/>
          <a:lstStyle/>
          <a:p>
            <a:r>
              <a:rPr lang="en-US" noProof="0" dirty="0"/>
              <a:t>Results</a:t>
            </a:r>
          </a:p>
        </p:txBody>
      </p:sp>
      <p:pic>
        <p:nvPicPr>
          <p:cNvPr id="6" name="Content Placeholder 5">
            <a:extLst>
              <a:ext uri="{FF2B5EF4-FFF2-40B4-BE49-F238E27FC236}">
                <a16:creationId xmlns:a16="http://schemas.microsoft.com/office/drawing/2014/main" id="{F672F799-5685-4487-BD2F-D0C9C8DBA3BA}"/>
              </a:ext>
            </a:extLst>
          </p:cNvPr>
          <p:cNvPicPr>
            <a:picLocks noGrp="1" noChangeAspect="1"/>
          </p:cNvPicPr>
          <p:nvPr>
            <p:ph sz="quarter" idx="11"/>
          </p:nvPr>
        </p:nvPicPr>
        <p:blipFill>
          <a:blip r:embed="rId2"/>
          <a:stretch>
            <a:fillRect/>
          </a:stretch>
        </p:blipFill>
        <p:spPr>
          <a:xfrm>
            <a:off x="4114800" y="772668"/>
            <a:ext cx="4800599" cy="3598163"/>
          </a:xfrm>
        </p:spPr>
      </p:pic>
      <p:sp>
        <p:nvSpPr>
          <p:cNvPr id="4" name="Content Placeholder 3">
            <a:extLst>
              <a:ext uri="{FF2B5EF4-FFF2-40B4-BE49-F238E27FC236}">
                <a16:creationId xmlns:a16="http://schemas.microsoft.com/office/drawing/2014/main" id="{64F64A97-318D-49EA-85A9-8E5F503C80CB}"/>
              </a:ext>
            </a:extLst>
          </p:cNvPr>
          <p:cNvSpPr>
            <a:spLocks noGrp="1"/>
          </p:cNvSpPr>
          <p:nvPr>
            <p:ph sz="half" idx="10"/>
          </p:nvPr>
        </p:nvSpPr>
        <p:spPr/>
        <p:txBody>
          <a:bodyPr/>
          <a:lstStyle/>
          <a:p>
            <a:r>
              <a:rPr lang="en-US" noProof="0" dirty="0"/>
              <a:t>Crystal size distribution for different residence times</a:t>
            </a:r>
          </a:p>
          <a:p>
            <a:r>
              <a:rPr lang="en-US" noProof="0" dirty="0"/>
              <a:t>Increasing the residence time allows particles to grow for a longer time, reaching larger sizes</a:t>
            </a:r>
          </a:p>
        </p:txBody>
      </p:sp>
      <p:sp>
        <p:nvSpPr>
          <p:cNvPr id="7" name="Text Placeholder 6">
            <a:extLst>
              <a:ext uri="{FF2B5EF4-FFF2-40B4-BE49-F238E27FC236}">
                <a16:creationId xmlns:a16="http://schemas.microsoft.com/office/drawing/2014/main" id="{F0EF0F29-1BF6-4116-A990-7C9ADADB707A}"/>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51373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B11B457-51EE-4B23-B2AE-DEE7334CA308}"/>
              </a:ext>
            </a:extLst>
          </p:cNvPr>
          <p:cNvPicPr>
            <a:picLocks noGrp="1" noChangeAspect="1"/>
          </p:cNvPicPr>
          <p:nvPr>
            <p:ph sz="half" idx="1"/>
          </p:nvPr>
        </p:nvPicPr>
        <p:blipFill>
          <a:blip r:embed="rId2"/>
          <a:stretch>
            <a:fillRect/>
          </a:stretch>
        </p:blipFill>
        <p:spPr>
          <a:xfrm>
            <a:off x="457201" y="1667470"/>
            <a:ext cx="4113212" cy="3084909"/>
          </a:xfrm>
        </p:spPr>
      </p:pic>
      <p:pic>
        <p:nvPicPr>
          <p:cNvPr id="9" name="Content Placeholder 8">
            <a:extLst>
              <a:ext uri="{FF2B5EF4-FFF2-40B4-BE49-F238E27FC236}">
                <a16:creationId xmlns:a16="http://schemas.microsoft.com/office/drawing/2014/main" id="{49BDF02C-5F8C-4D4B-A0EB-DAE6D067BD43}"/>
              </a:ext>
            </a:extLst>
          </p:cNvPr>
          <p:cNvPicPr>
            <a:picLocks noGrp="1" noChangeAspect="1"/>
          </p:cNvPicPr>
          <p:nvPr>
            <p:ph sz="half" idx="2"/>
          </p:nvPr>
        </p:nvPicPr>
        <p:blipFill>
          <a:blip r:embed="rId3"/>
          <a:stretch>
            <a:fillRect/>
          </a:stretch>
        </p:blipFill>
        <p:spPr>
          <a:xfrm>
            <a:off x="4725988" y="1696045"/>
            <a:ext cx="4037012" cy="3027759"/>
          </a:xfrm>
        </p:spPr>
      </p:pic>
      <p:sp>
        <p:nvSpPr>
          <p:cNvPr id="5" name="Title 4">
            <a:extLst>
              <a:ext uri="{FF2B5EF4-FFF2-40B4-BE49-F238E27FC236}">
                <a16:creationId xmlns:a16="http://schemas.microsoft.com/office/drawing/2014/main" id="{9DD65D03-1616-4AAD-A27A-7CDBDBB8A2CE}"/>
              </a:ext>
            </a:extLst>
          </p:cNvPr>
          <p:cNvSpPr>
            <a:spLocks noGrp="1"/>
          </p:cNvSpPr>
          <p:nvPr>
            <p:ph type="title"/>
          </p:nvPr>
        </p:nvSpPr>
        <p:spPr/>
        <p:txBody>
          <a:bodyPr>
            <a:normAutofit/>
          </a:bodyPr>
          <a:lstStyle/>
          <a:p>
            <a:r>
              <a:rPr lang="en-US" sz="2000" noProof="0" dirty="0"/>
              <a:t>Mean Particle Size for Increasing Temperatures and Residence Times</a:t>
            </a:r>
          </a:p>
        </p:txBody>
      </p:sp>
    </p:spTree>
    <p:extLst>
      <p:ext uri="{BB962C8B-B14F-4D97-AF65-F5344CB8AC3E}">
        <p14:creationId xmlns:p14="http://schemas.microsoft.com/office/powerpoint/2010/main" val="1085040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602E2CD-B67F-41BF-B029-2E58C658875E}"/>
              </a:ext>
            </a:extLst>
          </p:cNvPr>
          <p:cNvSpPr>
            <a:spLocks noGrp="1"/>
          </p:cNvSpPr>
          <p:nvPr>
            <p:ph type="title"/>
          </p:nvPr>
        </p:nvSpPr>
        <p:spPr/>
        <p:txBody>
          <a:bodyPr/>
          <a:lstStyle/>
          <a:p>
            <a:r>
              <a:rPr lang="en-US" noProof="0" dirty="0"/>
              <a:t>Concluding Remarks</a:t>
            </a:r>
          </a:p>
        </p:txBody>
      </p:sp>
      <p:sp>
        <p:nvSpPr>
          <p:cNvPr id="2" name="Content Placeholder 1">
            <a:extLst>
              <a:ext uri="{FF2B5EF4-FFF2-40B4-BE49-F238E27FC236}">
                <a16:creationId xmlns:a16="http://schemas.microsoft.com/office/drawing/2014/main" id="{5883544F-8ACF-483B-96CE-792A7F702C06}"/>
              </a:ext>
            </a:extLst>
          </p:cNvPr>
          <p:cNvSpPr>
            <a:spLocks noGrp="1"/>
          </p:cNvSpPr>
          <p:nvPr>
            <p:ph sz="quarter" idx="11"/>
          </p:nvPr>
        </p:nvSpPr>
        <p:spPr/>
        <p:txBody>
          <a:bodyPr/>
          <a:lstStyle/>
          <a:p>
            <a:r>
              <a:rPr lang="en-US" dirty="0"/>
              <a:t> </a:t>
            </a:r>
          </a:p>
        </p:txBody>
      </p:sp>
      <p:sp>
        <p:nvSpPr>
          <p:cNvPr id="6" name="Content Placeholder 5">
            <a:extLst>
              <a:ext uri="{FF2B5EF4-FFF2-40B4-BE49-F238E27FC236}">
                <a16:creationId xmlns:a16="http://schemas.microsoft.com/office/drawing/2014/main" id="{9750D59F-3AC2-4945-AFD7-17EE0EB9551A}"/>
              </a:ext>
            </a:extLst>
          </p:cNvPr>
          <p:cNvSpPr>
            <a:spLocks noGrp="1"/>
          </p:cNvSpPr>
          <p:nvPr>
            <p:ph sz="half" idx="10"/>
          </p:nvPr>
        </p:nvSpPr>
        <p:spPr/>
        <p:txBody>
          <a:bodyPr>
            <a:normAutofit lnSpcReduction="10000"/>
          </a:bodyPr>
          <a:lstStyle/>
          <a:p>
            <a:r>
              <a:rPr lang="en-US" noProof="0" dirty="0"/>
              <a:t>Excellent agreement with scientific literature</a:t>
            </a:r>
          </a:p>
          <a:p>
            <a:r>
              <a:rPr lang="en-US" noProof="0" dirty="0"/>
              <a:t>Increasing the temperature and residence time shifts the crystal size distribution toward larger crystal sizes</a:t>
            </a:r>
          </a:p>
          <a:p>
            <a:r>
              <a:rPr lang="en-US" noProof="0" dirty="0"/>
              <a:t>Possible extensions</a:t>
            </a:r>
          </a:p>
          <a:p>
            <a:pPr lvl="1"/>
            <a:r>
              <a:rPr lang="en-US" noProof="0" dirty="0"/>
              <a:t>Including effects from particle break-up, combination of crystals and rate of stirring</a:t>
            </a:r>
          </a:p>
          <a:p>
            <a:pPr lvl="1"/>
            <a:r>
              <a:rPr lang="en-US" noProof="0" dirty="0"/>
              <a:t>Using Parameter Estimation to parameterize the population balance model for other chemical species</a:t>
            </a:r>
          </a:p>
        </p:txBody>
      </p:sp>
      <p:sp>
        <p:nvSpPr>
          <p:cNvPr id="4" name="Text Placeholder 3">
            <a:extLst>
              <a:ext uri="{FF2B5EF4-FFF2-40B4-BE49-F238E27FC236}">
                <a16:creationId xmlns:a16="http://schemas.microsoft.com/office/drawing/2014/main" id="{F9ECDBE4-0216-49F0-841A-F48CADF9BA6C}"/>
              </a:ext>
            </a:extLst>
          </p:cNvPr>
          <p:cNvSpPr>
            <a:spLocks noGrp="1"/>
          </p:cNvSpPr>
          <p:nvPr>
            <p:ph type="body" sz="quarter" idx="12"/>
          </p:nvPr>
        </p:nvSpPr>
        <p:spPr/>
        <p:txBody>
          <a:bodyPr/>
          <a:lstStyle/>
          <a:p>
            <a:r>
              <a:rPr lang="en-US" dirty="0"/>
              <a:t> </a:t>
            </a:r>
            <a:endParaRPr lang="LID4096" dirty="0"/>
          </a:p>
        </p:txBody>
      </p:sp>
      <p:pic>
        <p:nvPicPr>
          <p:cNvPr id="7" name="Content Placeholder 5">
            <a:extLst>
              <a:ext uri="{FF2B5EF4-FFF2-40B4-BE49-F238E27FC236}">
                <a16:creationId xmlns:a16="http://schemas.microsoft.com/office/drawing/2014/main" id="{CB590C56-F8F6-4C48-AAF5-4659B12F09EC}"/>
              </a:ext>
            </a:extLst>
          </p:cNvPr>
          <p:cNvPicPr>
            <a:picLocks noChangeAspect="1"/>
          </p:cNvPicPr>
          <p:nvPr/>
        </p:nvPicPr>
        <p:blipFill>
          <a:blip r:embed="rId3"/>
          <a:stretch>
            <a:fillRect/>
          </a:stretch>
        </p:blipFill>
        <p:spPr>
          <a:xfrm>
            <a:off x="5410200" y="222289"/>
            <a:ext cx="2971799" cy="2226563"/>
          </a:xfrm>
          <a:prstGeom prst="rect">
            <a:avLst/>
          </a:prstGeom>
          <a:noFill/>
        </p:spPr>
      </p:pic>
      <p:pic>
        <p:nvPicPr>
          <p:cNvPr id="8" name="Content Placeholder 5">
            <a:extLst>
              <a:ext uri="{FF2B5EF4-FFF2-40B4-BE49-F238E27FC236}">
                <a16:creationId xmlns:a16="http://schemas.microsoft.com/office/drawing/2014/main" id="{F60832B1-A237-4DAB-9950-97CA54A27DF8}"/>
              </a:ext>
            </a:extLst>
          </p:cNvPr>
          <p:cNvPicPr>
            <a:picLocks noChangeAspect="1"/>
          </p:cNvPicPr>
          <p:nvPr/>
        </p:nvPicPr>
        <p:blipFill>
          <a:blip r:embed="rId4"/>
          <a:stretch>
            <a:fillRect/>
          </a:stretch>
        </p:blipFill>
        <p:spPr>
          <a:xfrm>
            <a:off x="5410200" y="2717839"/>
            <a:ext cx="2971799" cy="2226563"/>
          </a:xfrm>
          <a:prstGeom prst="rect">
            <a:avLst/>
          </a:prstGeom>
          <a:noFill/>
        </p:spPr>
      </p:pic>
    </p:spTree>
    <p:extLst>
      <p:ext uri="{BB962C8B-B14F-4D97-AF65-F5344CB8AC3E}">
        <p14:creationId xmlns:p14="http://schemas.microsoft.com/office/powerpoint/2010/main" val="2296278292"/>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ustom 1">
      <a:dk1>
        <a:srgbClr val="393A39"/>
      </a:dk1>
      <a:lt1>
        <a:srgbClr val="FFFFFF"/>
      </a:lt1>
      <a:dk2>
        <a:srgbClr val="12192D"/>
      </a:dk2>
      <a:lt2>
        <a:srgbClr val="C0D5E8"/>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9B463747-40E6-5B41-91E7-DCEC87ADF570}" vid="{51E9240A-2643-F145-BF8C-5DAABEA1E15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58419</TotalTime>
  <Words>455</Words>
  <Application>Microsoft Office PowerPoint</Application>
  <PresentationFormat>On-screen Show (16:9)</PresentationFormat>
  <Paragraphs>88</Paragraphs>
  <Slides>9</Slides>
  <Notes>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9</vt:i4>
      </vt:variant>
    </vt:vector>
  </HeadingPairs>
  <TitlesOfParts>
    <vt:vector size="19" baseType="lpstr">
      <vt:lpstr>Symbol</vt:lpstr>
      <vt:lpstr>Lato Light</vt:lpstr>
      <vt:lpstr>Arial</vt:lpstr>
      <vt:lpstr>Cambria Math</vt:lpstr>
      <vt:lpstr>Lato Black</vt:lpstr>
      <vt:lpstr>Lato</vt:lpstr>
      <vt:lpstr>Wingdings</vt:lpstr>
      <vt:lpstr>comsol-slide-template-NEW</vt:lpstr>
      <vt:lpstr>1_comsol-slide-template-NEW</vt:lpstr>
      <vt:lpstr>2_comsol-slide-template-NEW</vt:lpstr>
      <vt:lpstr>Crystallization of Benzoic Acid in a Mixed Suspension, Mixed Product Removal Crystallizer</vt:lpstr>
      <vt:lpstr>Setup</vt:lpstr>
      <vt:lpstr>Model definition</vt:lpstr>
      <vt:lpstr>Model Definition</vt:lpstr>
      <vt:lpstr>Results</vt:lpstr>
      <vt:lpstr>Results</vt:lpstr>
      <vt:lpstr>Results</vt:lpstr>
      <vt:lpstr>Mean Particle Size for Increasing Temperatures and Residence Times</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Daniel Ahlman</cp:lastModifiedBy>
  <cp:revision>182</cp:revision>
  <dcterms:created xsi:type="dcterms:W3CDTF">2019-11-14T21:25:40Z</dcterms:created>
  <dcterms:modified xsi:type="dcterms:W3CDTF">2022-10-11T14:35:26Z</dcterms:modified>
</cp:coreProperties>
</file>