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 id="2147483675" r:id="rId2"/>
    <p:sldMasterId id="2147483692" r:id="rId3"/>
  </p:sldMasterIdLst>
  <p:notesMasterIdLst>
    <p:notesMasterId r:id="rId11"/>
  </p:notesMasterIdLst>
  <p:handoutMasterIdLst>
    <p:handoutMasterId r:id="rId12"/>
  </p:handoutMasterIdLst>
  <p:sldIdLst>
    <p:sldId id="257" r:id="rId4"/>
    <p:sldId id="1189" r:id="rId5"/>
    <p:sldId id="271" r:id="rId6"/>
    <p:sldId id="260" r:id="rId7"/>
    <p:sldId id="261" r:id="rId8"/>
    <p:sldId id="266" r:id="rId9"/>
    <p:sldId id="262" r:id="rId10"/>
  </p:sldIdLst>
  <p:sldSz cx="9144000" cy="5143500" type="screen16x9"/>
  <p:notesSz cx="6858000" cy="9144000"/>
  <p:embeddedFontLst>
    <p:embeddedFont>
      <p:font typeface="Calibri" panose="020F0502020204030204" pitchFamily="34" charset="0"/>
      <p:regular r:id="rId13"/>
      <p:bold r:id="rId14"/>
      <p:italic r:id="rId15"/>
      <p:boldItalic r:id="rId16"/>
    </p:embeddedFont>
    <p:embeddedFont>
      <p:font typeface="Cambria Math" panose="02040503050406030204" pitchFamily="18" charset="0"/>
      <p:regular r:id="rId17"/>
    </p:embeddedFont>
    <p:embeddedFont>
      <p:font typeface="Lato" panose="020F0502020204030203" pitchFamily="34" charset="0"/>
      <p:regular r:id="rId18"/>
      <p:bold r:id="rId19"/>
      <p:italic r:id="rId20"/>
      <p:boldItalic r:id="rId21"/>
    </p:embeddedFont>
    <p:embeddedFont>
      <p:font typeface="Lato Black" panose="020F0502020204030203" pitchFamily="34" charset="0"/>
      <p:bold r:id="rId22"/>
      <p:italic r:id="rId23"/>
      <p:boldItalic r:id="rId24"/>
    </p:embeddedFont>
    <p:embeddedFont>
      <p:font typeface="Lato Light" panose="020F0502020204030203" pitchFamily="34" charset="0"/>
      <p:regular r:id="rId25"/>
      <p:italic r:id="rId2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A342"/>
    <a:srgbClr val="204F81"/>
    <a:srgbClr val="BCD1D8"/>
    <a:srgbClr val="F19986"/>
    <a:srgbClr val="FFFFFF"/>
    <a:srgbClr val="EF3DE2"/>
    <a:srgbClr val="6B0964"/>
    <a:srgbClr val="E7937F"/>
    <a:srgbClr val="FBD695"/>
    <a:srgbClr val="3B81B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27" autoAdjust="0"/>
    <p:restoredTop sz="72050" autoAdjust="0"/>
  </p:normalViewPr>
  <p:slideViewPr>
    <p:cSldViewPr>
      <p:cViewPr varScale="1">
        <p:scale>
          <a:sx n="159" d="100"/>
          <a:sy n="159" d="100"/>
        </p:scale>
        <p:origin x="1804" y="96"/>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235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font" Target="fonts/font14.fntdata"/><Relationship Id="rId3" Type="http://schemas.openxmlformats.org/officeDocument/2006/relationships/slideMaster" Target="slideMasters/slideMaster3.xml"/><Relationship Id="rId21" Type="http://schemas.openxmlformats.org/officeDocument/2006/relationships/font" Target="fonts/font9.fntdata"/><Relationship Id="rId7" Type="http://schemas.openxmlformats.org/officeDocument/2006/relationships/slide" Target="slides/slide4.xml"/><Relationship Id="rId12" Type="http://schemas.openxmlformats.org/officeDocument/2006/relationships/handoutMaster" Target="handoutMasters/handoutMaster1.xml"/><Relationship Id="rId17" Type="http://schemas.openxmlformats.org/officeDocument/2006/relationships/font" Target="fonts/font5.fntdata"/><Relationship Id="rId25" Type="http://schemas.openxmlformats.org/officeDocument/2006/relationships/font" Target="fonts/font13.fntdata"/><Relationship Id="rId2" Type="http://schemas.openxmlformats.org/officeDocument/2006/relationships/slideMaster" Target="slideMasters/slideMaster2.xml"/><Relationship Id="rId16" Type="http://schemas.openxmlformats.org/officeDocument/2006/relationships/font" Target="fonts/font4.fntdata"/><Relationship Id="rId20" Type="http://schemas.openxmlformats.org/officeDocument/2006/relationships/font" Target="fonts/font8.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notesMaster" Target="notesMasters/notesMaster1.xml"/><Relationship Id="rId24" Type="http://schemas.openxmlformats.org/officeDocument/2006/relationships/font" Target="fonts/font12.fntdata"/><Relationship Id="rId5" Type="http://schemas.openxmlformats.org/officeDocument/2006/relationships/slide" Target="slides/slide2.xml"/><Relationship Id="rId15" Type="http://schemas.openxmlformats.org/officeDocument/2006/relationships/font" Target="fonts/font3.fntdata"/><Relationship Id="rId23" Type="http://schemas.openxmlformats.org/officeDocument/2006/relationships/font" Target="fonts/font11.fntdata"/><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font" Target="fonts/font7.fntdata"/><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font" Target="fonts/font2.fntdata"/><Relationship Id="rId22" Type="http://schemas.openxmlformats.org/officeDocument/2006/relationships/font" Target="fonts/font10.fntdata"/><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3/8/2023</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3/8/2023</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Lato" panose="020F0502020204030203" pitchFamily="34" charset="0"/>
            </a:endParaRPr>
          </a:p>
        </p:txBody>
      </p:sp>
      <p:sp>
        <p:nvSpPr>
          <p:cNvPr id="4" name="Slide Number Placeholder 3"/>
          <p:cNvSpPr>
            <a:spLocks noGrp="1"/>
          </p:cNvSpPr>
          <p:nvPr>
            <p:ph type="sldNum" sz="quarter" idx="5"/>
          </p:nvPr>
        </p:nvSpPr>
        <p:spPr/>
        <p:txBody>
          <a:bodyPr/>
          <a:lstStyle/>
          <a:p>
            <a:fld id="{88B3A9A2-A8E6-44B9-B8F3-91C5FB4F6B08}" type="slidenum">
              <a:rPr lang="en-US" smtClean="0"/>
              <a:t>1</a:t>
            </a:fld>
            <a:endParaRPr lang="en-US"/>
          </a:p>
        </p:txBody>
      </p:sp>
    </p:spTree>
    <p:extLst>
      <p:ext uri="{BB962C8B-B14F-4D97-AF65-F5344CB8AC3E}">
        <p14:creationId xmlns:p14="http://schemas.microsoft.com/office/powerpoint/2010/main" val="28197149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The optimal catalyst distribution should maximize the average reaction rate, which is</a:t>
            </a:r>
          </a:p>
          <a:p>
            <a:r>
              <a:rPr lang="en-US" sz="1200" b="0" i="0" u="none" strike="noStrike" kern="1200" baseline="0" dirty="0">
                <a:solidFill>
                  <a:schemeClr val="tx1"/>
                </a:solidFill>
                <a:latin typeface="+mn-lt"/>
                <a:ea typeface="+mn-ea"/>
                <a:cs typeface="+mn-cs"/>
              </a:rPr>
              <a:t>expressed as the integral of the local reaction rate, </a:t>
            </a:r>
            <a:r>
              <a:rPr lang="en-US" sz="1200" b="0" i="1" u="none" strike="noStrike" kern="1200" baseline="0" dirty="0">
                <a:solidFill>
                  <a:schemeClr val="tx1"/>
                </a:solidFill>
                <a:latin typeface="+mn-lt"/>
                <a:ea typeface="+mn-ea"/>
                <a:cs typeface="+mn-cs"/>
              </a:rPr>
              <a:t>r </a:t>
            </a:r>
            <a:r>
              <a:rPr lang="en-US" sz="1200" b="0" i="0" u="none" strike="noStrike" kern="1200" baseline="0" dirty="0">
                <a:solidFill>
                  <a:schemeClr val="tx1"/>
                </a:solidFill>
                <a:latin typeface="+mn-lt"/>
                <a:ea typeface="+mn-ea"/>
                <a:cs typeface="+mn-cs"/>
              </a:rPr>
              <a:t>(SI unit: mol/(m3·s)), over the</a:t>
            </a:r>
          </a:p>
          <a:p>
            <a:r>
              <a:rPr lang="en-US" sz="1200" b="0" i="0" u="none" strike="noStrike" kern="1200" baseline="0" dirty="0">
                <a:solidFill>
                  <a:schemeClr val="tx1"/>
                </a:solidFill>
                <a:latin typeface="+mn-lt"/>
                <a:ea typeface="+mn-ea"/>
                <a:cs typeface="+mn-cs"/>
              </a:rPr>
              <a:t>domain, Ω. Assuming a first-order catalytic reaction with respect to the reactant species, the local</a:t>
            </a:r>
          </a:p>
          <a:p>
            <a:r>
              <a:rPr lang="en-US" sz="1200" b="0" i="0" u="none" strike="noStrike" kern="1200" baseline="0" dirty="0">
                <a:solidFill>
                  <a:schemeClr val="tx1"/>
                </a:solidFill>
                <a:latin typeface="+mn-lt"/>
                <a:ea typeface="+mn-ea"/>
                <a:cs typeface="+mn-cs"/>
              </a:rPr>
              <a:t>reaction rate is determined by –ra = </a:t>
            </a:r>
            <a:r>
              <a:rPr lang="en-US" sz="1200" b="0" i="0" u="none" strike="noStrike" kern="1200" baseline="0" dirty="0" err="1">
                <a:solidFill>
                  <a:schemeClr val="tx1"/>
                </a:solidFill>
                <a:latin typeface="+mn-lt"/>
                <a:ea typeface="+mn-ea"/>
                <a:cs typeface="+mn-cs"/>
              </a:rPr>
              <a:t>kaCa</a:t>
            </a:r>
            <a:r>
              <a:rPr lang="en-US" sz="1200" b="0" i="0" u="none" strike="noStrike" kern="1200" baseline="0" dirty="0">
                <a:solidFill>
                  <a:schemeClr val="tx1"/>
                </a:solidFill>
                <a:latin typeface="+mn-lt"/>
                <a:ea typeface="+mn-ea"/>
                <a:cs typeface="+mn-cs"/>
              </a:rPr>
              <a:t>(1-theta), theta is the control variable for the optimization. when theta = 1 then there is no catalyst, and the reaction rate is zero.</a:t>
            </a:r>
          </a:p>
        </p:txBody>
      </p:sp>
      <p:sp>
        <p:nvSpPr>
          <p:cNvPr id="4" name="Slide Number Placeholder 3"/>
          <p:cNvSpPr>
            <a:spLocks noGrp="1"/>
          </p:cNvSpPr>
          <p:nvPr>
            <p:ph type="sldNum" sz="quarter" idx="5"/>
          </p:nvPr>
        </p:nvSpPr>
        <p:spPr/>
        <p:txBody>
          <a:bodyPr/>
          <a:lstStyle/>
          <a:p>
            <a:fld id="{17F6B3BC-1ED0-473C-9B3B-8B6DC9E1A459}" type="slidenum">
              <a:rPr lang="en-SE" smtClean="0"/>
              <a:t>2</a:t>
            </a:fld>
            <a:endParaRPr lang="en-SE"/>
          </a:p>
        </p:txBody>
      </p:sp>
    </p:spTree>
    <p:extLst>
      <p:ext uri="{BB962C8B-B14F-4D97-AF65-F5344CB8AC3E}">
        <p14:creationId xmlns:p14="http://schemas.microsoft.com/office/powerpoint/2010/main" val="25290560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The microreactor is pressure driven and the its purpose is to convert a reactant using a porous catalyst.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The question is how to distribute the catalyst so that reaction rate is at its maximum.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[1] The physics is governed by the </a:t>
            </a:r>
            <a:r>
              <a:rPr lang="en-US" sz="1200" dirty="0" err="1"/>
              <a:t>Navier</a:t>
            </a:r>
            <a:r>
              <a:rPr lang="en-US" sz="1200" dirty="0"/>
              <a:t>-Stokes equation and a convection-diffusion equation.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[2] Theta equal to zero corresponds to solid, while one corresponds to fluid. The no-slip boundary conditions is enforced via a damping term.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[3] This term is automatically defined as the penalized material volume factor for Density Model with Darcy penalization.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[4] In general topology optimization of </a:t>
            </a:r>
            <a:r>
              <a:rPr lang="en-US" sz="1200" dirty="0" err="1"/>
              <a:t>multiphysics</a:t>
            </a:r>
            <a:r>
              <a:rPr lang="en-US" sz="1200" dirty="0"/>
              <a:t> problems involves coming up with interpolation functions that give rise to designs with little or no gray scale. In this case it turns out that a simple linear interpolation works for the reaction rate.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[5] The optimal distribution consists of a small number of channels, and one can see [6] that this causes most of the catalyst to be reacted without the flow being blocked.</a:t>
            </a:r>
          </a:p>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3</a:t>
            </a:fld>
            <a:endParaRPr lang="en-US" dirty="0"/>
          </a:p>
        </p:txBody>
      </p:sp>
    </p:spTree>
    <p:extLst>
      <p:ext uri="{BB962C8B-B14F-4D97-AF65-F5344CB8AC3E}">
        <p14:creationId xmlns:p14="http://schemas.microsoft.com/office/powerpoint/2010/main" val="19609291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4</a:t>
            </a:fld>
            <a:endParaRPr lang="en-US" dirty="0"/>
          </a:p>
        </p:txBody>
      </p:sp>
    </p:spTree>
    <p:extLst>
      <p:ext uri="{BB962C8B-B14F-4D97-AF65-F5344CB8AC3E}">
        <p14:creationId xmlns:p14="http://schemas.microsoft.com/office/powerpoint/2010/main" val="3199115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ID4096"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7</a:t>
            </a:fld>
            <a:endParaRPr lang="en-US" dirty="0"/>
          </a:p>
        </p:txBody>
      </p:sp>
    </p:spTree>
    <p:extLst>
      <p:ext uri="{BB962C8B-B14F-4D97-AF65-F5344CB8AC3E}">
        <p14:creationId xmlns:p14="http://schemas.microsoft.com/office/powerpoint/2010/main" val="28861951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32.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3.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92.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3.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2000">
                <a:latin typeface="Lato" panose="020F0502020204030203" pitchFamily="34" charset="0"/>
              </a:defRPr>
            </a:lvl4pPr>
            <a:lvl5pPr marL="1828800"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7"/>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41558569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921542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5449780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1575906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96667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84038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048448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6"/>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6"/>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8" name="Rectangle 7">
            <a:extLst>
              <a:ext uri="{FF2B5EF4-FFF2-40B4-BE49-F238E27FC236}">
                <a16:creationId xmlns:a16="http://schemas.microsoft.com/office/drawing/2014/main" id="{DD410D55-73CC-F049-B9D8-A532FDAF48B5}"/>
              </a:ext>
            </a:extLst>
          </p:cNvPr>
          <p:cNvSpPr/>
          <p:nvPr userDrawn="1"/>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87169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2"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2"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8"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8"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5161824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6"/>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6"/>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5272866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1488300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702182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790481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200" indent="0">
              <a:buNone/>
              <a:defRPr/>
            </a:lvl2pPr>
            <a:lvl3pPr marL="914400" indent="0">
              <a:buNone/>
              <a:defRPr/>
            </a:lvl3pPr>
          </a:lstStyle>
          <a:p>
            <a:pPr lvl="0"/>
            <a:r>
              <a:rPr lang="en-US"/>
              <a:t>Click to edit Master text styles</a:t>
            </a:r>
          </a:p>
        </p:txBody>
      </p:sp>
    </p:spTree>
    <p:extLst>
      <p:ext uri="{BB962C8B-B14F-4D97-AF65-F5344CB8AC3E}">
        <p14:creationId xmlns:p14="http://schemas.microsoft.com/office/powerpoint/2010/main" val="13789490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391634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hasCustomPrompt="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2000">
                <a:latin typeface="Lato" panose="020F0502020204030203" pitchFamily="34" charset="0"/>
              </a:defRPr>
            </a:lvl4pPr>
            <a:lvl5pPr marL="1828800"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dirty="0"/>
              <a:t>Click to </a:t>
            </a:r>
            <a:r>
              <a:rPr lang="en-US"/>
              <a:t>add image</a:t>
            </a:r>
            <a:endParaRPr lang="en-US" dirty="0"/>
          </a:p>
          <a:p>
            <a:pPr lvl="1"/>
            <a:r>
              <a:rPr lang="en-US" dirty="0"/>
              <a:t>Second level</a:t>
            </a:r>
          </a:p>
          <a:p>
            <a:pPr lvl="2"/>
            <a:r>
              <a:rPr lang="en-US" dirty="0"/>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7"/>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26478925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Rectangle 5">
            <a:extLst>
              <a:ext uri="{FF2B5EF4-FFF2-40B4-BE49-F238E27FC236}">
                <a16:creationId xmlns:a16="http://schemas.microsoft.com/office/drawing/2014/main" id="{A13657B1-724D-CF4D-8546-5933A6EDE2CA}"/>
              </a:ext>
            </a:extLst>
          </p:cNvPr>
          <p:cNvSpPr/>
          <p:nvPr userDrawn="1"/>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7323232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Rectangle 5">
            <a:extLst>
              <a:ext uri="{FF2B5EF4-FFF2-40B4-BE49-F238E27FC236}">
                <a16:creationId xmlns:a16="http://schemas.microsoft.com/office/drawing/2014/main" id="{C1B36752-E546-6C43-B256-75517294F093}"/>
              </a:ext>
            </a:extLst>
          </p:cNvPr>
          <p:cNvSpPr/>
          <p:nvPr userDrawn="1"/>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4886168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pic>
        <p:nvPicPr>
          <p:cNvPr id="6" name="Picture 5">
            <a:extLst>
              <a:ext uri="{FF2B5EF4-FFF2-40B4-BE49-F238E27FC236}">
                <a16:creationId xmlns:a16="http://schemas.microsoft.com/office/drawing/2014/main" id="{7A3B49AB-FC17-FF4B-8241-5705038D7B2E}"/>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C6E04F5C-6940-174E-8A02-3B1DA3F93073}"/>
              </a:ext>
            </a:extLst>
          </p:cNvPr>
          <p:cNvSpPr txBox="1"/>
          <p:nvPr userDrawn="1"/>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9998418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2"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2"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8"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8"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pic>
        <p:nvPicPr>
          <p:cNvPr id="5" name="Picture 4">
            <a:extLst>
              <a:ext uri="{FF2B5EF4-FFF2-40B4-BE49-F238E27FC236}">
                <a16:creationId xmlns:a16="http://schemas.microsoft.com/office/drawing/2014/main" id="{EDA1C334-C14A-2A4B-A5F6-B5F4C348276D}"/>
              </a:ext>
            </a:extLst>
          </p:cNvPr>
          <p:cNvPicPr>
            <a:picLocks noChangeAspect="1"/>
          </p:cNvPicPr>
          <p:nvPr userDrawn="1"/>
        </p:nvPicPr>
        <p:blipFill>
          <a:blip r:embed="rId2"/>
          <a:srcRect/>
          <a:stretch/>
        </p:blipFill>
        <p:spPr>
          <a:xfrm>
            <a:off x="0" y="0"/>
            <a:ext cx="9144000" cy="5143500"/>
          </a:xfrm>
          <a:prstGeom prst="rect">
            <a:avLst/>
          </a:prstGeom>
        </p:spPr>
      </p:pic>
      <p:sp>
        <p:nvSpPr>
          <p:cNvPr id="6" name="TextBox 5">
            <a:extLst>
              <a:ext uri="{FF2B5EF4-FFF2-40B4-BE49-F238E27FC236}">
                <a16:creationId xmlns:a16="http://schemas.microsoft.com/office/drawing/2014/main" id="{4BDC2FDC-ADA8-6445-9345-91AEFCCDBFE3}"/>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7" name="TextBox 6">
            <a:hlinkClick r:id="rId3"/>
            <a:extLst>
              <a:ext uri="{FF2B5EF4-FFF2-40B4-BE49-F238E27FC236}">
                <a16:creationId xmlns:a16="http://schemas.microsoft.com/office/drawing/2014/main" id="{08FC4D0C-2263-4A43-A10A-9496CAC7690D}"/>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111862774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198FF72F-E3D1-AF42-993C-7B06016599E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11" name="TextBox 10">
            <a:extLst>
              <a:ext uri="{FF2B5EF4-FFF2-40B4-BE49-F238E27FC236}">
                <a16:creationId xmlns:a16="http://schemas.microsoft.com/office/drawing/2014/main" id="{C3CD8C59-FB30-6F4C-94F1-4CCD911B97D9}"/>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12" name="TextBox 11">
            <a:hlinkClick r:id="rId3"/>
            <a:extLst>
              <a:ext uri="{FF2B5EF4-FFF2-40B4-BE49-F238E27FC236}">
                <a16:creationId xmlns:a16="http://schemas.microsoft.com/office/drawing/2014/main" id="{4EF8A913-786B-1646-88E3-FF024F789A18}"/>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13" name="Rectangle 12">
            <a:hlinkClick r:id="rId4"/>
            <a:extLst>
              <a:ext uri="{FF2B5EF4-FFF2-40B4-BE49-F238E27FC236}">
                <a16:creationId xmlns:a16="http://schemas.microsoft.com/office/drawing/2014/main" id="{71B220CB-1F79-D447-8221-FE5F05C24E3D}"/>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4" name="Rectangle 13">
            <a:hlinkClick r:id="rId5"/>
            <a:extLst>
              <a:ext uri="{FF2B5EF4-FFF2-40B4-BE49-F238E27FC236}">
                <a16:creationId xmlns:a16="http://schemas.microsoft.com/office/drawing/2014/main" id="{F9664972-10AB-E64A-B493-6F4FDCF86360}"/>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hlinkClick r:id="rId6"/>
            <a:extLst>
              <a:ext uri="{FF2B5EF4-FFF2-40B4-BE49-F238E27FC236}">
                <a16:creationId xmlns:a16="http://schemas.microsoft.com/office/drawing/2014/main" id="{7CAE7378-A27E-2846-B0DD-E4A3D83B8C9C}"/>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hlinkClick r:id="rId7"/>
            <a:extLst>
              <a:ext uri="{FF2B5EF4-FFF2-40B4-BE49-F238E27FC236}">
                <a16:creationId xmlns:a16="http://schemas.microsoft.com/office/drawing/2014/main" id="{22FDC429-B384-6543-92F2-7781AB227850}"/>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010631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A7F129A0-6FCE-4A49-9C46-C99BFD5BE22B}"/>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14" name="TextBox 13">
            <a:extLst>
              <a:ext uri="{FF2B5EF4-FFF2-40B4-BE49-F238E27FC236}">
                <a16:creationId xmlns:a16="http://schemas.microsoft.com/office/drawing/2014/main" id="{67E0B4A1-8C95-994B-8E19-EA2100863C28}"/>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15" name="TextBox 14">
            <a:hlinkClick r:id="rId3"/>
            <a:extLst>
              <a:ext uri="{FF2B5EF4-FFF2-40B4-BE49-F238E27FC236}">
                <a16:creationId xmlns:a16="http://schemas.microsoft.com/office/drawing/2014/main" id="{9A02A6E6-EE2B-BA49-AAFB-14C7F86BD0C1}"/>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16" name="Rectangle 15">
            <a:hlinkClick r:id="rId4"/>
            <a:extLst>
              <a:ext uri="{FF2B5EF4-FFF2-40B4-BE49-F238E27FC236}">
                <a16:creationId xmlns:a16="http://schemas.microsoft.com/office/drawing/2014/main" id="{3834425C-C002-784B-94B7-B7AF16237B52}"/>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Rectangle 16">
            <a:hlinkClick r:id="rId5"/>
            <a:extLst>
              <a:ext uri="{FF2B5EF4-FFF2-40B4-BE49-F238E27FC236}">
                <a16:creationId xmlns:a16="http://schemas.microsoft.com/office/drawing/2014/main" id="{A961250F-6D10-364C-847A-A87D68346CE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hlinkClick r:id="rId6"/>
            <a:extLst>
              <a:ext uri="{FF2B5EF4-FFF2-40B4-BE49-F238E27FC236}">
                <a16:creationId xmlns:a16="http://schemas.microsoft.com/office/drawing/2014/main" id="{AEC07ABA-C104-F44A-8FA1-AE123324E92D}"/>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hlinkClick r:id="rId7"/>
            <a:extLst>
              <a:ext uri="{FF2B5EF4-FFF2-40B4-BE49-F238E27FC236}">
                <a16:creationId xmlns:a16="http://schemas.microsoft.com/office/drawing/2014/main" id="{8782DDB1-B0B2-B24E-9B02-BFBD539B7D81}"/>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hlinkClick r:id="rId7"/>
            <a:extLst>
              <a:ext uri="{FF2B5EF4-FFF2-40B4-BE49-F238E27FC236}">
                <a16:creationId xmlns:a16="http://schemas.microsoft.com/office/drawing/2014/main" id="{70B011C4-6E2E-3C4E-9A3C-C02A1C740BE5}"/>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hlinkClick r:id="rId8"/>
            <a:extLst>
              <a:ext uri="{FF2B5EF4-FFF2-40B4-BE49-F238E27FC236}">
                <a16:creationId xmlns:a16="http://schemas.microsoft.com/office/drawing/2014/main" id="{292A8504-7919-4F44-A6EC-94556E1D3C75}"/>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hlinkClick r:id="rId9"/>
            <a:extLst>
              <a:ext uri="{FF2B5EF4-FFF2-40B4-BE49-F238E27FC236}">
                <a16:creationId xmlns:a16="http://schemas.microsoft.com/office/drawing/2014/main" id="{537C1D02-DB5F-ED48-B54B-D176282F99E9}"/>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hlinkClick r:id="rId5"/>
            <a:extLst>
              <a:ext uri="{FF2B5EF4-FFF2-40B4-BE49-F238E27FC236}">
                <a16:creationId xmlns:a16="http://schemas.microsoft.com/office/drawing/2014/main" id="{B898C693-3D9B-6A41-9019-FA09DD379F94}"/>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6240296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95280318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67968445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Edit Master text styles</a:t>
            </a:r>
          </a:p>
        </p:txBody>
      </p:sp>
    </p:spTree>
    <p:extLst>
      <p:ext uri="{BB962C8B-B14F-4D97-AF65-F5344CB8AC3E}">
        <p14:creationId xmlns:p14="http://schemas.microsoft.com/office/powerpoint/2010/main" val="29422464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403305068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19759815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968126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5424446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404372583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0403789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87838642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89657816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11868667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425160670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3202277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424018378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26562640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499"/>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3499"/>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3662605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90454265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104159412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9460244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810"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1776"/>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18291"/>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72407"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1776"/>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18291"/>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184247103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161605210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96337376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12887652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315409135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34496348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32514858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9332498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2451708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4019160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8950885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14484455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2691369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8447878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2973699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2670361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6182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2884564-BF92-DEC3-5831-8633D5487C8B}"/>
              </a:ext>
            </a:extLst>
          </p:cNvPr>
          <p:cNvSpPr/>
          <p:nvPr/>
        </p:nvSpPr>
        <p:spPr>
          <a:xfrm>
            <a:off x="33249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79D9CDFF-245F-98BE-4166-91FDB7B98DF8}"/>
              </a:ext>
            </a:extLst>
          </p:cNvPr>
          <p:cNvSpPr/>
          <p:nvPr/>
        </p:nvSpPr>
        <p:spPr>
          <a:xfrm>
            <a:off x="467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6"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56951920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467497"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7"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32461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4612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611124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9035337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016464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3335328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2" y="2901353"/>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73373" y="811325"/>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330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5942"/>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6240457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4782808"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B7F8B45-2942-FFC7-D3E1-885DFB4F2996}"/>
              </a:ext>
            </a:extLst>
          </p:cNvPr>
          <p:cNvSpPr/>
          <p:nvPr/>
        </p:nvSpPr>
        <p:spPr>
          <a:xfrm>
            <a:off x="4782808" y="1338055"/>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0A0D4FB-E53C-992F-1223-76C9CEAFB374}"/>
              </a:ext>
            </a:extLst>
          </p:cNvPr>
          <p:cNvSpPr/>
          <p:nvPr/>
        </p:nvSpPr>
        <p:spPr>
          <a:xfrm>
            <a:off x="457200"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EDB29-4637-0289-6363-D852B2A703B3}"/>
              </a:ext>
            </a:extLst>
          </p:cNvPr>
          <p:cNvSpPr/>
          <p:nvPr/>
        </p:nvSpPr>
        <p:spPr>
          <a:xfrm>
            <a:off x="449704" y="134227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199" y="133350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2" y="1336234"/>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2" y="338146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199" y="3389547"/>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02809859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30976367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3671972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6994319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2"/>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4956315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1718837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0952466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814675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200" indent="0">
              <a:buNone/>
              <a:defRPr/>
            </a:lvl2pPr>
            <a:lvl3pPr marL="914400" indent="0">
              <a:buNone/>
              <a:defRPr/>
            </a:lvl3pPr>
          </a:lstStyle>
          <a:p>
            <a:pPr lvl="0"/>
            <a:r>
              <a:rPr lang="en-US"/>
              <a:t>Click to edit Master text styles</a:t>
            </a:r>
          </a:p>
        </p:txBody>
      </p:sp>
    </p:spTree>
    <p:extLst>
      <p:ext uri="{BB962C8B-B14F-4D97-AF65-F5344CB8AC3E}">
        <p14:creationId xmlns:p14="http://schemas.microsoft.com/office/powerpoint/2010/main" val="18361041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6438153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8282239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3812618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42107590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75964174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372967684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419148439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417459449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20371579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pic>
        <p:nvPicPr>
          <p:cNvPr id="6" name="Picture 5">
            <a:extLst>
              <a:ext uri="{FF2B5EF4-FFF2-40B4-BE49-F238E27FC236}">
                <a16:creationId xmlns:a16="http://schemas.microsoft.com/office/drawing/2014/main" id="{F3769FA7-A4E2-4494-8073-3FAD02F45F7A}"/>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B682CB6A-CFBC-4B7A-874B-701002E1FA0E}"/>
              </a:ext>
            </a:extLst>
          </p:cNvPr>
          <p:cNvSpPr txBox="1"/>
          <p:nvPr userDrawn="1"/>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3006940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pic>
        <p:nvPicPr>
          <p:cNvPr id="5" name="Picture 4">
            <a:extLst>
              <a:ext uri="{FF2B5EF4-FFF2-40B4-BE49-F238E27FC236}">
                <a16:creationId xmlns:a16="http://schemas.microsoft.com/office/drawing/2014/main" id="{667CEC5E-6850-49D3-8449-D02F0F94F534}"/>
              </a:ext>
            </a:extLst>
          </p:cNvPr>
          <p:cNvPicPr>
            <a:picLocks noChangeAspect="1"/>
          </p:cNvPicPr>
          <p:nvPr userDrawn="1"/>
        </p:nvPicPr>
        <p:blipFill>
          <a:blip r:embed="rId2"/>
          <a:srcRect/>
          <a:stretch/>
        </p:blipFill>
        <p:spPr>
          <a:xfrm>
            <a:off x="0" y="0"/>
            <a:ext cx="9144000" cy="5143500"/>
          </a:xfrm>
          <a:prstGeom prst="rect">
            <a:avLst/>
          </a:prstGeom>
        </p:spPr>
      </p:pic>
      <p:sp>
        <p:nvSpPr>
          <p:cNvPr id="6" name="TextBox 5">
            <a:extLst>
              <a:ext uri="{FF2B5EF4-FFF2-40B4-BE49-F238E27FC236}">
                <a16:creationId xmlns:a16="http://schemas.microsoft.com/office/drawing/2014/main" id="{8925D6F4-6F24-4A99-BD0E-2CDFCC46EAA3}"/>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7" name="TextBox 6">
            <a:hlinkClick r:id="rId3"/>
            <a:extLst>
              <a:ext uri="{FF2B5EF4-FFF2-40B4-BE49-F238E27FC236}">
                <a16:creationId xmlns:a16="http://schemas.microsoft.com/office/drawing/2014/main" id="{0F09F3EC-0918-4C5E-8940-B9E37DEC97F0}"/>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947518935"/>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DCA16958-3E21-406D-A51E-A1995001A092}"/>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11" name="TextBox 10">
            <a:extLst>
              <a:ext uri="{FF2B5EF4-FFF2-40B4-BE49-F238E27FC236}">
                <a16:creationId xmlns:a16="http://schemas.microsoft.com/office/drawing/2014/main" id="{E2C356F5-D65A-4673-A0F7-7FDDF5C3976F}"/>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12" name="TextBox 11">
            <a:hlinkClick r:id="rId3"/>
            <a:extLst>
              <a:ext uri="{FF2B5EF4-FFF2-40B4-BE49-F238E27FC236}">
                <a16:creationId xmlns:a16="http://schemas.microsoft.com/office/drawing/2014/main" id="{F0DE3E93-5A85-4635-9A91-07F3C1C80486}"/>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13" name="Rectangle 12">
            <a:hlinkClick r:id="rId4"/>
            <a:extLst>
              <a:ext uri="{FF2B5EF4-FFF2-40B4-BE49-F238E27FC236}">
                <a16:creationId xmlns:a16="http://schemas.microsoft.com/office/drawing/2014/main" id="{884CB4F3-446D-4792-8F99-698C06C2BFC2}"/>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4" name="Rectangle 13">
            <a:hlinkClick r:id="rId5"/>
            <a:extLst>
              <a:ext uri="{FF2B5EF4-FFF2-40B4-BE49-F238E27FC236}">
                <a16:creationId xmlns:a16="http://schemas.microsoft.com/office/drawing/2014/main" id="{2F20DB6A-5C03-4147-97B4-4774BA14178B}"/>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hlinkClick r:id="rId6"/>
            <a:extLst>
              <a:ext uri="{FF2B5EF4-FFF2-40B4-BE49-F238E27FC236}">
                <a16:creationId xmlns:a16="http://schemas.microsoft.com/office/drawing/2014/main" id="{5531DBFB-080E-4A63-8D70-A2B970A88E8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hlinkClick r:id="rId7"/>
            <a:extLst>
              <a:ext uri="{FF2B5EF4-FFF2-40B4-BE49-F238E27FC236}">
                <a16:creationId xmlns:a16="http://schemas.microsoft.com/office/drawing/2014/main" id="{41B49A6D-95F2-4F69-A32C-F6B9BE27360D}"/>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8329645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62350004-484B-4526-8AD5-BD7E4F14C3A8}"/>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15" name="TextBox 14">
            <a:extLst>
              <a:ext uri="{FF2B5EF4-FFF2-40B4-BE49-F238E27FC236}">
                <a16:creationId xmlns:a16="http://schemas.microsoft.com/office/drawing/2014/main" id="{B52CD789-097D-43E6-AAD6-6F4F22A54978}"/>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16" name="TextBox 15">
            <a:hlinkClick r:id="rId3"/>
            <a:extLst>
              <a:ext uri="{FF2B5EF4-FFF2-40B4-BE49-F238E27FC236}">
                <a16:creationId xmlns:a16="http://schemas.microsoft.com/office/drawing/2014/main" id="{F0C6B9F8-DF38-4AD7-963B-748141240D1E}"/>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17" name="Rectangle 16">
            <a:hlinkClick r:id="rId4"/>
            <a:extLst>
              <a:ext uri="{FF2B5EF4-FFF2-40B4-BE49-F238E27FC236}">
                <a16:creationId xmlns:a16="http://schemas.microsoft.com/office/drawing/2014/main" id="{B6FBC306-3ED3-4469-BEB1-D1765578B3F2}"/>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8" name="Rectangle 17">
            <a:hlinkClick r:id="rId5"/>
            <a:extLst>
              <a:ext uri="{FF2B5EF4-FFF2-40B4-BE49-F238E27FC236}">
                <a16:creationId xmlns:a16="http://schemas.microsoft.com/office/drawing/2014/main" id="{4CC1E80B-F47E-4BB2-908E-A3EA32DA89D5}"/>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hlinkClick r:id="rId6"/>
            <a:extLst>
              <a:ext uri="{FF2B5EF4-FFF2-40B4-BE49-F238E27FC236}">
                <a16:creationId xmlns:a16="http://schemas.microsoft.com/office/drawing/2014/main" id="{D50E3E0D-1FF5-49E7-8211-8051B605E5E5}"/>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hlinkClick r:id="rId7"/>
            <a:extLst>
              <a:ext uri="{FF2B5EF4-FFF2-40B4-BE49-F238E27FC236}">
                <a16:creationId xmlns:a16="http://schemas.microsoft.com/office/drawing/2014/main" id="{8FC88577-04B6-48C2-AD9A-18F19D5F460C}"/>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hlinkClick r:id="rId7"/>
            <a:extLst>
              <a:ext uri="{FF2B5EF4-FFF2-40B4-BE49-F238E27FC236}">
                <a16:creationId xmlns:a16="http://schemas.microsoft.com/office/drawing/2014/main" id="{CAB03784-1E32-4123-B835-D342BD1115B7}"/>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hlinkClick r:id="rId8"/>
            <a:extLst>
              <a:ext uri="{FF2B5EF4-FFF2-40B4-BE49-F238E27FC236}">
                <a16:creationId xmlns:a16="http://schemas.microsoft.com/office/drawing/2014/main" id="{B7659512-94D6-4BA5-9408-93BBBE29A424}"/>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hlinkClick r:id="rId9"/>
            <a:extLst>
              <a:ext uri="{FF2B5EF4-FFF2-40B4-BE49-F238E27FC236}">
                <a16:creationId xmlns:a16="http://schemas.microsoft.com/office/drawing/2014/main" id="{899BB2BD-C924-4753-9D18-000BEADB5936}"/>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hlinkClick r:id="rId5"/>
            <a:extLst>
              <a:ext uri="{FF2B5EF4-FFF2-40B4-BE49-F238E27FC236}">
                <a16:creationId xmlns:a16="http://schemas.microsoft.com/office/drawing/2014/main" id="{0C04376A-0778-42A0-9508-77B4311F49EF}"/>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85912547"/>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80900393"/>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cSld name="OPTIONAL Content with Picture with Fill">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Rectangle 5">
            <a:extLst>
              <a:ext uri="{FF2B5EF4-FFF2-40B4-BE49-F238E27FC236}">
                <a16:creationId xmlns:a16="http://schemas.microsoft.com/office/drawing/2014/main" id="{A13657B1-724D-CF4D-8546-5933A6EDE2CA}"/>
              </a:ext>
            </a:extLst>
          </p:cNvPr>
          <p:cNvSpPr/>
          <p:nvPr userDrawn="1"/>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60508247"/>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3668262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6798373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image" Target="../media/image1.jpg"/><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theme" Target="../theme/theme2.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19" Type="http://schemas.openxmlformats.org/officeDocument/2006/relationships/image" Target="../media/image2.png"/><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_rels/slideMaster3.xml.rels><?xml version="1.0" encoding="UTF-8" standalone="yes"?>
<Relationships xmlns="http://schemas.openxmlformats.org/package/2006/relationships"><Relationship Id="rId26" Type="http://schemas.openxmlformats.org/officeDocument/2006/relationships/slideLayout" Target="../slideLayouts/slideLayout58.xml"/><Relationship Id="rId21" Type="http://schemas.openxmlformats.org/officeDocument/2006/relationships/slideLayout" Target="../slideLayouts/slideLayout53.xml"/><Relationship Id="rId34" Type="http://schemas.openxmlformats.org/officeDocument/2006/relationships/slideLayout" Target="../slideLayouts/slideLayout66.xml"/><Relationship Id="rId42" Type="http://schemas.openxmlformats.org/officeDocument/2006/relationships/slideLayout" Target="../slideLayouts/slideLayout74.xml"/><Relationship Id="rId47" Type="http://schemas.openxmlformats.org/officeDocument/2006/relationships/slideLayout" Target="../slideLayouts/slideLayout79.xml"/><Relationship Id="rId50" Type="http://schemas.openxmlformats.org/officeDocument/2006/relationships/slideLayout" Target="../slideLayouts/slideLayout82.xml"/><Relationship Id="rId55" Type="http://schemas.openxmlformats.org/officeDocument/2006/relationships/slideLayout" Target="../slideLayouts/slideLayout87.xml"/><Relationship Id="rId63" Type="http://schemas.openxmlformats.org/officeDocument/2006/relationships/slideLayout" Target="../slideLayouts/slideLayout95.xml"/><Relationship Id="rId68" Type="http://schemas.openxmlformats.org/officeDocument/2006/relationships/image" Target="../media/image2.png"/><Relationship Id="rId7" Type="http://schemas.openxmlformats.org/officeDocument/2006/relationships/slideLayout" Target="../slideLayouts/slideLayout39.xml"/><Relationship Id="rId2" Type="http://schemas.openxmlformats.org/officeDocument/2006/relationships/slideLayout" Target="../slideLayouts/slideLayout34.xml"/><Relationship Id="rId16" Type="http://schemas.openxmlformats.org/officeDocument/2006/relationships/slideLayout" Target="../slideLayouts/slideLayout48.xml"/><Relationship Id="rId29" Type="http://schemas.openxmlformats.org/officeDocument/2006/relationships/slideLayout" Target="../slideLayouts/slideLayout61.xml"/><Relationship Id="rId11" Type="http://schemas.openxmlformats.org/officeDocument/2006/relationships/slideLayout" Target="../slideLayouts/slideLayout43.xml"/><Relationship Id="rId24" Type="http://schemas.openxmlformats.org/officeDocument/2006/relationships/slideLayout" Target="../slideLayouts/slideLayout56.xml"/><Relationship Id="rId32" Type="http://schemas.openxmlformats.org/officeDocument/2006/relationships/slideLayout" Target="../slideLayouts/slideLayout64.xml"/><Relationship Id="rId37" Type="http://schemas.openxmlformats.org/officeDocument/2006/relationships/slideLayout" Target="../slideLayouts/slideLayout69.xml"/><Relationship Id="rId40" Type="http://schemas.openxmlformats.org/officeDocument/2006/relationships/slideLayout" Target="../slideLayouts/slideLayout72.xml"/><Relationship Id="rId45" Type="http://schemas.openxmlformats.org/officeDocument/2006/relationships/slideLayout" Target="../slideLayouts/slideLayout77.xml"/><Relationship Id="rId53" Type="http://schemas.openxmlformats.org/officeDocument/2006/relationships/slideLayout" Target="../slideLayouts/slideLayout85.xml"/><Relationship Id="rId58" Type="http://schemas.openxmlformats.org/officeDocument/2006/relationships/slideLayout" Target="../slideLayouts/slideLayout90.xml"/><Relationship Id="rId66" Type="http://schemas.openxmlformats.org/officeDocument/2006/relationships/image" Target="../media/image7.emf"/><Relationship Id="rId5" Type="http://schemas.openxmlformats.org/officeDocument/2006/relationships/slideLayout" Target="../slideLayouts/slideLayout37.xml"/><Relationship Id="rId61" Type="http://schemas.openxmlformats.org/officeDocument/2006/relationships/slideLayout" Target="../slideLayouts/slideLayout93.xml"/><Relationship Id="rId19" Type="http://schemas.openxmlformats.org/officeDocument/2006/relationships/slideLayout" Target="../slideLayouts/slideLayout51.xml"/><Relationship Id="rId14" Type="http://schemas.openxmlformats.org/officeDocument/2006/relationships/slideLayout" Target="../slideLayouts/slideLayout46.xml"/><Relationship Id="rId22" Type="http://schemas.openxmlformats.org/officeDocument/2006/relationships/slideLayout" Target="../slideLayouts/slideLayout54.xml"/><Relationship Id="rId27" Type="http://schemas.openxmlformats.org/officeDocument/2006/relationships/slideLayout" Target="../slideLayouts/slideLayout59.xml"/><Relationship Id="rId30" Type="http://schemas.openxmlformats.org/officeDocument/2006/relationships/slideLayout" Target="../slideLayouts/slideLayout62.xml"/><Relationship Id="rId35" Type="http://schemas.openxmlformats.org/officeDocument/2006/relationships/slideLayout" Target="../slideLayouts/slideLayout67.xml"/><Relationship Id="rId43" Type="http://schemas.openxmlformats.org/officeDocument/2006/relationships/slideLayout" Target="../slideLayouts/slideLayout75.xml"/><Relationship Id="rId48" Type="http://schemas.openxmlformats.org/officeDocument/2006/relationships/slideLayout" Target="../slideLayouts/slideLayout80.xml"/><Relationship Id="rId56" Type="http://schemas.openxmlformats.org/officeDocument/2006/relationships/slideLayout" Target="../slideLayouts/slideLayout88.xml"/><Relationship Id="rId64" Type="http://schemas.openxmlformats.org/officeDocument/2006/relationships/slideLayout" Target="../slideLayouts/slideLayout96.xml"/><Relationship Id="rId8" Type="http://schemas.openxmlformats.org/officeDocument/2006/relationships/slideLayout" Target="../slideLayouts/slideLayout40.xml"/><Relationship Id="rId51" Type="http://schemas.openxmlformats.org/officeDocument/2006/relationships/slideLayout" Target="../slideLayouts/slideLayout83.xml"/><Relationship Id="rId3" Type="http://schemas.openxmlformats.org/officeDocument/2006/relationships/slideLayout" Target="../slideLayouts/slideLayout35.xml"/><Relationship Id="rId12" Type="http://schemas.openxmlformats.org/officeDocument/2006/relationships/slideLayout" Target="../slideLayouts/slideLayout44.xml"/><Relationship Id="rId17" Type="http://schemas.openxmlformats.org/officeDocument/2006/relationships/slideLayout" Target="../slideLayouts/slideLayout49.xml"/><Relationship Id="rId25" Type="http://schemas.openxmlformats.org/officeDocument/2006/relationships/slideLayout" Target="../slideLayouts/slideLayout57.xml"/><Relationship Id="rId33" Type="http://schemas.openxmlformats.org/officeDocument/2006/relationships/slideLayout" Target="../slideLayouts/slideLayout65.xml"/><Relationship Id="rId38" Type="http://schemas.openxmlformats.org/officeDocument/2006/relationships/slideLayout" Target="../slideLayouts/slideLayout70.xml"/><Relationship Id="rId46" Type="http://schemas.openxmlformats.org/officeDocument/2006/relationships/slideLayout" Target="../slideLayouts/slideLayout78.xml"/><Relationship Id="rId59" Type="http://schemas.openxmlformats.org/officeDocument/2006/relationships/slideLayout" Target="../slideLayouts/slideLayout91.xml"/><Relationship Id="rId67" Type="http://schemas.openxmlformats.org/officeDocument/2006/relationships/image" Target="../media/image8.emf"/><Relationship Id="rId20" Type="http://schemas.openxmlformats.org/officeDocument/2006/relationships/slideLayout" Target="../slideLayouts/slideLayout52.xml"/><Relationship Id="rId41" Type="http://schemas.openxmlformats.org/officeDocument/2006/relationships/slideLayout" Target="../slideLayouts/slideLayout73.xml"/><Relationship Id="rId54" Type="http://schemas.openxmlformats.org/officeDocument/2006/relationships/slideLayout" Target="../slideLayouts/slideLayout86.xml"/><Relationship Id="rId62" Type="http://schemas.openxmlformats.org/officeDocument/2006/relationships/slideLayout" Target="../slideLayouts/slideLayout9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5" Type="http://schemas.openxmlformats.org/officeDocument/2006/relationships/slideLayout" Target="../slideLayouts/slideLayout47.xml"/><Relationship Id="rId23" Type="http://schemas.openxmlformats.org/officeDocument/2006/relationships/slideLayout" Target="../slideLayouts/slideLayout55.xml"/><Relationship Id="rId28" Type="http://schemas.openxmlformats.org/officeDocument/2006/relationships/slideLayout" Target="../slideLayouts/slideLayout60.xml"/><Relationship Id="rId36" Type="http://schemas.openxmlformats.org/officeDocument/2006/relationships/slideLayout" Target="../slideLayouts/slideLayout68.xml"/><Relationship Id="rId49" Type="http://schemas.openxmlformats.org/officeDocument/2006/relationships/slideLayout" Target="../slideLayouts/slideLayout81.xml"/><Relationship Id="rId57" Type="http://schemas.openxmlformats.org/officeDocument/2006/relationships/slideLayout" Target="../slideLayouts/slideLayout89.xml"/><Relationship Id="rId10" Type="http://schemas.openxmlformats.org/officeDocument/2006/relationships/slideLayout" Target="../slideLayouts/slideLayout42.xml"/><Relationship Id="rId31" Type="http://schemas.openxmlformats.org/officeDocument/2006/relationships/slideLayout" Target="../slideLayouts/slideLayout63.xml"/><Relationship Id="rId44" Type="http://schemas.openxmlformats.org/officeDocument/2006/relationships/slideLayout" Target="../slideLayouts/slideLayout76.xml"/><Relationship Id="rId52" Type="http://schemas.openxmlformats.org/officeDocument/2006/relationships/slideLayout" Target="../slideLayouts/slideLayout84.xml"/><Relationship Id="rId60" Type="http://schemas.openxmlformats.org/officeDocument/2006/relationships/slideLayout" Target="../slideLayouts/slideLayout92.xml"/><Relationship Id="rId65" Type="http://schemas.openxmlformats.org/officeDocument/2006/relationships/theme" Target="../theme/theme3.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3" Type="http://schemas.openxmlformats.org/officeDocument/2006/relationships/slideLayout" Target="../slideLayouts/slideLayout45.xml"/><Relationship Id="rId18" Type="http://schemas.openxmlformats.org/officeDocument/2006/relationships/slideLayout" Target="../slideLayouts/slideLayout50.xml"/><Relationship Id="rId39"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0"/>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655" r:id="rId5"/>
    <p:sldLayoutId id="2147483657" r:id="rId6"/>
    <p:sldLayoutId id="2147483658" r:id="rId7"/>
    <p:sldLayoutId id="2147483666" r:id="rId8"/>
    <p:sldLayoutId id="2147483660" r:id="rId9"/>
    <p:sldLayoutId id="2147483668" r:id="rId10"/>
    <p:sldLayoutId id="2147483664" r:id="rId11"/>
    <p:sldLayoutId id="2147483674" r:id="rId12"/>
    <p:sldLayoutId id="2147483669" r:id="rId13"/>
    <p:sldLayoutId id="2147483671" r:id="rId14"/>
    <p:sldLayoutId id="2147483672" r:id="rId15"/>
    <p:sldLayoutId id="2147483673" r:id="rId16"/>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19"/>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0"/>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014858042"/>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0" r:id="rId15"/>
    <p:sldLayoutId id="2147483691" r:id="rId16"/>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19"/>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6"/>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7"/>
          <a:stretch>
            <a:fillRect/>
          </a:stretch>
        </p:blipFill>
        <p:spPr>
          <a:xfrm>
            <a:off x="115778" y="223913"/>
            <a:ext cx="752320" cy="69658"/>
          </a:xfrm>
          <a:prstGeom prst="rect">
            <a:avLst/>
          </a:prstGeom>
        </p:spPr>
      </p:pic>
    </p:spTree>
    <p:extLst>
      <p:ext uri="{BB962C8B-B14F-4D97-AF65-F5344CB8AC3E}">
        <p14:creationId xmlns:p14="http://schemas.microsoft.com/office/powerpoint/2010/main" val="1164508311"/>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 id="2147483710" r:id="rId18"/>
    <p:sldLayoutId id="2147483711" r:id="rId19"/>
    <p:sldLayoutId id="2147483712" r:id="rId20"/>
    <p:sldLayoutId id="2147483713" r:id="rId21"/>
    <p:sldLayoutId id="2147483714" r:id="rId22"/>
    <p:sldLayoutId id="2147483715" r:id="rId23"/>
    <p:sldLayoutId id="2147483716" r:id="rId24"/>
    <p:sldLayoutId id="2147483717" r:id="rId25"/>
    <p:sldLayoutId id="2147483718" r:id="rId26"/>
    <p:sldLayoutId id="2147483719" r:id="rId27"/>
    <p:sldLayoutId id="2147483720" r:id="rId28"/>
    <p:sldLayoutId id="2147483721" r:id="rId29"/>
    <p:sldLayoutId id="2147483722" r:id="rId30"/>
    <p:sldLayoutId id="2147483723" r:id="rId31"/>
    <p:sldLayoutId id="2147483724" r:id="rId32"/>
    <p:sldLayoutId id="2147483725" r:id="rId33"/>
    <p:sldLayoutId id="2147483726" r:id="rId34"/>
    <p:sldLayoutId id="2147483727" r:id="rId35"/>
    <p:sldLayoutId id="2147483728" r:id="rId36"/>
    <p:sldLayoutId id="2147483729" r:id="rId37"/>
    <p:sldLayoutId id="2147483730" r:id="rId38"/>
    <p:sldLayoutId id="2147483731" r:id="rId39"/>
    <p:sldLayoutId id="2147483732" r:id="rId40"/>
    <p:sldLayoutId id="2147483733" r:id="rId41"/>
    <p:sldLayoutId id="2147483734" r:id="rId42"/>
    <p:sldLayoutId id="2147483735" r:id="rId43"/>
    <p:sldLayoutId id="2147483736" r:id="rId44"/>
    <p:sldLayoutId id="2147483737" r:id="rId45"/>
    <p:sldLayoutId id="2147483738" r:id="rId46"/>
    <p:sldLayoutId id="2147483739" r:id="rId47"/>
    <p:sldLayoutId id="2147483740" r:id="rId48"/>
    <p:sldLayoutId id="2147483741" r:id="rId49"/>
    <p:sldLayoutId id="2147483742" r:id="rId50"/>
    <p:sldLayoutId id="2147483743" r:id="rId51"/>
    <p:sldLayoutId id="2147483744" r:id="rId52"/>
    <p:sldLayoutId id="2147483745" r:id="rId53"/>
    <p:sldLayoutId id="2147483746" r:id="rId54"/>
    <p:sldLayoutId id="2147483747" r:id="rId55"/>
    <p:sldLayoutId id="2147483748" r:id="rId56"/>
    <p:sldLayoutId id="2147483749" r:id="rId57"/>
    <p:sldLayoutId id="2147483750" r:id="rId58"/>
    <p:sldLayoutId id="2147483751" r:id="rId59"/>
    <p:sldLayoutId id="2147483752" r:id="rId60"/>
    <p:sldLayoutId id="2147483753" r:id="rId61"/>
    <p:sldLayoutId id="2147483754" r:id="rId62"/>
    <p:sldLayoutId id="2147483755" r:id="rId63"/>
    <p:sldLayoutId id="2147483756" r:id="rId64"/>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8"/>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96.xml"/></Relationships>
</file>

<file path=ppt/slides/_rels/slide3.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6.png"/><Relationship Id="rId3" Type="http://schemas.openxmlformats.org/officeDocument/2006/relationships/image" Target="../media/image14.png"/><Relationship Id="rId7" Type="http://schemas.openxmlformats.org/officeDocument/2006/relationships/image" Target="../media/image20.png"/><Relationship Id="rId12" Type="http://schemas.openxmlformats.org/officeDocument/2006/relationships/image" Target="../media/image25.png"/><Relationship Id="rId2" Type="http://schemas.openxmlformats.org/officeDocument/2006/relationships/notesSlide" Target="../notesSlides/notesSlide3.xml"/><Relationship Id="rId1" Type="http://schemas.openxmlformats.org/officeDocument/2006/relationships/slideLayout" Target="../slideLayouts/slideLayout60.xml"/><Relationship Id="rId6" Type="http://schemas.openxmlformats.org/officeDocument/2006/relationships/image" Target="../media/image19.png"/><Relationship Id="rId11" Type="http://schemas.openxmlformats.org/officeDocument/2006/relationships/image" Target="../media/image24.png"/><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pn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44.xml"/><Relationship Id="rId4" Type="http://schemas.openxmlformats.org/officeDocument/2006/relationships/image" Target="../media/image28.png"/></Relationships>
</file>

<file path=ppt/slides/_rels/slide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4.xml"/></Relationships>
</file>

<file path=ppt/slides/_rels/slide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7.png"/><Relationship Id="rId1" Type="http://schemas.openxmlformats.org/officeDocument/2006/relationships/slideLayout" Target="../slideLayouts/slideLayout39.xml"/></Relationships>
</file>

<file path=ppt/slides/_rels/slide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xml"/><Relationship Id="rId1" Type="http://schemas.openxmlformats.org/officeDocument/2006/relationships/slideLayout" Target="../slideLayouts/slideLayout4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noProof="0" dirty="0"/>
              <a:t>Optimization of a Catalytic Microreactor in 3D</a:t>
            </a:r>
          </a:p>
        </p:txBody>
      </p:sp>
      <p:sp>
        <p:nvSpPr>
          <p:cNvPr id="13" name="Text Placeholder 12">
            <a:extLst>
              <a:ext uri="{FF2B5EF4-FFF2-40B4-BE49-F238E27FC236}">
                <a16:creationId xmlns:a16="http://schemas.microsoft.com/office/drawing/2014/main" id="{9AD8080E-E24C-4988-AFEA-863DB2B4C91D}"/>
              </a:ext>
            </a:extLst>
          </p:cNvPr>
          <p:cNvSpPr>
            <a:spLocks noGrp="1"/>
          </p:cNvSpPr>
          <p:nvPr>
            <p:ph type="body" idx="1"/>
          </p:nvPr>
        </p:nvSpPr>
        <p:spPr/>
        <p:txBody>
          <a:bodyPr>
            <a:normAutofit lnSpcReduction="10000"/>
          </a:bodyPr>
          <a:lstStyle/>
          <a:p>
            <a:endParaRPr lang="en-US"/>
          </a:p>
        </p:txBody>
      </p:sp>
      <p:sp>
        <p:nvSpPr>
          <p:cNvPr id="14" name="Text Placeholder 13">
            <a:extLst>
              <a:ext uri="{FF2B5EF4-FFF2-40B4-BE49-F238E27FC236}">
                <a16:creationId xmlns:a16="http://schemas.microsoft.com/office/drawing/2014/main" id="{EEF46AB6-27D0-45D7-B46E-5313C556CE3C}"/>
              </a:ext>
            </a:extLst>
          </p:cNvPr>
          <p:cNvSpPr>
            <a:spLocks noGrp="1"/>
          </p:cNvSpPr>
          <p:nvPr>
            <p:ph type="body" idx="10"/>
          </p:nvPr>
        </p:nvSpPr>
        <p:spPr/>
        <p:txBody>
          <a:bodyPr/>
          <a:lstStyle/>
          <a:p>
            <a:endParaRPr lang="en-US"/>
          </a:p>
        </p:txBody>
      </p:sp>
      <p:sp>
        <p:nvSpPr>
          <p:cNvPr id="15" name="Text Placeholder 14">
            <a:extLst>
              <a:ext uri="{FF2B5EF4-FFF2-40B4-BE49-F238E27FC236}">
                <a16:creationId xmlns:a16="http://schemas.microsoft.com/office/drawing/2014/main" id="{74A77A1E-0E5F-421C-AB03-755F621A5533}"/>
              </a:ext>
            </a:extLst>
          </p:cNvPr>
          <p:cNvSpPr>
            <a:spLocks noGrp="1"/>
          </p:cNvSpPr>
          <p:nvPr>
            <p:ph type="body" idx="11"/>
          </p:nvPr>
        </p:nvSpPr>
        <p:spPr/>
        <p:txBody>
          <a:bodyPr>
            <a:normAutofit lnSpcReduction="10000"/>
          </a:bodyPr>
          <a:lstStyle/>
          <a:p>
            <a:endParaRPr lang="en-US"/>
          </a:p>
        </p:txBody>
      </p:sp>
      <p:sp>
        <p:nvSpPr>
          <p:cNvPr id="16" name="Text Placeholder 15">
            <a:extLst>
              <a:ext uri="{FF2B5EF4-FFF2-40B4-BE49-F238E27FC236}">
                <a16:creationId xmlns:a16="http://schemas.microsoft.com/office/drawing/2014/main" id="{AD182F44-317D-445B-B4E7-8AD4F2B3F1B4}"/>
              </a:ext>
            </a:extLst>
          </p:cNvPr>
          <p:cNvSpPr>
            <a:spLocks noGrp="1"/>
          </p:cNvSpPr>
          <p:nvPr>
            <p:ph type="body" idx="12"/>
          </p:nvPr>
        </p:nvSpPr>
        <p:spPr/>
        <p:txBody>
          <a:bodyPr/>
          <a:lstStyle/>
          <a:p>
            <a:endParaRPr lang="en-US"/>
          </a:p>
        </p:txBody>
      </p:sp>
    </p:spTree>
    <p:extLst>
      <p:ext uri="{BB962C8B-B14F-4D97-AF65-F5344CB8AC3E}">
        <p14:creationId xmlns:p14="http://schemas.microsoft.com/office/powerpoint/2010/main" val="31314368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C163E9C-735C-42B0-A198-DC2E3C2EE2FD}"/>
              </a:ext>
            </a:extLst>
          </p:cNvPr>
          <p:cNvPicPr>
            <a:picLocks noChangeAspect="1"/>
          </p:cNvPicPr>
          <p:nvPr/>
        </p:nvPicPr>
        <p:blipFill>
          <a:blip r:embed="rId3"/>
          <a:stretch>
            <a:fillRect/>
          </a:stretch>
        </p:blipFill>
        <p:spPr>
          <a:xfrm>
            <a:off x="4361802" y="1238893"/>
            <a:ext cx="4013919" cy="3260915"/>
          </a:xfrm>
          <a:prstGeom prst="rect">
            <a:avLst/>
          </a:prstGeom>
        </p:spPr>
      </p:pic>
      <p:sp>
        <p:nvSpPr>
          <p:cNvPr id="12" name="Title 11">
            <a:extLst>
              <a:ext uri="{FF2B5EF4-FFF2-40B4-BE49-F238E27FC236}">
                <a16:creationId xmlns:a16="http://schemas.microsoft.com/office/drawing/2014/main" id="{0580E898-ED58-4444-A407-24E03F5063AA}"/>
              </a:ext>
            </a:extLst>
          </p:cNvPr>
          <p:cNvSpPr>
            <a:spLocks noGrp="1"/>
          </p:cNvSpPr>
          <p:nvPr>
            <p:ph type="title"/>
          </p:nvPr>
        </p:nvSpPr>
        <p:spPr/>
        <p:txBody>
          <a:bodyPr/>
          <a:lstStyle/>
          <a:p>
            <a:r>
              <a:rPr lang="en-US" dirty="0"/>
              <a:t>Setup</a:t>
            </a:r>
            <a:endParaRPr lang="en-SE" dirty="0"/>
          </a:p>
        </p:txBody>
      </p:sp>
      <p:sp>
        <p:nvSpPr>
          <p:cNvPr id="18" name="Content Placeholder 17">
            <a:extLst>
              <a:ext uri="{FF2B5EF4-FFF2-40B4-BE49-F238E27FC236}">
                <a16:creationId xmlns:a16="http://schemas.microsoft.com/office/drawing/2014/main" id="{B96F5874-F7F8-48EA-AC3B-3C8E7B96B2A0}"/>
              </a:ext>
            </a:extLst>
          </p:cNvPr>
          <p:cNvSpPr>
            <a:spLocks noGrp="1"/>
          </p:cNvSpPr>
          <p:nvPr>
            <p:ph sz="half" idx="10"/>
          </p:nvPr>
        </p:nvSpPr>
        <p:spPr/>
        <p:txBody>
          <a:bodyPr/>
          <a:lstStyle/>
          <a:p>
            <a:r>
              <a:rPr lang="en-US" dirty="0"/>
              <a:t>Reactants pumped through a catalytic fixed bed reactor</a:t>
            </a:r>
          </a:p>
          <a:p>
            <a:pPr lvl="1"/>
            <a:r>
              <a:rPr lang="en-US" dirty="0"/>
              <a:t>Based on the geometry of </a:t>
            </a:r>
            <a:r>
              <a:rPr lang="en-US" dirty="0" err="1"/>
              <a:t>Okkels</a:t>
            </a:r>
            <a:r>
              <a:rPr lang="en-US" dirty="0"/>
              <a:t> and </a:t>
            </a:r>
            <a:r>
              <a:rPr lang="en-US" dirty="0" err="1"/>
              <a:t>Bruus</a:t>
            </a:r>
            <a:r>
              <a:rPr lang="en-US" dirty="0"/>
              <a:t>*</a:t>
            </a:r>
          </a:p>
          <a:p>
            <a:r>
              <a:rPr lang="en-US" dirty="0"/>
              <a:t>For a given total pressure loss, find the optimal catalyst distribution that maximizes the reaction rate</a:t>
            </a:r>
          </a:p>
          <a:p>
            <a:endParaRPr lang="en-SE" dirty="0"/>
          </a:p>
          <a:p>
            <a:endParaRPr lang="en-SE" dirty="0"/>
          </a:p>
        </p:txBody>
      </p:sp>
      <p:sp>
        <p:nvSpPr>
          <p:cNvPr id="3" name="TextBox 2">
            <a:extLst>
              <a:ext uri="{FF2B5EF4-FFF2-40B4-BE49-F238E27FC236}">
                <a16:creationId xmlns:a16="http://schemas.microsoft.com/office/drawing/2014/main" id="{64C97154-763D-4CBD-BA8E-DC8C0A804A94}"/>
              </a:ext>
            </a:extLst>
          </p:cNvPr>
          <p:cNvSpPr txBox="1"/>
          <p:nvPr/>
        </p:nvSpPr>
        <p:spPr>
          <a:xfrm>
            <a:off x="4114800" y="4885450"/>
            <a:ext cx="5033776" cy="184666"/>
          </a:xfrm>
          <a:prstGeom prst="rect">
            <a:avLst/>
          </a:prstGeom>
          <a:noFill/>
        </p:spPr>
        <p:txBody>
          <a:bodyPr wrap="square" rtlCol="0">
            <a:spAutoFit/>
          </a:bodyPr>
          <a:lstStyle/>
          <a:p>
            <a:pPr algn="r"/>
            <a:r>
              <a:rPr lang="en-US" sz="600" dirty="0">
                <a:latin typeface="Lato Light" panose="020F0302020204030203" pitchFamily="34" charset="0"/>
              </a:rPr>
              <a:t>*F. </a:t>
            </a:r>
            <a:r>
              <a:rPr lang="en-US" sz="600" dirty="0" err="1">
                <a:latin typeface="Lato Light" panose="020F0302020204030203" pitchFamily="34" charset="0"/>
              </a:rPr>
              <a:t>Okkels</a:t>
            </a:r>
            <a:r>
              <a:rPr lang="en-US" sz="600" dirty="0">
                <a:latin typeface="Lato Light" panose="020F0302020204030203" pitchFamily="34" charset="0"/>
              </a:rPr>
              <a:t> and H. </a:t>
            </a:r>
            <a:r>
              <a:rPr lang="en-US" sz="600" dirty="0" err="1">
                <a:latin typeface="Lato Light" panose="020F0302020204030203" pitchFamily="34" charset="0"/>
              </a:rPr>
              <a:t>Bruus</a:t>
            </a:r>
            <a:r>
              <a:rPr lang="en-US" sz="600" dirty="0">
                <a:latin typeface="Lato Light" panose="020F0302020204030203" pitchFamily="34" charset="0"/>
              </a:rPr>
              <a:t>, “Scaling Behavior of Optimally Structured Catalytic Microfluidic Reactors,” </a:t>
            </a:r>
            <a:r>
              <a:rPr lang="en-US" sz="600" i="1" dirty="0">
                <a:latin typeface="Lato Light" panose="020F0302020204030203" pitchFamily="34" charset="0"/>
              </a:rPr>
              <a:t>Phys. Rev. E</a:t>
            </a:r>
            <a:r>
              <a:rPr lang="en-US" sz="600" dirty="0">
                <a:latin typeface="Lato Light" panose="020F0302020204030203" pitchFamily="34" charset="0"/>
              </a:rPr>
              <a:t>, vol. 75, pp. 016301 1–4, 2007.</a:t>
            </a:r>
            <a:endParaRPr lang="en-SE" sz="600" dirty="0">
              <a:latin typeface="Lato Light" panose="020F0302020204030203" pitchFamily="34" charset="0"/>
            </a:endParaRPr>
          </a:p>
        </p:txBody>
      </p:sp>
      <p:sp>
        <p:nvSpPr>
          <p:cNvPr id="8" name="TextBox 7">
            <a:extLst>
              <a:ext uri="{FF2B5EF4-FFF2-40B4-BE49-F238E27FC236}">
                <a16:creationId xmlns:a16="http://schemas.microsoft.com/office/drawing/2014/main" id="{4AFA8686-D9F0-4FD6-8E62-1F0A74A55FD0}"/>
              </a:ext>
            </a:extLst>
          </p:cNvPr>
          <p:cNvSpPr txBox="1"/>
          <p:nvPr/>
        </p:nvSpPr>
        <p:spPr>
          <a:xfrm>
            <a:off x="4050256" y="3077353"/>
            <a:ext cx="511679" cy="300082"/>
          </a:xfrm>
          <a:prstGeom prst="rect">
            <a:avLst/>
          </a:prstGeom>
          <a:noFill/>
        </p:spPr>
        <p:txBody>
          <a:bodyPr wrap="none" rtlCol="0">
            <a:spAutoFit/>
          </a:bodyPr>
          <a:lstStyle/>
          <a:p>
            <a:r>
              <a:rPr lang="en-US" sz="1350" dirty="0">
                <a:latin typeface="Lato Light" panose="020F0302020204030203" pitchFamily="34" charset="0"/>
              </a:rPr>
              <a:t>Inlet</a:t>
            </a:r>
            <a:endParaRPr lang="en-SE" sz="1350" dirty="0">
              <a:latin typeface="Lato Light" panose="020F0302020204030203" pitchFamily="34" charset="0"/>
            </a:endParaRPr>
          </a:p>
        </p:txBody>
      </p:sp>
      <p:sp>
        <p:nvSpPr>
          <p:cNvPr id="11" name="TextBox 10">
            <a:extLst>
              <a:ext uri="{FF2B5EF4-FFF2-40B4-BE49-F238E27FC236}">
                <a16:creationId xmlns:a16="http://schemas.microsoft.com/office/drawing/2014/main" id="{0FDF6EE7-F059-45AE-A1A4-BC2A8B007DB0}"/>
              </a:ext>
            </a:extLst>
          </p:cNvPr>
          <p:cNvSpPr txBox="1"/>
          <p:nvPr/>
        </p:nvSpPr>
        <p:spPr>
          <a:xfrm>
            <a:off x="5890662" y="3604525"/>
            <a:ext cx="1303562" cy="300082"/>
          </a:xfrm>
          <a:prstGeom prst="rect">
            <a:avLst/>
          </a:prstGeom>
          <a:noFill/>
        </p:spPr>
        <p:txBody>
          <a:bodyPr wrap="none" rtlCol="0">
            <a:spAutoFit/>
          </a:bodyPr>
          <a:lstStyle/>
          <a:p>
            <a:r>
              <a:rPr lang="en-US" sz="1350" dirty="0">
                <a:latin typeface="Lato Light" panose="020F0302020204030203" pitchFamily="34" charset="0"/>
              </a:rPr>
              <a:t>Symmetry area</a:t>
            </a:r>
            <a:endParaRPr lang="en-SE" sz="1350" dirty="0">
              <a:latin typeface="Lato Light" panose="020F0302020204030203" pitchFamily="34" charset="0"/>
            </a:endParaRPr>
          </a:p>
        </p:txBody>
      </p:sp>
      <p:sp>
        <p:nvSpPr>
          <p:cNvPr id="16" name="TextBox 15">
            <a:extLst>
              <a:ext uri="{FF2B5EF4-FFF2-40B4-BE49-F238E27FC236}">
                <a16:creationId xmlns:a16="http://schemas.microsoft.com/office/drawing/2014/main" id="{16CD4119-75C8-4144-B4DF-8959D15278D5}"/>
              </a:ext>
            </a:extLst>
          </p:cNvPr>
          <p:cNvSpPr txBox="1"/>
          <p:nvPr/>
        </p:nvSpPr>
        <p:spPr>
          <a:xfrm>
            <a:off x="6137725" y="1619250"/>
            <a:ext cx="761747" cy="300082"/>
          </a:xfrm>
          <a:prstGeom prst="rect">
            <a:avLst/>
          </a:prstGeom>
          <a:noFill/>
        </p:spPr>
        <p:txBody>
          <a:bodyPr wrap="none" rtlCol="0">
            <a:spAutoFit/>
          </a:bodyPr>
          <a:lstStyle/>
          <a:p>
            <a:r>
              <a:rPr lang="en-US" sz="1350" dirty="0">
                <a:latin typeface="Lato Light" panose="020F0302020204030203" pitchFamily="34" charset="0"/>
              </a:rPr>
              <a:t>Reactor</a:t>
            </a:r>
            <a:endParaRPr lang="en-SE" sz="1350" dirty="0">
              <a:latin typeface="Lato Light" panose="020F0302020204030203" pitchFamily="34" charset="0"/>
            </a:endParaRPr>
          </a:p>
        </p:txBody>
      </p:sp>
      <p:sp>
        <p:nvSpPr>
          <p:cNvPr id="21" name="TextBox 20">
            <a:extLst>
              <a:ext uri="{FF2B5EF4-FFF2-40B4-BE49-F238E27FC236}">
                <a16:creationId xmlns:a16="http://schemas.microsoft.com/office/drawing/2014/main" id="{76C010AB-D943-49E3-B491-8DEBA58C6D36}"/>
              </a:ext>
            </a:extLst>
          </p:cNvPr>
          <p:cNvSpPr txBox="1"/>
          <p:nvPr/>
        </p:nvSpPr>
        <p:spPr>
          <a:xfrm>
            <a:off x="8313676" y="2175389"/>
            <a:ext cx="662361" cy="300082"/>
          </a:xfrm>
          <a:prstGeom prst="rect">
            <a:avLst/>
          </a:prstGeom>
          <a:noFill/>
        </p:spPr>
        <p:txBody>
          <a:bodyPr wrap="none" rtlCol="0">
            <a:spAutoFit/>
          </a:bodyPr>
          <a:lstStyle/>
          <a:p>
            <a:r>
              <a:rPr lang="en-US" sz="1350" dirty="0">
                <a:latin typeface="Lato Light" panose="020F0302020204030203" pitchFamily="34" charset="0"/>
              </a:rPr>
              <a:t>Outlet</a:t>
            </a:r>
            <a:endParaRPr lang="en-SE" sz="1350" dirty="0">
              <a:latin typeface="Lato Light" panose="020F0302020204030203" pitchFamily="34" charset="0"/>
            </a:endParaRPr>
          </a:p>
        </p:txBody>
      </p:sp>
      <p:sp>
        <p:nvSpPr>
          <p:cNvPr id="24" name="Arrow: Right 23">
            <a:extLst>
              <a:ext uri="{FF2B5EF4-FFF2-40B4-BE49-F238E27FC236}">
                <a16:creationId xmlns:a16="http://schemas.microsoft.com/office/drawing/2014/main" id="{24D1BE32-0F10-4509-9F41-19CC11F7FDA5}"/>
              </a:ext>
            </a:extLst>
          </p:cNvPr>
          <p:cNvSpPr/>
          <p:nvPr/>
        </p:nvSpPr>
        <p:spPr>
          <a:xfrm rot="20792673">
            <a:off x="8259406" y="2502063"/>
            <a:ext cx="283421" cy="277892"/>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26" name="Straight Connector 25">
            <a:extLst>
              <a:ext uri="{FF2B5EF4-FFF2-40B4-BE49-F238E27FC236}">
                <a16:creationId xmlns:a16="http://schemas.microsoft.com/office/drawing/2014/main" id="{2FD7C925-90A1-4FC8-BA88-DB3F6CFDEF7B}"/>
              </a:ext>
            </a:extLst>
          </p:cNvPr>
          <p:cNvCxnSpPr/>
          <p:nvPr/>
        </p:nvCxnSpPr>
        <p:spPr>
          <a:xfrm>
            <a:off x="6503329" y="1896249"/>
            <a:ext cx="0" cy="537002"/>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8ABBA4F6-2063-49C8-957E-DFAABA2095A6}"/>
              </a:ext>
            </a:extLst>
          </p:cNvPr>
          <p:cNvCxnSpPr>
            <a:cxnSpLocks/>
          </p:cNvCxnSpPr>
          <p:nvPr/>
        </p:nvCxnSpPr>
        <p:spPr>
          <a:xfrm flipV="1">
            <a:off x="6503329" y="3200400"/>
            <a:ext cx="0" cy="404127"/>
          </a:xfrm>
          <a:prstGeom prst="line">
            <a:avLst/>
          </a:prstGeom>
        </p:spPr>
        <p:style>
          <a:lnRef idx="1">
            <a:schemeClr val="accent1"/>
          </a:lnRef>
          <a:fillRef idx="0">
            <a:schemeClr val="accent1"/>
          </a:fillRef>
          <a:effectRef idx="0">
            <a:schemeClr val="accent1"/>
          </a:effectRef>
          <a:fontRef idx="minor">
            <a:schemeClr val="tx1"/>
          </a:fontRef>
        </p:style>
      </p:cxnSp>
      <p:sp>
        <p:nvSpPr>
          <p:cNvPr id="17" name="Arrow: Right 16">
            <a:extLst>
              <a:ext uri="{FF2B5EF4-FFF2-40B4-BE49-F238E27FC236}">
                <a16:creationId xmlns:a16="http://schemas.microsoft.com/office/drawing/2014/main" id="{4B3F650C-388A-4608-A202-68D2B6A8FF74}"/>
              </a:ext>
            </a:extLst>
          </p:cNvPr>
          <p:cNvSpPr/>
          <p:nvPr/>
        </p:nvSpPr>
        <p:spPr>
          <a:xfrm rot="20792673">
            <a:off x="4421180" y="3431310"/>
            <a:ext cx="283421" cy="277892"/>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3184849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31">
            <a:extLst>
              <a:ext uri="{FF2B5EF4-FFF2-40B4-BE49-F238E27FC236}">
                <a16:creationId xmlns:a16="http://schemas.microsoft.com/office/drawing/2014/main" id="{C03BEBDA-4466-418A-9E14-E5D98F832340}"/>
              </a:ext>
            </a:extLst>
          </p:cNvPr>
          <p:cNvPicPr>
            <a:picLocks noChangeAspect="1"/>
          </p:cNvPicPr>
          <p:nvPr/>
        </p:nvPicPr>
        <p:blipFill>
          <a:blip r:embed="rId3"/>
          <a:stretch>
            <a:fillRect/>
          </a:stretch>
        </p:blipFill>
        <p:spPr>
          <a:xfrm rot="820508">
            <a:off x="5258820" y="-219150"/>
            <a:ext cx="3709067" cy="3013253"/>
          </a:xfrm>
          <a:prstGeom prst="rect">
            <a:avLst/>
          </a:prstGeom>
        </p:spPr>
      </p:pic>
      <p:sp>
        <p:nvSpPr>
          <p:cNvPr id="11" name="Content Placeholder 10">
            <a:extLst>
              <a:ext uri="{FF2B5EF4-FFF2-40B4-BE49-F238E27FC236}">
                <a16:creationId xmlns:a16="http://schemas.microsoft.com/office/drawing/2014/main" id="{2123E3D3-53FB-4A5C-982A-5B57922A9DB2}"/>
              </a:ext>
            </a:extLst>
          </p:cNvPr>
          <p:cNvSpPr>
            <a:spLocks noGrp="1"/>
          </p:cNvSpPr>
          <p:nvPr>
            <p:ph sz="quarter" idx="19"/>
          </p:nvPr>
        </p:nvSpPr>
        <p:spPr/>
        <p:txBody>
          <a:bodyPr>
            <a:normAutofit fontScale="92500" lnSpcReduction="20000"/>
          </a:bodyPr>
          <a:lstStyle/>
          <a:p>
            <a:r>
              <a:rPr lang="en-US" dirty="0"/>
              <a:t>Fluid flow</a:t>
            </a:r>
          </a:p>
        </p:txBody>
      </p:sp>
      <p:sp>
        <p:nvSpPr>
          <p:cNvPr id="8" name="Content Placeholder 7">
            <a:extLst>
              <a:ext uri="{FF2B5EF4-FFF2-40B4-BE49-F238E27FC236}">
                <a16:creationId xmlns:a16="http://schemas.microsoft.com/office/drawing/2014/main" id="{005BEEF1-2C11-4A9E-B658-D68B78BB3059}"/>
              </a:ext>
            </a:extLst>
          </p:cNvPr>
          <p:cNvSpPr>
            <a:spLocks noGrp="1"/>
          </p:cNvSpPr>
          <p:nvPr>
            <p:ph sz="quarter" idx="20"/>
          </p:nvPr>
        </p:nvSpPr>
        <p:spPr>
          <a:xfrm>
            <a:off x="457200" y="3828066"/>
            <a:ext cx="1920240" cy="822261"/>
          </a:xfrm>
        </p:spPr>
        <p:txBody>
          <a:bodyPr>
            <a:normAutofit/>
          </a:bodyPr>
          <a:lstStyle/>
          <a:p>
            <a:r>
              <a:rPr lang="en-US" sz="1100" dirty="0"/>
              <a:t>Pressure driven flow described by </a:t>
            </a:r>
            <a:r>
              <a:rPr lang="en-US" sz="1100" dirty="0" err="1"/>
              <a:t>Navier</a:t>
            </a:r>
            <a:r>
              <a:rPr lang="en-US" sz="1100" dirty="0"/>
              <a:t>-Stokes with volume force</a:t>
            </a:r>
          </a:p>
          <a:p>
            <a:endParaRPr lang="en-US" dirty="0"/>
          </a:p>
        </p:txBody>
      </p:sp>
      <p:sp>
        <p:nvSpPr>
          <p:cNvPr id="13" name="Content Placeholder 12">
            <a:extLst>
              <a:ext uri="{FF2B5EF4-FFF2-40B4-BE49-F238E27FC236}">
                <a16:creationId xmlns:a16="http://schemas.microsoft.com/office/drawing/2014/main" id="{433FF0FD-E1E8-413E-9144-55DE7005B186}"/>
              </a:ext>
            </a:extLst>
          </p:cNvPr>
          <p:cNvSpPr>
            <a:spLocks noGrp="1"/>
          </p:cNvSpPr>
          <p:nvPr>
            <p:ph sz="quarter" idx="21"/>
          </p:nvPr>
        </p:nvSpPr>
        <p:spPr/>
        <p:txBody>
          <a:bodyPr>
            <a:normAutofit fontScale="92500" lnSpcReduction="20000"/>
          </a:bodyPr>
          <a:lstStyle/>
          <a:p>
            <a:r>
              <a:rPr lang="en-US" dirty="0"/>
              <a:t>Reaction rate</a:t>
            </a:r>
          </a:p>
        </p:txBody>
      </p:sp>
      <p:sp>
        <p:nvSpPr>
          <p:cNvPr id="10" name="Content Placeholder 9">
            <a:extLst>
              <a:ext uri="{FF2B5EF4-FFF2-40B4-BE49-F238E27FC236}">
                <a16:creationId xmlns:a16="http://schemas.microsoft.com/office/drawing/2014/main" id="{D9EDA651-BB69-4A06-951B-DB9DF992E81C}"/>
              </a:ext>
            </a:extLst>
          </p:cNvPr>
          <p:cNvSpPr>
            <a:spLocks noGrp="1"/>
          </p:cNvSpPr>
          <p:nvPr>
            <p:ph sz="quarter" idx="22"/>
          </p:nvPr>
        </p:nvSpPr>
        <p:spPr/>
        <p:txBody>
          <a:bodyPr>
            <a:normAutofit/>
          </a:bodyPr>
          <a:lstStyle/>
          <a:p>
            <a:r>
              <a:rPr lang="en-US" sz="1100" dirty="0"/>
              <a:t>First order, dependent on catalyst amount </a:t>
            </a:r>
          </a:p>
        </p:txBody>
      </p:sp>
      <p:sp>
        <p:nvSpPr>
          <p:cNvPr id="14" name="Content Placeholder 13">
            <a:extLst>
              <a:ext uri="{FF2B5EF4-FFF2-40B4-BE49-F238E27FC236}">
                <a16:creationId xmlns:a16="http://schemas.microsoft.com/office/drawing/2014/main" id="{240BF169-610D-46FF-AAAC-A396EA76CE2C}"/>
              </a:ext>
            </a:extLst>
          </p:cNvPr>
          <p:cNvSpPr>
            <a:spLocks noGrp="1"/>
          </p:cNvSpPr>
          <p:nvPr>
            <p:ph sz="quarter" idx="23"/>
          </p:nvPr>
        </p:nvSpPr>
        <p:spPr/>
        <p:txBody>
          <a:bodyPr>
            <a:normAutofit fontScale="92500" lnSpcReduction="20000"/>
          </a:bodyPr>
          <a:lstStyle/>
          <a:p>
            <a:r>
              <a:rPr lang="en-US" dirty="0"/>
              <a:t>Species transport</a:t>
            </a:r>
          </a:p>
        </p:txBody>
      </p:sp>
      <p:sp>
        <p:nvSpPr>
          <p:cNvPr id="12" name="Content Placeholder 11">
            <a:extLst>
              <a:ext uri="{FF2B5EF4-FFF2-40B4-BE49-F238E27FC236}">
                <a16:creationId xmlns:a16="http://schemas.microsoft.com/office/drawing/2014/main" id="{B3AB1E66-BE9E-423D-91A4-A299885D8673}"/>
              </a:ext>
            </a:extLst>
          </p:cNvPr>
          <p:cNvSpPr>
            <a:spLocks noGrp="1"/>
          </p:cNvSpPr>
          <p:nvPr>
            <p:ph sz="quarter" idx="24"/>
          </p:nvPr>
        </p:nvSpPr>
        <p:spPr>
          <a:xfrm>
            <a:off x="4724400" y="3834596"/>
            <a:ext cx="1920240" cy="1069692"/>
          </a:xfrm>
        </p:spPr>
        <p:txBody>
          <a:bodyPr>
            <a:normAutofit/>
          </a:bodyPr>
          <a:lstStyle/>
          <a:p>
            <a:r>
              <a:rPr lang="en-US" sz="1100" dirty="0"/>
              <a:t>Transport of diluted species with reaction source</a:t>
            </a:r>
          </a:p>
        </p:txBody>
      </p:sp>
      <p:sp>
        <p:nvSpPr>
          <p:cNvPr id="16" name="Content Placeholder 15">
            <a:extLst>
              <a:ext uri="{FF2B5EF4-FFF2-40B4-BE49-F238E27FC236}">
                <a16:creationId xmlns:a16="http://schemas.microsoft.com/office/drawing/2014/main" id="{755E8B80-B70A-41E8-860A-852745AE9B75}"/>
              </a:ext>
            </a:extLst>
          </p:cNvPr>
          <p:cNvSpPr>
            <a:spLocks noGrp="1"/>
          </p:cNvSpPr>
          <p:nvPr>
            <p:ph sz="quarter" idx="25"/>
          </p:nvPr>
        </p:nvSpPr>
        <p:spPr/>
        <p:txBody>
          <a:bodyPr>
            <a:normAutofit fontScale="92500" lnSpcReduction="20000"/>
          </a:bodyPr>
          <a:lstStyle/>
          <a:p>
            <a:r>
              <a:rPr lang="en-US" dirty="0"/>
              <a:t>Optimization</a:t>
            </a:r>
          </a:p>
        </p:txBody>
      </p:sp>
      <p:sp>
        <p:nvSpPr>
          <p:cNvPr id="21" name="Content Placeholder 20">
            <a:extLst>
              <a:ext uri="{FF2B5EF4-FFF2-40B4-BE49-F238E27FC236}">
                <a16:creationId xmlns:a16="http://schemas.microsoft.com/office/drawing/2014/main" id="{BFD8BA4F-2831-4E0E-BC5F-3DF87E72C56A}"/>
              </a:ext>
            </a:extLst>
          </p:cNvPr>
          <p:cNvSpPr>
            <a:spLocks noGrp="1"/>
          </p:cNvSpPr>
          <p:nvPr>
            <p:ph sz="quarter" idx="26"/>
          </p:nvPr>
        </p:nvSpPr>
        <p:spPr/>
        <p:txBody>
          <a:bodyPr/>
          <a:lstStyle/>
          <a:p>
            <a:r>
              <a:rPr lang="en-US" sz="1100" dirty="0"/>
              <a:t>Gradient-based solver is used to maximize the average reaction rate</a:t>
            </a:r>
          </a:p>
          <a:p>
            <a:endParaRPr lang="en-US" dirty="0"/>
          </a:p>
        </p:txBody>
      </p:sp>
      <p:sp>
        <p:nvSpPr>
          <p:cNvPr id="6" name="Content Placeholder 5">
            <a:extLst>
              <a:ext uri="{FF2B5EF4-FFF2-40B4-BE49-F238E27FC236}">
                <a16:creationId xmlns:a16="http://schemas.microsoft.com/office/drawing/2014/main" id="{F381C75C-76DE-41AD-9DCB-8726E0EF7824}"/>
              </a:ext>
            </a:extLst>
          </p:cNvPr>
          <p:cNvSpPr>
            <a:spLocks noGrp="1"/>
          </p:cNvSpPr>
          <p:nvPr>
            <p:ph sz="quarter" idx="17"/>
          </p:nvPr>
        </p:nvSpPr>
        <p:spPr/>
        <p:txBody>
          <a:bodyPr/>
          <a:lstStyle/>
          <a:p>
            <a:r>
              <a:rPr lang="en-US" dirty="0"/>
              <a:t> </a:t>
            </a:r>
          </a:p>
        </p:txBody>
      </p:sp>
      <p:sp>
        <p:nvSpPr>
          <p:cNvPr id="5" name="Title 4">
            <a:extLst>
              <a:ext uri="{FF2B5EF4-FFF2-40B4-BE49-F238E27FC236}">
                <a16:creationId xmlns:a16="http://schemas.microsoft.com/office/drawing/2014/main" id="{494C1AD2-9753-4D1A-854C-37F2533BCD52}"/>
              </a:ext>
            </a:extLst>
          </p:cNvPr>
          <p:cNvSpPr>
            <a:spLocks noGrp="1"/>
          </p:cNvSpPr>
          <p:nvPr>
            <p:ph type="title"/>
          </p:nvPr>
        </p:nvSpPr>
        <p:spPr/>
        <p:txBody>
          <a:bodyPr/>
          <a:lstStyle/>
          <a:p>
            <a:r>
              <a:rPr lang="en-US" dirty="0"/>
              <a:t>Model Definition</a:t>
            </a:r>
          </a:p>
        </p:txBody>
      </p:sp>
      <mc:AlternateContent xmlns:mc="http://schemas.openxmlformats.org/markup-compatibility/2006" xmlns:a14="http://schemas.microsoft.com/office/drawing/2010/main">
        <mc:Choice Requires="a14">
          <p:sp>
            <p:nvSpPr>
              <p:cNvPr id="15" name="Rectangle 14">
                <a:extLst>
                  <a:ext uri="{FF2B5EF4-FFF2-40B4-BE49-F238E27FC236}">
                    <a16:creationId xmlns:a16="http://schemas.microsoft.com/office/drawing/2014/main" id="{A85F7213-CFF4-457D-B457-1C329593954F}"/>
                  </a:ext>
                </a:extLst>
              </p:cNvPr>
              <p:cNvSpPr/>
              <p:nvPr/>
            </p:nvSpPr>
            <p:spPr>
              <a:xfrm>
                <a:off x="3092675" y="787788"/>
                <a:ext cx="2153153" cy="33214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left"/>
                    </m:oMathParaPr>
                    <m:oMath xmlns:m="http://schemas.openxmlformats.org/officeDocument/2006/math">
                      <m:r>
                        <a:rPr lang="sv-SE" sz="1200" b="0" i="1" smtClean="0">
                          <a:solidFill>
                            <a:schemeClr val="tx1"/>
                          </a:solidFill>
                          <a:latin typeface="Cambria Math" panose="02040503050406030204" pitchFamily="18" charset="0"/>
                        </a:rPr>
                        <m:t>0</m:t>
                      </m:r>
                      <m:r>
                        <a:rPr lang="sv-SE" sz="1200" b="0" i="1" smtClean="0">
                          <a:solidFill>
                            <a:schemeClr val="tx1"/>
                          </a:solidFill>
                          <a:latin typeface="Cambria Math" panose="02040503050406030204" pitchFamily="18" charset="0"/>
                          <a:ea typeface="Cambria Math" panose="02040503050406030204" pitchFamily="18" charset="0"/>
                        </a:rPr>
                        <m:t>≤</m:t>
                      </m:r>
                      <m:r>
                        <m:rPr>
                          <m:sty m:val="p"/>
                        </m:rPr>
                        <a:rPr lang="el-GR" sz="1200" b="0" i="1" smtClean="0">
                          <a:solidFill>
                            <a:schemeClr val="tx1"/>
                          </a:solidFill>
                          <a:latin typeface="Cambria Math" panose="02040503050406030204" pitchFamily="18" charset="0"/>
                        </a:rPr>
                        <m:t>θ</m:t>
                      </m:r>
                      <m:r>
                        <a:rPr lang="en-US" sz="1200" i="1">
                          <a:solidFill>
                            <a:schemeClr val="tx1"/>
                          </a:solidFill>
                          <a:latin typeface="Cambria Math" panose="02040503050406030204" pitchFamily="18" charset="0"/>
                          <a:ea typeface="Cambria Math" panose="02040503050406030204" pitchFamily="18" charset="0"/>
                        </a:rPr>
                        <m:t>≤</m:t>
                      </m:r>
                      <m:r>
                        <a:rPr lang="sv-SE" sz="1200" b="0" i="1" smtClean="0">
                          <a:solidFill>
                            <a:schemeClr val="tx1"/>
                          </a:solidFill>
                          <a:latin typeface="Cambria Math" panose="02040503050406030204" pitchFamily="18" charset="0"/>
                          <a:ea typeface="Cambria Math" panose="02040503050406030204" pitchFamily="18" charset="0"/>
                        </a:rPr>
                        <m:t>1</m:t>
                      </m:r>
                    </m:oMath>
                  </m:oMathPara>
                </a14:m>
                <a:endParaRPr lang="en-US" sz="1000" dirty="0">
                  <a:solidFill>
                    <a:schemeClr val="tx1"/>
                  </a:solidFill>
                </a:endParaRPr>
              </a:p>
            </p:txBody>
          </p:sp>
        </mc:Choice>
        <mc:Fallback xmlns="">
          <p:sp>
            <p:nvSpPr>
              <p:cNvPr id="15" name="Rectangle 14">
                <a:extLst>
                  <a:ext uri="{FF2B5EF4-FFF2-40B4-BE49-F238E27FC236}">
                    <a16:creationId xmlns:a16="http://schemas.microsoft.com/office/drawing/2014/main" id="{A85F7213-CFF4-457D-B457-1C329593954F}"/>
                  </a:ext>
                </a:extLst>
              </p:cNvPr>
              <p:cNvSpPr>
                <a:spLocks noRot="1" noChangeAspect="1" noMove="1" noResize="1" noEditPoints="1" noAdjustHandles="1" noChangeArrowheads="1" noChangeShapeType="1" noTextEdit="1"/>
              </p:cNvSpPr>
              <p:nvPr/>
            </p:nvSpPr>
            <p:spPr>
              <a:xfrm>
                <a:off x="3092675" y="787788"/>
                <a:ext cx="2153153" cy="332142"/>
              </a:xfrm>
              <a:prstGeom prst="rect">
                <a:avLst/>
              </a:prstGeom>
              <a:blipFill>
                <a:blip r:embed="rId4"/>
                <a:stretch>
                  <a:fillRect/>
                </a:stretch>
              </a:blipFill>
              <a:ln>
                <a:noFill/>
              </a:ln>
            </p:spPr>
            <p:txBody>
              <a:bodyPr/>
              <a:lstStyle/>
              <a:p>
                <a:r>
                  <a:rPr lang="en-SE">
                    <a:noFill/>
                  </a:rPr>
                  <a:t> </a:t>
                </a:r>
              </a:p>
            </p:txBody>
          </p:sp>
        </mc:Fallback>
      </mc:AlternateContent>
      <p:sp>
        <p:nvSpPr>
          <p:cNvPr id="17" name="TextBox 16">
            <a:extLst>
              <a:ext uri="{FF2B5EF4-FFF2-40B4-BE49-F238E27FC236}">
                <a16:creationId xmlns:a16="http://schemas.microsoft.com/office/drawing/2014/main" id="{CDAC45CB-2570-49D1-A00D-4F648A9AD0A9}"/>
              </a:ext>
            </a:extLst>
          </p:cNvPr>
          <p:cNvSpPr txBox="1"/>
          <p:nvPr/>
        </p:nvSpPr>
        <p:spPr>
          <a:xfrm>
            <a:off x="968392" y="460426"/>
            <a:ext cx="4366901" cy="253916"/>
          </a:xfrm>
          <a:prstGeom prst="rect">
            <a:avLst/>
          </a:prstGeom>
          <a:noFill/>
        </p:spPr>
        <p:txBody>
          <a:bodyPr wrap="none" rtlCol="0">
            <a:spAutoFit/>
          </a:bodyPr>
          <a:lstStyle/>
          <a:p>
            <a:r>
              <a:rPr lang="en-US" sz="1050" dirty="0"/>
              <a:t>Topology optimization using a Density model with Darcy interpolation:</a:t>
            </a:r>
            <a:endParaRPr lang="en-US" sz="1050" i="1" dirty="0"/>
          </a:p>
        </p:txBody>
      </p:sp>
      <p:sp>
        <p:nvSpPr>
          <p:cNvPr id="18" name="TextBox 17">
            <a:extLst>
              <a:ext uri="{FF2B5EF4-FFF2-40B4-BE49-F238E27FC236}">
                <a16:creationId xmlns:a16="http://schemas.microsoft.com/office/drawing/2014/main" id="{A26542BA-DEE1-4D49-8E83-1B9F11F375C5}"/>
              </a:ext>
            </a:extLst>
          </p:cNvPr>
          <p:cNvSpPr txBox="1"/>
          <p:nvPr/>
        </p:nvSpPr>
        <p:spPr>
          <a:xfrm>
            <a:off x="1112593" y="1572045"/>
            <a:ext cx="2153154" cy="253916"/>
          </a:xfrm>
          <a:prstGeom prst="rect">
            <a:avLst/>
          </a:prstGeom>
          <a:noFill/>
        </p:spPr>
        <p:txBody>
          <a:bodyPr wrap="none" rtlCol="0">
            <a:spAutoFit/>
          </a:bodyPr>
          <a:lstStyle/>
          <a:p>
            <a:r>
              <a:rPr lang="en-US" sz="1050" dirty="0"/>
              <a:t>Penalized material volume factor:</a:t>
            </a:r>
            <a:endParaRPr lang="en-US" sz="1050" i="1" dirty="0"/>
          </a:p>
        </p:txBody>
      </p:sp>
      <mc:AlternateContent xmlns:mc="http://schemas.openxmlformats.org/markup-compatibility/2006" xmlns:a14="http://schemas.microsoft.com/office/drawing/2010/main">
        <mc:Choice Requires="a14">
          <p:sp>
            <p:nvSpPr>
              <p:cNvPr id="19" name="Rectangle 18">
                <a:extLst>
                  <a:ext uri="{FF2B5EF4-FFF2-40B4-BE49-F238E27FC236}">
                    <a16:creationId xmlns:a16="http://schemas.microsoft.com/office/drawing/2014/main" id="{32CBBB53-8C50-496F-9AF4-90782CFCEDE2}"/>
                  </a:ext>
                </a:extLst>
              </p:cNvPr>
              <p:cNvSpPr/>
              <p:nvPr/>
            </p:nvSpPr>
            <p:spPr>
              <a:xfrm>
                <a:off x="3250386" y="1549580"/>
                <a:ext cx="1326619" cy="2917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left"/>
                    </m:oMathParaPr>
                    <m:oMath xmlns:m="http://schemas.openxmlformats.org/officeDocument/2006/math">
                      <m:sSub>
                        <m:sSubPr>
                          <m:ctrlPr>
                            <a:rPr lang="en-US" sz="1200" b="0" i="1" smtClean="0">
                              <a:solidFill>
                                <a:schemeClr val="tx1"/>
                              </a:solidFill>
                              <a:latin typeface="Cambria Math" panose="02040503050406030204" pitchFamily="18" charset="0"/>
                            </a:rPr>
                          </m:ctrlPr>
                        </m:sSubPr>
                        <m:e>
                          <m:r>
                            <a:rPr lang="en-US" sz="1200" b="0" i="1" smtClean="0">
                              <a:solidFill>
                                <a:schemeClr val="tx1"/>
                              </a:solidFill>
                              <a:latin typeface="Cambria Math" panose="02040503050406030204" pitchFamily="18" charset="0"/>
                              <a:ea typeface="Cambria Math" panose="02040503050406030204" pitchFamily="18" charset="0"/>
                            </a:rPr>
                            <m:t>𝜃</m:t>
                          </m:r>
                        </m:e>
                        <m:sub>
                          <m:r>
                            <a:rPr lang="sv-SE" sz="1200" b="0" i="1" smtClean="0">
                              <a:solidFill>
                                <a:schemeClr val="tx1"/>
                              </a:solidFill>
                              <a:latin typeface="Cambria Math" panose="02040503050406030204" pitchFamily="18" charset="0"/>
                            </a:rPr>
                            <m:t>𝑝</m:t>
                          </m:r>
                        </m:sub>
                      </m:sSub>
                      <m:r>
                        <a:rPr lang="en-US" sz="1200" b="0" i="1" smtClean="0">
                          <a:solidFill>
                            <a:schemeClr val="tx1"/>
                          </a:solidFill>
                          <a:latin typeface="Cambria Math" panose="02040503050406030204" pitchFamily="18" charset="0"/>
                        </a:rPr>
                        <m:t>=</m:t>
                      </m:r>
                      <m:r>
                        <a:rPr lang="sv-SE" sz="1200" b="0" i="1" smtClean="0">
                          <a:solidFill>
                            <a:schemeClr val="tx1"/>
                          </a:solidFill>
                          <a:latin typeface="Cambria Math" panose="02040503050406030204" pitchFamily="18" charset="0"/>
                        </a:rPr>
                        <m:t>𝑞</m:t>
                      </m:r>
                      <m:f>
                        <m:fPr>
                          <m:ctrlPr>
                            <a:rPr lang="en-US" sz="1200" b="0" i="1" smtClean="0">
                              <a:solidFill>
                                <a:schemeClr val="tx1"/>
                              </a:solidFill>
                              <a:latin typeface="Cambria Math" panose="02040503050406030204" pitchFamily="18" charset="0"/>
                            </a:rPr>
                          </m:ctrlPr>
                        </m:fPr>
                        <m:num>
                          <m:r>
                            <a:rPr lang="sv-SE" sz="1200" b="0" i="1" smtClean="0">
                              <a:solidFill>
                                <a:schemeClr val="tx1"/>
                              </a:solidFill>
                              <a:latin typeface="Cambria Math" panose="02040503050406030204" pitchFamily="18" charset="0"/>
                            </a:rPr>
                            <m:t>1−</m:t>
                          </m:r>
                          <m:r>
                            <a:rPr lang="sv-SE" sz="1200" b="0" i="1" smtClean="0">
                              <a:solidFill>
                                <a:schemeClr val="tx1"/>
                              </a:solidFill>
                              <a:latin typeface="Cambria Math" panose="02040503050406030204" pitchFamily="18" charset="0"/>
                              <a:ea typeface="Cambria Math" panose="02040503050406030204" pitchFamily="18" charset="0"/>
                            </a:rPr>
                            <m:t>𝜃</m:t>
                          </m:r>
                        </m:num>
                        <m:den>
                          <m:r>
                            <a:rPr lang="sv-SE" sz="1200" b="0" i="1" smtClean="0">
                              <a:solidFill>
                                <a:schemeClr val="tx1"/>
                              </a:solidFill>
                              <a:latin typeface="Cambria Math" panose="02040503050406030204" pitchFamily="18" charset="0"/>
                            </a:rPr>
                            <m:t>𝑞</m:t>
                          </m:r>
                          <m:r>
                            <a:rPr lang="sv-SE" sz="1200" b="0" i="1" smtClean="0">
                              <a:solidFill>
                                <a:schemeClr val="tx1"/>
                              </a:solidFill>
                              <a:latin typeface="Cambria Math" panose="02040503050406030204" pitchFamily="18" charset="0"/>
                            </a:rPr>
                            <m:t>+</m:t>
                          </m:r>
                          <m:r>
                            <a:rPr lang="sv-SE" sz="1200" b="0" i="1" smtClean="0">
                              <a:solidFill>
                                <a:schemeClr val="tx1"/>
                              </a:solidFill>
                              <a:latin typeface="Cambria Math" panose="02040503050406030204" pitchFamily="18" charset="0"/>
                              <a:ea typeface="Cambria Math" panose="02040503050406030204" pitchFamily="18" charset="0"/>
                            </a:rPr>
                            <m:t>𝜃</m:t>
                          </m:r>
                        </m:den>
                      </m:f>
                    </m:oMath>
                  </m:oMathPara>
                </a14:m>
                <a:endParaRPr lang="en-US" sz="1000" dirty="0">
                  <a:solidFill>
                    <a:schemeClr val="tx1"/>
                  </a:solidFill>
                </a:endParaRPr>
              </a:p>
            </p:txBody>
          </p:sp>
        </mc:Choice>
        <mc:Fallback xmlns="">
          <p:sp>
            <p:nvSpPr>
              <p:cNvPr id="19" name="Rectangle 18">
                <a:extLst>
                  <a:ext uri="{FF2B5EF4-FFF2-40B4-BE49-F238E27FC236}">
                    <a16:creationId xmlns:a16="http://schemas.microsoft.com/office/drawing/2014/main" id="{32CBBB53-8C50-496F-9AF4-90782CFCEDE2}"/>
                  </a:ext>
                </a:extLst>
              </p:cNvPr>
              <p:cNvSpPr>
                <a:spLocks noRot="1" noChangeAspect="1" noMove="1" noResize="1" noEditPoints="1" noAdjustHandles="1" noChangeArrowheads="1" noChangeShapeType="1" noTextEdit="1"/>
              </p:cNvSpPr>
              <p:nvPr/>
            </p:nvSpPr>
            <p:spPr>
              <a:xfrm>
                <a:off x="3250386" y="1549580"/>
                <a:ext cx="1326619" cy="291780"/>
              </a:xfrm>
              <a:prstGeom prst="rect">
                <a:avLst/>
              </a:prstGeom>
              <a:blipFill>
                <a:blip r:embed="rId5"/>
                <a:stretch>
                  <a:fillRect t="-14583" b="-33333"/>
                </a:stretch>
              </a:blipFill>
              <a:ln>
                <a:noFill/>
              </a:ln>
            </p:spPr>
            <p:txBody>
              <a:bodyPr/>
              <a:lstStyle/>
              <a:p>
                <a:r>
                  <a:rPr lang="en-SE">
                    <a:noFill/>
                  </a:rPr>
                  <a:t> </a:t>
                </a:r>
              </a:p>
            </p:txBody>
          </p:sp>
        </mc:Fallback>
      </mc:AlternateContent>
      <p:sp>
        <p:nvSpPr>
          <p:cNvPr id="20" name="TextBox 19">
            <a:extLst>
              <a:ext uri="{FF2B5EF4-FFF2-40B4-BE49-F238E27FC236}">
                <a16:creationId xmlns:a16="http://schemas.microsoft.com/office/drawing/2014/main" id="{C5B978D8-6942-4316-A79F-78D367A1D4BF}"/>
              </a:ext>
            </a:extLst>
          </p:cNvPr>
          <p:cNvSpPr txBox="1"/>
          <p:nvPr/>
        </p:nvSpPr>
        <p:spPr>
          <a:xfrm>
            <a:off x="1112593" y="1182216"/>
            <a:ext cx="1359668" cy="253916"/>
          </a:xfrm>
          <a:prstGeom prst="rect">
            <a:avLst/>
          </a:prstGeom>
          <a:noFill/>
        </p:spPr>
        <p:txBody>
          <a:bodyPr wrap="square" rtlCol="0">
            <a:spAutoFit/>
          </a:bodyPr>
          <a:lstStyle/>
          <a:p>
            <a:r>
              <a:rPr lang="en-US" sz="1050" dirty="0"/>
              <a:t>Initial value:</a:t>
            </a:r>
            <a:endParaRPr lang="en-US" sz="1050" i="1" dirty="0"/>
          </a:p>
        </p:txBody>
      </p:sp>
      <mc:AlternateContent xmlns:mc="http://schemas.openxmlformats.org/markup-compatibility/2006" xmlns:a14="http://schemas.microsoft.com/office/drawing/2010/main">
        <mc:Choice Requires="a14">
          <p:sp>
            <p:nvSpPr>
              <p:cNvPr id="22" name="Rectangle 21">
                <a:extLst>
                  <a:ext uri="{FF2B5EF4-FFF2-40B4-BE49-F238E27FC236}">
                    <a16:creationId xmlns:a16="http://schemas.microsoft.com/office/drawing/2014/main" id="{D70DB09D-AB6B-4940-AC4F-B4FA3391E825}"/>
                  </a:ext>
                </a:extLst>
              </p:cNvPr>
              <p:cNvSpPr/>
              <p:nvPr/>
            </p:nvSpPr>
            <p:spPr>
              <a:xfrm>
                <a:off x="2067235" y="1157327"/>
                <a:ext cx="2574235" cy="2917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sSub>
                      <m:sSubPr>
                        <m:ctrlPr>
                          <a:rPr lang="en-US" sz="1200" b="0" i="1" smtClean="0">
                            <a:solidFill>
                              <a:schemeClr val="tx1"/>
                            </a:solidFill>
                            <a:latin typeface="Cambria Math" panose="02040503050406030204" pitchFamily="18" charset="0"/>
                            <a:ea typeface="Cambria Math" panose="02040503050406030204" pitchFamily="18" charset="0"/>
                          </a:rPr>
                        </m:ctrlPr>
                      </m:sSubPr>
                      <m:e>
                        <m:r>
                          <a:rPr lang="en-US" sz="1200" b="0" i="1" smtClean="0">
                            <a:solidFill>
                              <a:schemeClr val="tx1"/>
                            </a:solidFill>
                            <a:latin typeface="Cambria Math" panose="02040503050406030204" pitchFamily="18" charset="0"/>
                            <a:ea typeface="Cambria Math" panose="02040503050406030204" pitchFamily="18" charset="0"/>
                          </a:rPr>
                          <m:t>𝜃</m:t>
                        </m:r>
                      </m:e>
                      <m:sub>
                        <m:r>
                          <a:rPr lang="sv-SE" sz="1200" b="0" i="1" smtClean="0">
                            <a:solidFill>
                              <a:schemeClr val="tx1"/>
                            </a:solidFill>
                            <a:latin typeface="Cambria Math" panose="02040503050406030204" pitchFamily="18" charset="0"/>
                            <a:ea typeface="Cambria Math" panose="02040503050406030204" pitchFamily="18" charset="0"/>
                          </a:rPr>
                          <m:t>0</m:t>
                        </m:r>
                      </m:sub>
                    </m:sSub>
                    <m:r>
                      <a:rPr lang="en-US" sz="1200" b="0" i="1" smtClean="0">
                        <a:solidFill>
                          <a:schemeClr val="tx1"/>
                        </a:solidFill>
                        <a:latin typeface="Cambria Math" panose="02040503050406030204" pitchFamily="18" charset="0"/>
                      </a:rPr>
                      <m:t>=</m:t>
                    </m:r>
                    <m:r>
                      <a:rPr lang="sv-SE" sz="1200" b="0" i="1" smtClean="0">
                        <a:solidFill>
                          <a:schemeClr val="tx1"/>
                        </a:solidFill>
                        <a:latin typeface="Cambria Math" panose="02040503050406030204" pitchFamily="18" charset="0"/>
                      </a:rPr>
                      <m:t>1</m:t>
                    </m:r>
                  </m:oMath>
                </a14:m>
                <a:r>
                  <a:rPr lang="en-US" sz="1000" dirty="0">
                    <a:solidFill>
                      <a:schemeClr val="tx1"/>
                    </a:solidFill>
                  </a:rPr>
                  <a:t> (empty reactor, no catalyst)</a:t>
                </a:r>
              </a:p>
            </p:txBody>
          </p:sp>
        </mc:Choice>
        <mc:Fallback xmlns="">
          <p:sp>
            <p:nvSpPr>
              <p:cNvPr id="22" name="Rectangle 21">
                <a:extLst>
                  <a:ext uri="{FF2B5EF4-FFF2-40B4-BE49-F238E27FC236}">
                    <a16:creationId xmlns:a16="http://schemas.microsoft.com/office/drawing/2014/main" id="{D70DB09D-AB6B-4940-AC4F-B4FA3391E825}"/>
                  </a:ext>
                </a:extLst>
              </p:cNvPr>
              <p:cNvSpPr>
                <a:spLocks noRot="1" noChangeAspect="1" noMove="1" noResize="1" noEditPoints="1" noAdjustHandles="1" noChangeArrowheads="1" noChangeShapeType="1" noTextEdit="1"/>
              </p:cNvSpPr>
              <p:nvPr/>
            </p:nvSpPr>
            <p:spPr>
              <a:xfrm>
                <a:off x="2067235" y="1157327"/>
                <a:ext cx="2574235" cy="291780"/>
              </a:xfrm>
              <a:prstGeom prst="rect">
                <a:avLst/>
              </a:prstGeom>
              <a:blipFill>
                <a:blip r:embed="rId6"/>
                <a:stretch>
                  <a:fillRect b="-4167"/>
                </a:stretch>
              </a:blipFill>
              <a:ln>
                <a:noFill/>
              </a:ln>
            </p:spPr>
            <p:txBody>
              <a:bodyPr/>
              <a:lstStyle/>
              <a:p>
                <a:r>
                  <a:rPr lang="en-SE">
                    <a:noFill/>
                  </a:rPr>
                  <a:t> </a:t>
                </a:r>
              </a:p>
            </p:txBody>
          </p:sp>
        </mc:Fallback>
      </mc:AlternateContent>
      <mc:AlternateContent xmlns:mc="http://schemas.openxmlformats.org/markup-compatibility/2006" xmlns:a14="http://schemas.microsoft.com/office/drawing/2010/main">
        <mc:Choice Requires="a14">
          <p:sp>
            <p:nvSpPr>
              <p:cNvPr id="47" name="Rectangle 46">
                <a:extLst>
                  <a:ext uri="{FF2B5EF4-FFF2-40B4-BE49-F238E27FC236}">
                    <a16:creationId xmlns:a16="http://schemas.microsoft.com/office/drawing/2014/main" id="{1A76D235-D6B5-4919-A650-1DD8EF626F23}"/>
                  </a:ext>
                </a:extLst>
              </p:cNvPr>
              <p:cNvSpPr/>
              <p:nvPr/>
            </p:nvSpPr>
            <p:spPr>
              <a:xfrm>
                <a:off x="4988331" y="1712609"/>
                <a:ext cx="1120926" cy="2917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sv-SE" sz="1200" b="0" i="1" smtClean="0">
                          <a:solidFill>
                            <a:schemeClr val="tx1"/>
                          </a:solidFill>
                          <a:latin typeface="Cambria Math" panose="02040503050406030204" pitchFamily="18" charset="0"/>
                          <a:ea typeface="Cambria Math" panose="02040503050406030204" pitchFamily="18" charset="0"/>
                        </a:rPr>
                        <m:t>𝑝</m:t>
                      </m:r>
                      <m:r>
                        <a:rPr lang="sv-SE" sz="1200" b="0" i="1" smtClean="0">
                          <a:solidFill>
                            <a:schemeClr val="tx1"/>
                          </a:solidFill>
                          <a:latin typeface="Cambria Math" panose="02040503050406030204" pitchFamily="18" charset="0"/>
                          <a:ea typeface="Cambria Math" panose="02040503050406030204" pitchFamily="18" charset="0"/>
                        </a:rPr>
                        <m:t>=∆</m:t>
                      </m:r>
                      <m:r>
                        <a:rPr lang="sv-SE" sz="1200" b="0" i="1" smtClean="0">
                          <a:solidFill>
                            <a:schemeClr val="tx1"/>
                          </a:solidFill>
                          <a:latin typeface="Cambria Math" panose="02040503050406030204" pitchFamily="18" charset="0"/>
                        </a:rPr>
                        <m:t>𝑝</m:t>
                      </m:r>
                      <m:r>
                        <a:rPr lang="en-US" sz="1200" i="1">
                          <a:solidFill>
                            <a:schemeClr val="tx1"/>
                          </a:solidFill>
                          <a:latin typeface="Cambria Math" panose="02040503050406030204" pitchFamily="18" charset="0"/>
                        </a:rPr>
                        <m:t> </m:t>
                      </m:r>
                    </m:oMath>
                  </m:oMathPara>
                </a14:m>
                <a:endParaRPr lang="en-US" sz="1000" dirty="0">
                  <a:solidFill>
                    <a:schemeClr val="tx1"/>
                  </a:solidFill>
                </a:endParaRPr>
              </a:p>
            </p:txBody>
          </p:sp>
        </mc:Choice>
        <mc:Fallback xmlns="">
          <p:sp>
            <p:nvSpPr>
              <p:cNvPr id="47" name="Rectangle 46">
                <a:extLst>
                  <a:ext uri="{FF2B5EF4-FFF2-40B4-BE49-F238E27FC236}">
                    <a16:creationId xmlns:a16="http://schemas.microsoft.com/office/drawing/2014/main" id="{1A76D235-D6B5-4919-A650-1DD8EF626F23}"/>
                  </a:ext>
                </a:extLst>
              </p:cNvPr>
              <p:cNvSpPr>
                <a:spLocks noRot="1" noChangeAspect="1" noMove="1" noResize="1" noEditPoints="1" noAdjustHandles="1" noChangeArrowheads="1" noChangeShapeType="1" noTextEdit="1"/>
              </p:cNvSpPr>
              <p:nvPr/>
            </p:nvSpPr>
            <p:spPr>
              <a:xfrm>
                <a:off x="4988331" y="1712609"/>
                <a:ext cx="1120926" cy="291780"/>
              </a:xfrm>
              <a:prstGeom prst="rect">
                <a:avLst/>
              </a:prstGeom>
              <a:blipFill>
                <a:blip r:embed="rId7"/>
                <a:stretch>
                  <a:fillRect/>
                </a:stretch>
              </a:blipFill>
              <a:ln>
                <a:noFill/>
              </a:ln>
            </p:spPr>
            <p:txBody>
              <a:bodyPr/>
              <a:lstStyle/>
              <a:p>
                <a:r>
                  <a:rPr lang="en-SE">
                    <a:noFill/>
                  </a:rPr>
                  <a:t> </a:t>
                </a:r>
              </a:p>
            </p:txBody>
          </p:sp>
        </mc:Fallback>
      </mc:AlternateContent>
      <mc:AlternateContent xmlns:mc="http://schemas.openxmlformats.org/markup-compatibility/2006" xmlns:a14="http://schemas.microsoft.com/office/drawing/2010/main">
        <mc:Choice Requires="a14">
          <p:sp>
            <p:nvSpPr>
              <p:cNvPr id="31" name="Rectangle 30">
                <a:extLst>
                  <a:ext uri="{FF2B5EF4-FFF2-40B4-BE49-F238E27FC236}">
                    <a16:creationId xmlns:a16="http://schemas.microsoft.com/office/drawing/2014/main" id="{D6FBAE59-ADBB-465E-BB7C-1080291B92BB}"/>
                  </a:ext>
                </a:extLst>
              </p:cNvPr>
              <p:cNvSpPr/>
              <p:nvPr/>
            </p:nvSpPr>
            <p:spPr>
              <a:xfrm>
                <a:off x="2590801" y="4508069"/>
                <a:ext cx="1816838" cy="2917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sSub>
                        <m:sSubPr>
                          <m:ctrlPr>
                            <a:rPr lang="en-US" sz="1200" b="0" i="1" smtClean="0">
                              <a:solidFill>
                                <a:schemeClr val="tx1"/>
                              </a:solidFill>
                              <a:latin typeface="Cambria Math" panose="02040503050406030204" pitchFamily="18" charset="0"/>
                            </a:rPr>
                          </m:ctrlPr>
                        </m:sSubPr>
                        <m:e>
                          <m:r>
                            <a:rPr lang="en-US" sz="1200" b="0" i="1" smtClean="0">
                              <a:solidFill>
                                <a:schemeClr val="tx1"/>
                              </a:solidFill>
                              <a:latin typeface="Cambria Math" panose="02040503050406030204" pitchFamily="18" charset="0"/>
                              <a:ea typeface="Cambria Math" panose="02040503050406030204" pitchFamily="18" charset="0"/>
                            </a:rPr>
                            <m:t>𝜑</m:t>
                          </m:r>
                          <m:r>
                            <a:rPr lang="sv-SE" sz="1200" b="0" i="1" smtClean="0">
                              <a:solidFill>
                                <a:schemeClr val="tx1"/>
                              </a:solidFill>
                              <a:latin typeface="Cambria Math" panose="02040503050406030204" pitchFamily="18" charset="0"/>
                              <a:ea typeface="Cambria Math" panose="02040503050406030204" pitchFamily="18" charset="0"/>
                            </a:rPr>
                            <m:t>=</m:t>
                          </m:r>
                          <m:r>
                            <a:rPr lang="sv-SE" sz="1200" b="0" i="1" smtClean="0">
                              <a:solidFill>
                                <a:schemeClr val="tx1"/>
                              </a:solidFill>
                              <a:latin typeface="Cambria Math" panose="02040503050406030204" pitchFamily="18" charset="0"/>
                            </a:rPr>
                            <m:t>𝑟</m:t>
                          </m:r>
                        </m:e>
                        <m:sub>
                          <m:r>
                            <a:rPr lang="sv-SE" sz="1200" b="0" i="1" smtClean="0">
                              <a:solidFill>
                                <a:schemeClr val="tx1"/>
                              </a:solidFill>
                              <a:latin typeface="Cambria Math" panose="02040503050406030204" pitchFamily="18" charset="0"/>
                            </a:rPr>
                            <m:t>𝑎</m:t>
                          </m:r>
                        </m:sub>
                      </m:sSub>
                      <m:r>
                        <a:rPr lang="en-US" sz="1200" b="0" i="1" smtClean="0">
                          <a:solidFill>
                            <a:schemeClr val="tx1"/>
                          </a:solidFill>
                          <a:latin typeface="Cambria Math" panose="02040503050406030204" pitchFamily="18" charset="0"/>
                        </a:rPr>
                        <m:t>=</m:t>
                      </m:r>
                      <m:r>
                        <a:rPr lang="sv-SE" sz="1200" b="0" i="1" smtClean="0">
                          <a:solidFill>
                            <a:schemeClr val="tx1"/>
                          </a:solidFill>
                          <a:latin typeface="Cambria Math" panose="02040503050406030204" pitchFamily="18" charset="0"/>
                        </a:rPr>
                        <m:t>−</m:t>
                      </m:r>
                      <m:sSub>
                        <m:sSubPr>
                          <m:ctrlPr>
                            <a:rPr lang="en-US" sz="1200" b="0" i="1" smtClean="0">
                              <a:solidFill>
                                <a:schemeClr val="tx1"/>
                              </a:solidFill>
                              <a:latin typeface="Cambria Math" panose="02040503050406030204" pitchFamily="18" charset="0"/>
                            </a:rPr>
                          </m:ctrlPr>
                        </m:sSubPr>
                        <m:e>
                          <m:r>
                            <a:rPr lang="en-US" sz="1200" b="0" i="1" smtClean="0">
                              <a:solidFill>
                                <a:schemeClr val="tx1"/>
                              </a:solidFill>
                              <a:latin typeface="Cambria Math" panose="02040503050406030204" pitchFamily="18" charset="0"/>
                            </a:rPr>
                            <m:t>𝑘</m:t>
                          </m:r>
                        </m:e>
                        <m:sub>
                          <m:r>
                            <a:rPr lang="sv-SE" sz="1200" b="0" i="1" smtClean="0">
                              <a:solidFill>
                                <a:schemeClr val="tx1"/>
                              </a:solidFill>
                              <a:latin typeface="Cambria Math" panose="02040503050406030204" pitchFamily="18" charset="0"/>
                            </a:rPr>
                            <m:t>𝑎</m:t>
                          </m:r>
                        </m:sub>
                      </m:sSub>
                      <m:d>
                        <m:dPr>
                          <m:ctrlPr>
                            <a:rPr lang="en-US" sz="1200" b="0" i="1" smtClean="0">
                              <a:solidFill>
                                <a:schemeClr val="tx1"/>
                              </a:solidFill>
                              <a:latin typeface="Cambria Math" panose="02040503050406030204" pitchFamily="18" charset="0"/>
                            </a:rPr>
                          </m:ctrlPr>
                        </m:dPr>
                        <m:e>
                          <m:r>
                            <a:rPr lang="sv-SE" sz="1200" b="0" i="1" smtClean="0">
                              <a:solidFill>
                                <a:schemeClr val="tx1"/>
                              </a:solidFill>
                              <a:latin typeface="Cambria Math" panose="02040503050406030204" pitchFamily="18" charset="0"/>
                            </a:rPr>
                            <m:t>1−</m:t>
                          </m:r>
                          <m:r>
                            <a:rPr lang="sv-SE" sz="1200" b="0" i="1" smtClean="0">
                              <a:solidFill>
                                <a:schemeClr val="tx1"/>
                              </a:solidFill>
                              <a:latin typeface="Cambria Math" panose="02040503050406030204" pitchFamily="18" charset="0"/>
                              <a:ea typeface="Cambria Math" panose="02040503050406030204" pitchFamily="18" charset="0"/>
                            </a:rPr>
                            <m:t>𝜃</m:t>
                          </m:r>
                        </m:e>
                      </m:d>
                      <m:sSub>
                        <m:sSubPr>
                          <m:ctrlPr>
                            <a:rPr lang="en-US" sz="1200" b="0" i="1" smtClean="0">
                              <a:solidFill>
                                <a:schemeClr val="tx1"/>
                              </a:solidFill>
                              <a:latin typeface="Cambria Math" panose="02040503050406030204" pitchFamily="18" charset="0"/>
                            </a:rPr>
                          </m:ctrlPr>
                        </m:sSubPr>
                        <m:e>
                          <m:r>
                            <a:rPr lang="sv-SE" sz="1200" b="0" i="1" smtClean="0">
                              <a:solidFill>
                                <a:schemeClr val="tx1"/>
                              </a:solidFill>
                              <a:latin typeface="Cambria Math" panose="02040503050406030204" pitchFamily="18" charset="0"/>
                            </a:rPr>
                            <m:t>𝑐</m:t>
                          </m:r>
                        </m:e>
                        <m:sub>
                          <m:r>
                            <a:rPr lang="sv-SE" sz="1200" b="0" i="1" smtClean="0">
                              <a:solidFill>
                                <a:schemeClr val="tx1"/>
                              </a:solidFill>
                              <a:latin typeface="Cambria Math" panose="02040503050406030204" pitchFamily="18" charset="0"/>
                            </a:rPr>
                            <m:t>𝑎</m:t>
                          </m:r>
                        </m:sub>
                      </m:sSub>
                    </m:oMath>
                  </m:oMathPara>
                </a14:m>
                <a:endParaRPr lang="en-US" sz="1000" dirty="0">
                  <a:solidFill>
                    <a:schemeClr val="tx1"/>
                  </a:solidFill>
                </a:endParaRPr>
              </a:p>
            </p:txBody>
          </p:sp>
        </mc:Choice>
        <mc:Fallback xmlns="">
          <p:sp>
            <p:nvSpPr>
              <p:cNvPr id="31" name="Rectangle 30">
                <a:extLst>
                  <a:ext uri="{FF2B5EF4-FFF2-40B4-BE49-F238E27FC236}">
                    <a16:creationId xmlns:a16="http://schemas.microsoft.com/office/drawing/2014/main" id="{D6FBAE59-ADBB-465E-BB7C-1080291B92BB}"/>
                  </a:ext>
                </a:extLst>
              </p:cNvPr>
              <p:cNvSpPr>
                <a:spLocks noRot="1" noChangeAspect="1" noMove="1" noResize="1" noEditPoints="1" noAdjustHandles="1" noChangeArrowheads="1" noChangeShapeType="1" noTextEdit="1"/>
              </p:cNvSpPr>
              <p:nvPr/>
            </p:nvSpPr>
            <p:spPr>
              <a:xfrm>
                <a:off x="2590801" y="4508069"/>
                <a:ext cx="1816838" cy="291780"/>
              </a:xfrm>
              <a:prstGeom prst="rect">
                <a:avLst/>
              </a:prstGeom>
              <a:blipFill>
                <a:blip r:embed="rId8"/>
                <a:stretch>
                  <a:fillRect/>
                </a:stretch>
              </a:blipFill>
              <a:ln>
                <a:noFill/>
              </a:ln>
            </p:spPr>
            <p:txBody>
              <a:bodyPr/>
              <a:lstStyle/>
              <a:p>
                <a:r>
                  <a:rPr lang="en-SE">
                    <a:noFill/>
                  </a:rPr>
                  <a:t> </a:t>
                </a:r>
              </a:p>
            </p:txBody>
          </p:sp>
        </mc:Fallback>
      </mc:AlternateContent>
      <p:sp>
        <p:nvSpPr>
          <p:cNvPr id="54" name="Rectangle 53">
            <a:extLst>
              <a:ext uri="{FF2B5EF4-FFF2-40B4-BE49-F238E27FC236}">
                <a16:creationId xmlns:a16="http://schemas.microsoft.com/office/drawing/2014/main" id="{8D144954-649C-455E-ADEC-370B493A993F}"/>
              </a:ext>
            </a:extLst>
          </p:cNvPr>
          <p:cNvSpPr/>
          <p:nvPr/>
        </p:nvSpPr>
        <p:spPr>
          <a:xfrm>
            <a:off x="1624919" y="1032511"/>
            <a:ext cx="168830" cy="2224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a:extLst>
              <a:ext uri="{FF2B5EF4-FFF2-40B4-BE49-F238E27FC236}">
                <a16:creationId xmlns:a16="http://schemas.microsoft.com/office/drawing/2014/main" id="{10B108C7-E640-43B1-8A9B-8B060F66D170}"/>
              </a:ext>
            </a:extLst>
          </p:cNvPr>
          <p:cNvSpPr/>
          <p:nvPr/>
        </p:nvSpPr>
        <p:spPr>
          <a:xfrm>
            <a:off x="2253799" y="1032511"/>
            <a:ext cx="168830" cy="2224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73" name="Rectangle 72">
                <a:extLst>
                  <a:ext uri="{FF2B5EF4-FFF2-40B4-BE49-F238E27FC236}">
                    <a16:creationId xmlns:a16="http://schemas.microsoft.com/office/drawing/2014/main" id="{6DFED879-ECF0-44A2-9844-E47D0E9B21A1}"/>
                  </a:ext>
                </a:extLst>
              </p:cNvPr>
              <p:cNvSpPr/>
              <p:nvPr/>
            </p:nvSpPr>
            <p:spPr>
              <a:xfrm>
                <a:off x="7204393" y="4495008"/>
                <a:ext cx="1227453" cy="2917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sv-SE" sz="1200" b="0" i="1" smtClean="0">
                          <a:solidFill>
                            <a:schemeClr val="tx1"/>
                          </a:solidFill>
                          <a:latin typeface="Cambria Math" panose="02040503050406030204" pitchFamily="18" charset="0"/>
                        </a:rPr>
                        <m:t>𝑚𝑎𝑥</m:t>
                      </m:r>
                      <m:d>
                        <m:dPr>
                          <m:begChr m:val="{"/>
                          <m:endChr m:val="}"/>
                          <m:ctrlPr>
                            <a:rPr lang="sv-SE" sz="1200" b="0" i="1" smtClean="0">
                              <a:solidFill>
                                <a:schemeClr val="tx1"/>
                              </a:solidFill>
                              <a:latin typeface="Cambria Math" panose="02040503050406030204" pitchFamily="18" charset="0"/>
                            </a:rPr>
                          </m:ctrlPr>
                        </m:dPr>
                        <m:e>
                          <m:f>
                            <m:fPr>
                              <m:ctrlPr>
                                <a:rPr lang="sv-SE" sz="1200" b="0" i="1" smtClean="0">
                                  <a:solidFill>
                                    <a:schemeClr val="tx1"/>
                                  </a:solidFill>
                                  <a:latin typeface="Cambria Math" panose="02040503050406030204" pitchFamily="18" charset="0"/>
                                </a:rPr>
                              </m:ctrlPr>
                            </m:fPr>
                            <m:num>
                              <m:r>
                                <a:rPr lang="sv-SE" sz="1200" b="0" i="1" smtClean="0">
                                  <a:solidFill>
                                    <a:schemeClr val="tx1"/>
                                  </a:solidFill>
                                  <a:latin typeface="Cambria Math" panose="02040503050406030204" pitchFamily="18" charset="0"/>
                                </a:rPr>
                                <m:t>1</m:t>
                              </m:r>
                            </m:num>
                            <m:den>
                              <m:r>
                                <a:rPr lang="sv-SE" sz="1200" b="0" i="1" smtClean="0">
                                  <a:solidFill>
                                    <a:schemeClr val="tx1"/>
                                  </a:solidFill>
                                  <a:latin typeface="Cambria Math" panose="02040503050406030204" pitchFamily="18" charset="0"/>
                                </a:rPr>
                                <m:t>𝑣𝑜𝑙</m:t>
                              </m:r>
                              <m:d>
                                <m:dPr>
                                  <m:ctrlPr>
                                    <a:rPr lang="sv-SE" sz="1200" b="0" i="1" smtClean="0">
                                      <a:solidFill>
                                        <a:schemeClr val="tx1"/>
                                      </a:solidFill>
                                      <a:latin typeface="Cambria Math" panose="02040503050406030204" pitchFamily="18" charset="0"/>
                                    </a:rPr>
                                  </m:ctrlPr>
                                </m:dPr>
                                <m:e>
                                  <m:r>
                                    <m:rPr>
                                      <m:sty m:val="p"/>
                                    </m:rPr>
                                    <a:rPr lang="el-GR" sz="1200" b="0" i="1" smtClean="0">
                                      <a:solidFill>
                                        <a:schemeClr val="tx1"/>
                                      </a:solidFill>
                                      <a:latin typeface="Cambria Math" panose="02040503050406030204" pitchFamily="18" charset="0"/>
                                      <a:ea typeface="Cambria Math" panose="02040503050406030204" pitchFamily="18" charset="0"/>
                                    </a:rPr>
                                    <m:t>Ω</m:t>
                                  </m:r>
                                </m:e>
                              </m:d>
                            </m:den>
                          </m:f>
                          <m:nary>
                            <m:naryPr>
                              <m:limLoc m:val="undOvr"/>
                              <m:ctrlPr>
                                <a:rPr lang="sv-SE" sz="1200" b="0" i="1" smtClean="0">
                                  <a:solidFill>
                                    <a:schemeClr val="tx1"/>
                                  </a:solidFill>
                                  <a:latin typeface="Cambria Math" panose="02040503050406030204" pitchFamily="18" charset="0"/>
                                </a:rPr>
                              </m:ctrlPr>
                            </m:naryPr>
                            <m:sub>
                              <m:r>
                                <m:rPr>
                                  <m:sty m:val="p"/>
                                  <m:brk m:alnAt="24"/>
                                </m:rPr>
                                <a:rPr lang="el-GR" sz="1200" b="0" i="1" smtClean="0">
                                  <a:solidFill>
                                    <a:schemeClr val="tx1"/>
                                  </a:solidFill>
                                  <a:latin typeface="Cambria Math" panose="02040503050406030204" pitchFamily="18" charset="0"/>
                                  <a:ea typeface="Cambria Math" panose="02040503050406030204" pitchFamily="18" charset="0"/>
                                </a:rPr>
                                <m:t>Ω</m:t>
                              </m:r>
                            </m:sub>
                            <m:sup/>
                            <m:e>
                              <m:r>
                                <a:rPr lang="sv-SE" sz="1200" b="0" i="1" smtClean="0">
                                  <a:solidFill>
                                    <a:schemeClr val="tx1"/>
                                  </a:solidFill>
                                  <a:latin typeface="Cambria Math" panose="02040503050406030204" pitchFamily="18" charset="0"/>
                                </a:rPr>
                                <m:t>𝑅</m:t>
                              </m:r>
                              <m:r>
                                <a:rPr lang="sv-SE" sz="1200" b="0" i="1" smtClean="0">
                                  <a:solidFill>
                                    <a:schemeClr val="tx1"/>
                                  </a:solidFill>
                                  <a:latin typeface="Cambria Math" panose="02040503050406030204" pitchFamily="18" charset="0"/>
                                </a:rPr>
                                <m:t>ⅆ</m:t>
                              </m:r>
                              <m:r>
                                <m:rPr>
                                  <m:sty m:val="p"/>
                                </m:rPr>
                                <a:rPr lang="el-GR" sz="1200" b="0" i="1" smtClean="0">
                                  <a:solidFill>
                                    <a:schemeClr val="tx1"/>
                                  </a:solidFill>
                                  <a:latin typeface="Cambria Math" panose="02040503050406030204" pitchFamily="18" charset="0"/>
                                  <a:ea typeface="Cambria Math" panose="02040503050406030204" pitchFamily="18" charset="0"/>
                                </a:rPr>
                                <m:t>Ω</m:t>
                              </m:r>
                            </m:e>
                          </m:nary>
                        </m:e>
                      </m:d>
                    </m:oMath>
                  </m:oMathPara>
                </a14:m>
                <a:endParaRPr lang="en-US" sz="1000" dirty="0">
                  <a:solidFill>
                    <a:schemeClr val="tx1"/>
                  </a:solidFill>
                </a:endParaRPr>
              </a:p>
            </p:txBody>
          </p:sp>
        </mc:Choice>
        <mc:Fallback xmlns="">
          <p:sp>
            <p:nvSpPr>
              <p:cNvPr id="73" name="Rectangle 72">
                <a:extLst>
                  <a:ext uri="{FF2B5EF4-FFF2-40B4-BE49-F238E27FC236}">
                    <a16:creationId xmlns:a16="http://schemas.microsoft.com/office/drawing/2014/main" id="{6DFED879-ECF0-44A2-9844-E47D0E9B21A1}"/>
                  </a:ext>
                </a:extLst>
              </p:cNvPr>
              <p:cNvSpPr>
                <a:spLocks noRot="1" noChangeAspect="1" noMove="1" noResize="1" noEditPoints="1" noAdjustHandles="1" noChangeArrowheads="1" noChangeShapeType="1" noTextEdit="1"/>
              </p:cNvSpPr>
              <p:nvPr/>
            </p:nvSpPr>
            <p:spPr>
              <a:xfrm>
                <a:off x="7204393" y="4495008"/>
                <a:ext cx="1227453" cy="291780"/>
              </a:xfrm>
              <a:prstGeom prst="rect">
                <a:avLst/>
              </a:prstGeom>
              <a:blipFill>
                <a:blip r:embed="rId9"/>
                <a:stretch>
                  <a:fillRect l="-11940" t="-41667" r="-8458" b="-52083"/>
                </a:stretch>
              </a:blipFill>
              <a:ln>
                <a:noFill/>
              </a:ln>
            </p:spPr>
            <p:txBody>
              <a:bodyPr/>
              <a:lstStyle/>
              <a:p>
                <a:r>
                  <a:rPr lang="en-SE">
                    <a:noFill/>
                  </a:rPr>
                  <a:t> </a:t>
                </a:r>
              </a:p>
            </p:txBody>
          </p:sp>
        </mc:Fallback>
      </mc:AlternateContent>
      <p:sp>
        <p:nvSpPr>
          <p:cNvPr id="33" name="TextBox 32">
            <a:extLst>
              <a:ext uri="{FF2B5EF4-FFF2-40B4-BE49-F238E27FC236}">
                <a16:creationId xmlns:a16="http://schemas.microsoft.com/office/drawing/2014/main" id="{73AAF168-71CE-4D57-A1FA-3E1ABF155161}"/>
              </a:ext>
            </a:extLst>
          </p:cNvPr>
          <p:cNvSpPr txBox="1"/>
          <p:nvPr/>
        </p:nvSpPr>
        <p:spPr>
          <a:xfrm>
            <a:off x="1112593" y="829847"/>
            <a:ext cx="2037737" cy="253916"/>
          </a:xfrm>
          <a:prstGeom prst="rect">
            <a:avLst/>
          </a:prstGeom>
          <a:noFill/>
        </p:spPr>
        <p:txBody>
          <a:bodyPr wrap="none" rtlCol="0">
            <a:spAutoFit/>
          </a:bodyPr>
          <a:lstStyle/>
          <a:p>
            <a:r>
              <a:rPr lang="en-US" sz="1050" dirty="0"/>
              <a:t>Control material volume factor:</a:t>
            </a:r>
            <a:endParaRPr lang="en-US" sz="1050" i="1" dirty="0"/>
          </a:p>
        </p:txBody>
      </p:sp>
      <mc:AlternateContent xmlns:mc="http://schemas.openxmlformats.org/markup-compatibility/2006" xmlns:a14="http://schemas.microsoft.com/office/drawing/2010/main">
        <mc:Choice Requires="a14">
          <p:sp>
            <p:nvSpPr>
              <p:cNvPr id="34" name="Rectangle 33">
                <a:extLst>
                  <a:ext uri="{FF2B5EF4-FFF2-40B4-BE49-F238E27FC236}">
                    <a16:creationId xmlns:a16="http://schemas.microsoft.com/office/drawing/2014/main" id="{F2D46AF1-34C4-4D9E-A2C1-C6C26546CB16}"/>
                  </a:ext>
                </a:extLst>
              </p:cNvPr>
              <p:cNvSpPr/>
              <p:nvPr/>
            </p:nvSpPr>
            <p:spPr>
              <a:xfrm>
                <a:off x="8003351" y="1712609"/>
                <a:ext cx="1120926" cy="2917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sv-SE" sz="1200" b="0" i="1" smtClean="0">
                          <a:solidFill>
                            <a:schemeClr val="tx1"/>
                          </a:solidFill>
                          <a:latin typeface="Cambria Math" panose="02040503050406030204" pitchFamily="18" charset="0"/>
                          <a:ea typeface="Cambria Math" panose="02040503050406030204" pitchFamily="18" charset="0"/>
                        </a:rPr>
                        <m:t>𝑝</m:t>
                      </m:r>
                      <m:r>
                        <a:rPr lang="sv-SE" sz="1200" b="0" i="1" smtClean="0">
                          <a:solidFill>
                            <a:schemeClr val="tx1"/>
                          </a:solidFill>
                          <a:latin typeface="Cambria Math" panose="02040503050406030204" pitchFamily="18" charset="0"/>
                          <a:ea typeface="Cambria Math" panose="02040503050406030204" pitchFamily="18" charset="0"/>
                        </a:rPr>
                        <m:t>=0 </m:t>
                      </m:r>
                    </m:oMath>
                  </m:oMathPara>
                </a14:m>
                <a:endParaRPr lang="en-US" sz="1000" dirty="0">
                  <a:solidFill>
                    <a:schemeClr val="tx1"/>
                  </a:solidFill>
                </a:endParaRPr>
              </a:p>
            </p:txBody>
          </p:sp>
        </mc:Choice>
        <mc:Fallback xmlns="">
          <p:sp>
            <p:nvSpPr>
              <p:cNvPr id="34" name="Rectangle 33">
                <a:extLst>
                  <a:ext uri="{FF2B5EF4-FFF2-40B4-BE49-F238E27FC236}">
                    <a16:creationId xmlns:a16="http://schemas.microsoft.com/office/drawing/2014/main" id="{F2D46AF1-34C4-4D9E-A2C1-C6C26546CB16}"/>
                  </a:ext>
                </a:extLst>
              </p:cNvPr>
              <p:cNvSpPr>
                <a:spLocks noRot="1" noChangeAspect="1" noMove="1" noResize="1" noEditPoints="1" noAdjustHandles="1" noChangeArrowheads="1" noChangeShapeType="1" noTextEdit="1"/>
              </p:cNvSpPr>
              <p:nvPr/>
            </p:nvSpPr>
            <p:spPr>
              <a:xfrm>
                <a:off x="8003351" y="1712609"/>
                <a:ext cx="1120926" cy="291780"/>
              </a:xfrm>
              <a:prstGeom prst="rect">
                <a:avLst/>
              </a:prstGeom>
              <a:blipFill>
                <a:blip r:embed="rId10"/>
                <a:stretch>
                  <a:fillRect/>
                </a:stretch>
              </a:blipFill>
              <a:ln>
                <a:noFill/>
              </a:ln>
            </p:spPr>
            <p:txBody>
              <a:bodyPr/>
              <a:lstStyle/>
              <a:p>
                <a:r>
                  <a:rPr lang="en-SE">
                    <a:noFill/>
                  </a:rPr>
                  <a:t> </a:t>
                </a:r>
              </a:p>
            </p:txBody>
          </p:sp>
        </mc:Fallback>
      </mc:AlternateContent>
      <mc:AlternateContent xmlns:mc="http://schemas.openxmlformats.org/markup-compatibility/2006" xmlns:a14="http://schemas.microsoft.com/office/drawing/2010/main">
        <mc:Choice Requires="a14">
          <p:sp>
            <p:nvSpPr>
              <p:cNvPr id="35" name="Rectangle 34">
                <a:extLst>
                  <a:ext uri="{FF2B5EF4-FFF2-40B4-BE49-F238E27FC236}">
                    <a16:creationId xmlns:a16="http://schemas.microsoft.com/office/drawing/2014/main" id="{4C99F389-7155-4248-AF45-CAC34D8B3209}"/>
                  </a:ext>
                </a:extLst>
              </p:cNvPr>
              <p:cNvSpPr/>
              <p:nvPr/>
            </p:nvSpPr>
            <p:spPr>
              <a:xfrm>
                <a:off x="353798" y="4495008"/>
                <a:ext cx="1713437" cy="2917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sv-SE" sz="1200" b="1" i="0" smtClean="0">
                          <a:solidFill>
                            <a:schemeClr val="tx1"/>
                          </a:solidFill>
                          <a:latin typeface="Cambria Math" panose="02040503050406030204" pitchFamily="18" charset="0"/>
                        </a:rPr>
                        <m:t>𝐅</m:t>
                      </m:r>
                      <m:r>
                        <a:rPr lang="en-US" sz="1200" b="0" i="1" smtClean="0">
                          <a:solidFill>
                            <a:schemeClr val="tx1"/>
                          </a:solidFill>
                          <a:latin typeface="Cambria Math" panose="02040503050406030204" pitchFamily="18" charset="0"/>
                        </a:rPr>
                        <m:t>=</m:t>
                      </m:r>
                      <m:f>
                        <m:fPr>
                          <m:ctrlPr>
                            <a:rPr lang="en-US" sz="1200" b="0" i="1" smtClean="0">
                              <a:solidFill>
                                <a:schemeClr val="tx1"/>
                              </a:solidFill>
                              <a:latin typeface="Cambria Math" panose="02040503050406030204" pitchFamily="18" charset="0"/>
                            </a:rPr>
                          </m:ctrlPr>
                        </m:fPr>
                        <m:num>
                          <m:r>
                            <a:rPr lang="en-US" sz="1200" b="0" i="1" smtClean="0">
                              <a:solidFill>
                                <a:schemeClr val="tx1"/>
                              </a:solidFill>
                              <a:latin typeface="Cambria Math" panose="02040503050406030204" pitchFamily="18" charset="0"/>
                              <a:ea typeface="Cambria Math" panose="02040503050406030204" pitchFamily="18" charset="0"/>
                            </a:rPr>
                            <m:t>𝜇</m:t>
                          </m:r>
                        </m:num>
                        <m:den>
                          <m:r>
                            <a:rPr lang="sv-SE" sz="1200" b="0" i="1" smtClean="0">
                              <a:solidFill>
                                <a:schemeClr val="tx1"/>
                              </a:solidFill>
                              <a:latin typeface="Cambria Math" panose="02040503050406030204" pitchFamily="18" charset="0"/>
                            </a:rPr>
                            <m:t>𝐷𝑎</m:t>
                          </m:r>
                          <m:sSup>
                            <m:sSupPr>
                              <m:ctrlPr>
                                <a:rPr lang="sv-SE" sz="1200" b="0" i="1" smtClean="0">
                                  <a:solidFill>
                                    <a:schemeClr val="tx1"/>
                                  </a:solidFill>
                                  <a:latin typeface="Cambria Math" panose="02040503050406030204" pitchFamily="18" charset="0"/>
                                </a:rPr>
                              </m:ctrlPr>
                            </m:sSupPr>
                            <m:e>
                              <m:r>
                                <a:rPr lang="sv-SE" sz="1200" b="0" i="1" smtClean="0">
                                  <a:solidFill>
                                    <a:schemeClr val="tx1"/>
                                  </a:solidFill>
                                  <a:latin typeface="Cambria Math" panose="02040503050406030204" pitchFamily="18" charset="0"/>
                                </a:rPr>
                                <m:t>𝐿</m:t>
                              </m:r>
                            </m:e>
                            <m:sup>
                              <m:r>
                                <a:rPr lang="sv-SE" sz="1200" b="0" i="1" smtClean="0">
                                  <a:solidFill>
                                    <a:schemeClr val="tx1"/>
                                  </a:solidFill>
                                  <a:latin typeface="Cambria Math" panose="02040503050406030204" pitchFamily="18" charset="0"/>
                                </a:rPr>
                                <m:t>2</m:t>
                              </m:r>
                            </m:sup>
                          </m:sSup>
                        </m:den>
                      </m:f>
                      <m:sSub>
                        <m:sSubPr>
                          <m:ctrlPr>
                            <a:rPr lang="en-US" sz="1200" b="0" i="1" smtClean="0">
                              <a:solidFill>
                                <a:schemeClr val="tx1"/>
                              </a:solidFill>
                              <a:latin typeface="Cambria Math" panose="02040503050406030204" pitchFamily="18" charset="0"/>
                            </a:rPr>
                          </m:ctrlPr>
                        </m:sSubPr>
                        <m:e>
                          <m:r>
                            <a:rPr lang="en-US" sz="1200" b="0" i="1" smtClean="0">
                              <a:solidFill>
                                <a:schemeClr val="tx1"/>
                              </a:solidFill>
                              <a:latin typeface="Cambria Math" panose="02040503050406030204" pitchFamily="18" charset="0"/>
                              <a:ea typeface="Cambria Math" panose="02040503050406030204" pitchFamily="18" charset="0"/>
                            </a:rPr>
                            <m:t>𝜃</m:t>
                          </m:r>
                        </m:e>
                        <m:sub>
                          <m:r>
                            <a:rPr lang="sv-SE" sz="1200" b="0" i="1" smtClean="0">
                              <a:solidFill>
                                <a:schemeClr val="tx1"/>
                              </a:solidFill>
                              <a:latin typeface="Cambria Math" panose="02040503050406030204" pitchFamily="18" charset="0"/>
                            </a:rPr>
                            <m:t>𝑝</m:t>
                          </m:r>
                        </m:sub>
                      </m:sSub>
                      <m:r>
                        <a:rPr lang="sv-SE" sz="1200" b="1" i="0" smtClean="0">
                          <a:solidFill>
                            <a:schemeClr val="tx1"/>
                          </a:solidFill>
                          <a:latin typeface="Cambria Math" panose="02040503050406030204" pitchFamily="18" charset="0"/>
                        </a:rPr>
                        <m:t>𝐮</m:t>
                      </m:r>
                    </m:oMath>
                  </m:oMathPara>
                </a14:m>
                <a:endParaRPr lang="en-US" sz="1000" b="1" dirty="0">
                  <a:solidFill>
                    <a:schemeClr val="tx1"/>
                  </a:solidFill>
                </a:endParaRPr>
              </a:p>
            </p:txBody>
          </p:sp>
        </mc:Choice>
        <mc:Fallback xmlns="">
          <p:sp>
            <p:nvSpPr>
              <p:cNvPr id="35" name="Rectangle 34">
                <a:extLst>
                  <a:ext uri="{FF2B5EF4-FFF2-40B4-BE49-F238E27FC236}">
                    <a16:creationId xmlns:a16="http://schemas.microsoft.com/office/drawing/2014/main" id="{4C99F389-7155-4248-AF45-CAC34D8B3209}"/>
                  </a:ext>
                </a:extLst>
              </p:cNvPr>
              <p:cNvSpPr>
                <a:spLocks noRot="1" noChangeAspect="1" noMove="1" noResize="1" noEditPoints="1" noAdjustHandles="1" noChangeArrowheads="1" noChangeShapeType="1" noTextEdit="1"/>
              </p:cNvSpPr>
              <p:nvPr/>
            </p:nvSpPr>
            <p:spPr>
              <a:xfrm>
                <a:off x="353798" y="4495008"/>
                <a:ext cx="1713437" cy="291780"/>
              </a:xfrm>
              <a:prstGeom prst="rect">
                <a:avLst/>
              </a:prstGeom>
              <a:blipFill>
                <a:blip r:embed="rId11"/>
                <a:stretch>
                  <a:fillRect t="-6250" b="-22917"/>
                </a:stretch>
              </a:blipFill>
              <a:ln>
                <a:noFill/>
              </a:ln>
            </p:spPr>
            <p:txBody>
              <a:bodyPr/>
              <a:lstStyle/>
              <a:p>
                <a:r>
                  <a:rPr lang="en-SE">
                    <a:noFill/>
                  </a:rPr>
                  <a:t> </a:t>
                </a:r>
              </a:p>
            </p:txBody>
          </p:sp>
        </mc:Fallback>
      </mc:AlternateContent>
      <mc:AlternateContent xmlns:mc="http://schemas.openxmlformats.org/markup-compatibility/2006" xmlns:a14="http://schemas.microsoft.com/office/drawing/2010/main">
        <mc:Choice Requires="a14">
          <p:sp>
            <p:nvSpPr>
              <p:cNvPr id="36" name="Rectangle 35">
                <a:extLst>
                  <a:ext uri="{FF2B5EF4-FFF2-40B4-BE49-F238E27FC236}">
                    <a16:creationId xmlns:a16="http://schemas.microsoft.com/office/drawing/2014/main" id="{47DEB2B1-EB4F-4787-86BC-2D6F3BD1CCF9}"/>
                  </a:ext>
                </a:extLst>
              </p:cNvPr>
              <p:cNvSpPr/>
              <p:nvPr/>
            </p:nvSpPr>
            <p:spPr>
              <a:xfrm>
                <a:off x="4988331" y="1936647"/>
                <a:ext cx="1583310" cy="2917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sSub>
                        <m:sSubPr>
                          <m:ctrlPr>
                            <a:rPr lang="sv-SE" sz="1200" b="0" i="1" smtClean="0">
                              <a:solidFill>
                                <a:schemeClr val="tx1"/>
                              </a:solidFill>
                              <a:latin typeface="Cambria Math" panose="02040503050406030204" pitchFamily="18" charset="0"/>
                              <a:ea typeface="Cambria Math" panose="02040503050406030204" pitchFamily="18" charset="0"/>
                            </a:rPr>
                          </m:ctrlPr>
                        </m:sSubPr>
                        <m:e>
                          <m:r>
                            <a:rPr lang="sv-SE" sz="1200" b="0" i="1" smtClean="0">
                              <a:solidFill>
                                <a:schemeClr val="tx1"/>
                              </a:solidFill>
                              <a:latin typeface="Cambria Math" panose="02040503050406030204" pitchFamily="18" charset="0"/>
                              <a:ea typeface="Cambria Math" panose="02040503050406030204" pitchFamily="18" charset="0"/>
                            </a:rPr>
                            <m:t>𝑐</m:t>
                          </m:r>
                        </m:e>
                        <m:sub>
                          <m:r>
                            <a:rPr lang="sv-SE" sz="1200" b="0" i="1" smtClean="0">
                              <a:solidFill>
                                <a:schemeClr val="tx1"/>
                              </a:solidFill>
                              <a:latin typeface="Cambria Math" panose="02040503050406030204" pitchFamily="18" charset="0"/>
                              <a:ea typeface="Cambria Math" panose="02040503050406030204" pitchFamily="18" charset="0"/>
                            </a:rPr>
                            <m:t>𝑎</m:t>
                          </m:r>
                        </m:sub>
                      </m:sSub>
                      <m:r>
                        <a:rPr lang="sv-SE" sz="1200" b="0" i="1" smtClean="0">
                          <a:solidFill>
                            <a:schemeClr val="tx1"/>
                          </a:solidFill>
                          <a:latin typeface="Cambria Math" panose="02040503050406030204" pitchFamily="18" charset="0"/>
                          <a:ea typeface="Cambria Math" panose="02040503050406030204" pitchFamily="18" charset="0"/>
                        </a:rPr>
                        <m:t>=1</m:t>
                      </m:r>
                      <m:r>
                        <m:rPr>
                          <m:sty m:val="p"/>
                        </m:rPr>
                        <a:rPr lang="sv-SE" sz="1200" b="0" i="0" smtClean="0">
                          <a:solidFill>
                            <a:schemeClr val="tx1"/>
                          </a:solidFill>
                          <a:latin typeface="Cambria Math" panose="02040503050406030204" pitchFamily="18" charset="0"/>
                          <a:ea typeface="Cambria Math" panose="02040503050406030204" pitchFamily="18" charset="0"/>
                        </a:rPr>
                        <m:t>mol</m:t>
                      </m:r>
                      <m:r>
                        <a:rPr lang="sv-SE" sz="1200" b="0" i="0" smtClean="0">
                          <a:solidFill>
                            <a:schemeClr val="tx1"/>
                          </a:solidFill>
                          <a:latin typeface="Cambria Math" panose="02040503050406030204" pitchFamily="18" charset="0"/>
                          <a:ea typeface="Cambria Math" panose="02040503050406030204" pitchFamily="18" charset="0"/>
                        </a:rPr>
                        <m:t>/</m:t>
                      </m:r>
                      <m:sSup>
                        <m:sSupPr>
                          <m:ctrlPr>
                            <a:rPr lang="sv-SE" sz="1200" b="0" i="1" smtClean="0">
                              <a:solidFill>
                                <a:schemeClr val="tx1"/>
                              </a:solidFill>
                              <a:latin typeface="Cambria Math" panose="02040503050406030204" pitchFamily="18" charset="0"/>
                              <a:ea typeface="Cambria Math" panose="02040503050406030204" pitchFamily="18" charset="0"/>
                            </a:rPr>
                          </m:ctrlPr>
                        </m:sSupPr>
                        <m:e>
                          <m:r>
                            <m:rPr>
                              <m:sty m:val="p"/>
                            </m:rPr>
                            <a:rPr lang="sv-SE" sz="1200" b="0" i="0" smtClean="0">
                              <a:solidFill>
                                <a:schemeClr val="tx1"/>
                              </a:solidFill>
                              <a:latin typeface="Cambria Math" panose="02040503050406030204" pitchFamily="18" charset="0"/>
                              <a:ea typeface="Cambria Math" panose="02040503050406030204" pitchFamily="18" charset="0"/>
                            </a:rPr>
                            <m:t>m</m:t>
                          </m:r>
                        </m:e>
                        <m:sup>
                          <m:r>
                            <a:rPr lang="sv-SE" sz="1200" b="0" i="0" smtClean="0">
                              <a:solidFill>
                                <a:schemeClr val="tx1"/>
                              </a:solidFill>
                              <a:latin typeface="Cambria Math" panose="02040503050406030204" pitchFamily="18" charset="0"/>
                              <a:ea typeface="Cambria Math" panose="02040503050406030204" pitchFamily="18" charset="0"/>
                            </a:rPr>
                            <m:t>3</m:t>
                          </m:r>
                        </m:sup>
                      </m:sSup>
                      <m:r>
                        <a:rPr lang="en-US" sz="1200" i="1">
                          <a:solidFill>
                            <a:schemeClr val="tx1"/>
                          </a:solidFill>
                          <a:latin typeface="Cambria Math" panose="02040503050406030204" pitchFamily="18" charset="0"/>
                        </a:rPr>
                        <m:t> </m:t>
                      </m:r>
                    </m:oMath>
                  </m:oMathPara>
                </a14:m>
                <a:endParaRPr lang="en-US" sz="1000" dirty="0">
                  <a:solidFill>
                    <a:schemeClr val="tx1"/>
                  </a:solidFill>
                </a:endParaRPr>
              </a:p>
            </p:txBody>
          </p:sp>
        </mc:Choice>
        <mc:Fallback xmlns="">
          <p:sp>
            <p:nvSpPr>
              <p:cNvPr id="36" name="Rectangle 35">
                <a:extLst>
                  <a:ext uri="{FF2B5EF4-FFF2-40B4-BE49-F238E27FC236}">
                    <a16:creationId xmlns:a16="http://schemas.microsoft.com/office/drawing/2014/main" id="{47DEB2B1-EB4F-4787-86BC-2D6F3BD1CCF9}"/>
                  </a:ext>
                </a:extLst>
              </p:cNvPr>
              <p:cNvSpPr>
                <a:spLocks noRot="1" noChangeAspect="1" noMove="1" noResize="1" noEditPoints="1" noAdjustHandles="1" noChangeArrowheads="1" noChangeShapeType="1" noTextEdit="1"/>
              </p:cNvSpPr>
              <p:nvPr/>
            </p:nvSpPr>
            <p:spPr>
              <a:xfrm>
                <a:off x="4988331" y="1936647"/>
                <a:ext cx="1583310" cy="291780"/>
              </a:xfrm>
              <a:prstGeom prst="rect">
                <a:avLst/>
              </a:prstGeom>
              <a:blipFill>
                <a:blip r:embed="rId12"/>
                <a:stretch>
                  <a:fillRect b="-4167"/>
                </a:stretch>
              </a:blipFill>
              <a:ln>
                <a:noFill/>
              </a:ln>
            </p:spPr>
            <p:txBody>
              <a:bodyPr/>
              <a:lstStyle/>
              <a:p>
                <a:r>
                  <a:rPr lang="en-SE">
                    <a:noFill/>
                  </a:rPr>
                  <a:t> </a:t>
                </a:r>
              </a:p>
            </p:txBody>
          </p:sp>
        </mc:Fallback>
      </mc:AlternateContent>
      <mc:AlternateContent xmlns:mc="http://schemas.openxmlformats.org/markup-compatibility/2006" xmlns:a14="http://schemas.microsoft.com/office/drawing/2010/main">
        <mc:Choice Requires="a14">
          <p:sp>
            <p:nvSpPr>
              <p:cNvPr id="2" name="Rectangle 1">
                <a:extLst>
                  <a:ext uri="{FF2B5EF4-FFF2-40B4-BE49-F238E27FC236}">
                    <a16:creationId xmlns:a16="http://schemas.microsoft.com/office/drawing/2014/main" id="{658F7400-35FA-4F9C-B2C2-D599882807D5}"/>
                  </a:ext>
                </a:extLst>
              </p:cNvPr>
              <p:cNvSpPr/>
              <p:nvPr/>
            </p:nvSpPr>
            <p:spPr>
              <a:xfrm>
                <a:off x="4724400" y="4505536"/>
                <a:ext cx="1369399" cy="27699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sv-SE" sz="1200" i="1">
                          <a:latin typeface="Cambria Math" panose="02040503050406030204" pitchFamily="18" charset="0"/>
                          <a:ea typeface="Cambria Math" panose="02040503050406030204" pitchFamily="18" charset="0"/>
                        </a:rPr>
                        <m:t>𝑅</m:t>
                      </m:r>
                      <m:r>
                        <a:rPr lang="sv-SE" sz="1200" i="1">
                          <a:latin typeface="Cambria Math" panose="02040503050406030204" pitchFamily="18" charset="0"/>
                          <a:ea typeface="Cambria Math" panose="02040503050406030204" pitchFamily="18" charset="0"/>
                        </a:rPr>
                        <m:t>=−</m:t>
                      </m:r>
                      <m:r>
                        <m:rPr>
                          <m:sty m:val="p"/>
                        </m:rPr>
                        <a:rPr lang="el-GR" sz="1200" i="1">
                          <a:latin typeface="Cambria Math" panose="02040503050406030204" pitchFamily="18" charset="0"/>
                          <a:ea typeface="Cambria Math" panose="02040503050406030204" pitchFamily="18" charset="0"/>
                        </a:rPr>
                        <m:t>φ</m:t>
                      </m:r>
                    </m:oMath>
                  </m:oMathPara>
                </a14:m>
                <a:endParaRPr lang="en-US" sz="1200" dirty="0"/>
              </a:p>
            </p:txBody>
          </p:sp>
        </mc:Choice>
        <mc:Fallback xmlns="">
          <p:sp>
            <p:nvSpPr>
              <p:cNvPr id="2" name="Rectangle 1">
                <a:extLst>
                  <a:ext uri="{FF2B5EF4-FFF2-40B4-BE49-F238E27FC236}">
                    <a16:creationId xmlns:a16="http://schemas.microsoft.com/office/drawing/2014/main" id="{658F7400-35FA-4F9C-B2C2-D599882807D5}"/>
                  </a:ext>
                </a:extLst>
              </p:cNvPr>
              <p:cNvSpPr>
                <a:spLocks noRot="1" noChangeAspect="1" noMove="1" noResize="1" noEditPoints="1" noAdjustHandles="1" noChangeArrowheads="1" noChangeShapeType="1" noTextEdit="1"/>
              </p:cNvSpPr>
              <p:nvPr/>
            </p:nvSpPr>
            <p:spPr>
              <a:xfrm>
                <a:off x="4724400" y="4505536"/>
                <a:ext cx="1369399" cy="276999"/>
              </a:xfrm>
              <a:prstGeom prst="rect">
                <a:avLst/>
              </a:prstGeom>
              <a:blipFill>
                <a:blip r:embed="rId13"/>
                <a:stretch>
                  <a:fillRect/>
                </a:stretch>
              </a:blipFill>
            </p:spPr>
            <p:txBody>
              <a:bodyPr/>
              <a:lstStyle/>
              <a:p>
                <a:r>
                  <a:rPr lang="en-SE">
                    <a:noFill/>
                  </a:rPr>
                  <a:t> </a:t>
                </a:r>
              </a:p>
            </p:txBody>
          </p:sp>
        </mc:Fallback>
      </mc:AlternateContent>
    </p:spTree>
    <p:extLst>
      <p:ext uri="{BB962C8B-B14F-4D97-AF65-F5344CB8AC3E}">
        <p14:creationId xmlns:p14="http://schemas.microsoft.com/office/powerpoint/2010/main" val="9556901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BFC4FD4-148C-4B40-83CA-2F93EC16C597}"/>
              </a:ext>
            </a:extLst>
          </p:cNvPr>
          <p:cNvSpPr>
            <a:spLocks noGrp="1"/>
          </p:cNvSpPr>
          <p:nvPr>
            <p:ph type="title"/>
          </p:nvPr>
        </p:nvSpPr>
        <p:spPr/>
        <p:txBody>
          <a:bodyPr/>
          <a:lstStyle/>
          <a:p>
            <a:r>
              <a:rPr lang="en-US" noProof="0" dirty="0"/>
              <a:t>Results</a:t>
            </a:r>
          </a:p>
        </p:txBody>
      </p:sp>
      <p:pic>
        <p:nvPicPr>
          <p:cNvPr id="8" name="Content Placeholder 7">
            <a:extLst>
              <a:ext uri="{FF2B5EF4-FFF2-40B4-BE49-F238E27FC236}">
                <a16:creationId xmlns:a16="http://schemas.microsoft.com/office/drawing/2014/main" id="{297B9108-8108-40EB-9829-61F908B45A41}"/>
              </a:ext>
            </a:extLst>
          </p:cNvPr>
          <p:cNvPicPr>
            <a:picLocks noGrp="1" noChangeAspect="1"/>
          </p:cNvPicPr>
          <p:nvPr>
            <p:ph sz="quarter" idx="11"/>
          </p:nvPr>
        </p:nvPicPr>
        <p:blipFill>
          <a:blip r:embed="rId3"/>
          <a:stretch>
            <a:fillRect/>
          </a:stretch>
        </p:blipFill>
        <p:spPr>
          <a:xfrm>
            <a:off x="4114800" y="772669"/>
            <a:ext cx="4800599" cy="3598162"/>
          </a:xfrm>
        </p:spPr>
      </p:pic>
      <mc:AlternateContent xmlns:mc="http://schemas.openxmlformats.org/markup-compatibility/2006" xmlns:a14="http://schemas.microsoft.com/office/drawing/2010/main">
        <mc:Choice Requires="a14">
          <p:sp>
            <p:nvSpPr>
              <p:cNvPr id="5" name="Content Placeholder 4">
                <a:extLst>
                  <a:ext uri="{FF2B5EF4-FFF2-40B4-BE49-F238E27FC236}">
                    <a16:creationId xmlns:a16="http://schemas.microsoft.com/office/drawing/2014/main" id="{ED30C4D8-3266-47A4-863A-87A2F1A83FF7}"/>
                  </a:ext>
                </a:extLst>
              </p:cNvPr>
              <p:cNvSpPr>
                <a:spLocks noGrp="1"/>
              </p:cNvSpPr>
              <p:nvPr>
                <p:ph sz="half" idx="10"/>
              </p:nvPr>
            </p:nvSpPr>
            <p:spPr/>
            <p:txBody>
              <a:bodyPr/>
              <a:lstStyle/>
              <a:p>
                <a:r>
                  <a:rPr lang="en-US" noProof="0" dirty="0"/>
                  <a:t>The objective function during the optimization</a:t>
                </a:r>
              </a:p>
              <a:p>
                <a:endParaRPr lang="en-US" dirty="0"/>
              </a:p>
              <a:p>
                <a:pPr marL="0" indent="0">
                  <a:buNone/>
                </a:pPr>
                <a14:m>
                  <m:oMathPara xmlns:m="http://schemas.openxmlformats.org/officeDocument/2006/math">
                    <m:oMathParaPr>
                      <m:jc m:val="centerGroup"/>
                    </m:oMathParaPr>
                    <m:oMath xmlns:m="http://schemas.openxmlformats.org/officeDocument/2006/math">
                      <m:r>
                        <a:rPr lang="en-US" i="1" noProof="0" smtClean="0">
                          <a:latin typeface="Cambria Math" panose="02040503050406030204" pitchFamily="18" charset="0"/>
                          <a:ea typeface="Cambria Math" panose="02040503050406030204" pitchFamily="18" charset="0"/>
                        </a:rPr>
                        <m:t>𝜑</m:t>
                      </m:r>
                      <m:r>
                        <a:rPr lang="sv-SE" b="0" i="1" noProof="0" smtClean="0">
                          <a:latin typeface="Cambria Math" panose="02040503050406030204" pitchFamily="18" charset="0"/>
                          <a:ea typeface="Cambria Math" panose="02040503050406030204" pitchFamily="18" charset="0"/>
                        </a:rPr>
                        <m:t>=</m:t>
                      </m:r>
                      <m:sSub>
                        <m:sSubPr>
                          <m:ctrlPr>
                            <a:rPr lang="sv-SE" b="0" i="1" noProof="0" smtClean="0">
                              <a:latin typeface="Cambria Math" panose="02040503050406030204" pitchFamily="18" charset="0"/>
                              <a:ea typeface="Cambria Math" panose="02040503050406030204" pitchFamily="18" charset="0"/>
                            </a:rPr>
                          </m:ctrlPr>
                        </m:sSubPr>
                        <m:e>
                          <m:r>
                            <a:rPr lang="sv-SE" b="0" i="1" noProof="0" smtClean="0">
                              <a:latin typeface="Cambria Math" panose="02040503050406030204" pitchFamily="18" charset="0"/>
                              <a:ea typeface="Cambria Math" panose="02040503050406030204" pitchFamily="18" charset="0"/>
                            </a:rPr>
                            <m:t>𝑟</m:t>
                          </m:r>
                        </m:e>
                        <m:sub>
                          <m:r>
                            <a:rPr lang="sv-SE" b="0" i="1" noProof="0" smtClean="0">
                              <a:latin typeface="Cambria Math" panose="02040503050406030204" pitchFamily="18" charset="0"/>
                              <a:ea typeface="Cambria Math" panose="02040503050406030204" pitchFamily="18" charset="0"/>
                            </a:rPr>
                            <m:t>𝑎</m:t>
                          </m:r>
                        </m:sub>
                      </m:sSub>
                      <m:r>
                        <a:rPr lang="sv-SE" b="0" i="1" noProof="0" smtClean="0">
                          <a:latin typeface="Cambria Math" panose="02040503050406030204" pitchFamily="18" charset="0"/>
                          <a:ea typeface="Cambria Math" panose="02040503050406030204" pitchFamily="18" charset="0"/>
                        </a:rPr>
                        <m:t>=</m:t>
                      </m:r>
                      <m:r>
                        <a:rPr lang="sv-SE" b="0" i="1" noProof="0" smtClean="0">
                          <a:latin typeface="Cambria Math" panose="02040503050406030204" pitchFamily="18" charset="0"/>
                          <a:ea typeface="Cambria Math" panose="02040503050406030204" pitchFamily="18" charset="0"/>
                        </a:rPr>
                        <m:t>𝑓</m:t>
                      </m:r>
                      <m:d>
                        <m:dPr>
                          <m:ctrlPr>
                            <a:rPr lang="sv-SE" b="0" i="1" noProof="0" smtClean="0">
                              <a:latin typeface="Cambria Math" panose="02040503050406030204" pitchFamily="18" charset="0"/>
                              <a:ea typeface="Cambria Math" panose="02040503050406030204" pitchFamily="18" charset="0"/>
                            </a:rPr>
                          </m:ctrlPr>
                        </m:dPr>
                        <m:e>
                          <m:r>
                            <a:rPr lang="sv-SE" b="0" i="1" noProof="0" smtClean="0">
                              <a:latin typeface="Cambria Math" panose="02040503050406030204" pitchFamily="18" charset="0"/>
                              <a:ea typeface="Cambria Math" panose="02040503050406030204" pitchFamily="18" charset="0"/>
                            </a:rPr>
                            <m:t>𝜃</m:t>
                          </m:r>
                        </m:e>
                      </m:d>
                    </m:oMath>
                  </m:oMathPara>
                </a14:m>
                <a:endParaRPr lang="en-US" noProof="0" dirty="0"/>
              </a:p>
            </p:txBody>
          </p:sp>
        </mc:Choice>
        <mc:Fallback xmlns="">
          <p:sp>
            <p:nvSpPr>
              <p:cNvPr id="5" name="Content Placeholder 4">
                <a:extLst>
                  <a:ext uri="{FF2B5EF4-FFF2-40B4-BE49-F238E27FC236}">
                    <a16:creationId xmlns:a16="http://schemas.microsoft.com/office/drawing/2014/main" id="{ED30C4D8-3266-47A4-863A-87A2F1A83FF7}"/>
                  </a:ext>
                </a:extLst>
              </p:cNvPr>
              <p:cNvSpPr>
                <a:spLocks noGrp="1" noRot="1" noChangeAspect="1" noMove="1" noResize="1" noEditPoints="1" noAdjustHandles="1" noChangeArrowheads="1" noChangeShapeType="1" noTextEdit="1"/>
              </p:cNvSpPr>
              <p:nvPr>
                <p:ph sz="half" idx="10"/>
              </p:nvPr>
            </p:nvSpPr>
            <p:spPr>
              <a:blipFill>
                <a:blip r:embed="rId4"/>
                <a:stretch>
                  <a:fillRect l="-3306" t="-386"/>
                </a:stretch>
              </a:blipFill>
            </p:spPr>
            <p:txBody>
              <a:bodyPr/>
              <a:lstStyle/>
              <a:p>
                <a:r>
                  <a:rPr lang="en-SE">
                    <a:noFill/>
                  </a:rPr>
                  <a:t> </a:t>
                </a:r>
              </a:p>
            </p:txBody>
          </p:sp>
        </mc:Fallback>
      </mc:AlternateContent>
      <p:sp>
        <p:nvSpPr>
          <p:cNvPr id="14" name="Text Placeholder 13">
            <a:extLst>
              <a:ext uri="{FF2B5EF4-FFF2-40B4-BE49-F238E27FC236}">
                <a16:creationId xmlns:a16="http://schemas.microsoft.com/office/drawing/2014/main" id="{57DE0E7D-62AC-402D-834E-20AC023AE3E2}"/>
              </a:ext>
            </a:extLst>
          </p:cNvPr>
          <p:cNvSpPr>
            <a:spLocks noGrp="1"/>
          </p:cNvSpPr>
          <p:nvPr>
            <p:ph type="body" sz="quarter" idx="12"/>
          </p:nvPr>
        </p:nvSpPr>
        <p:spPr/>
        <p:txBody>
          <a:bodyPr/>
          <a:lstStyle/>
          <a:p>
            <a:r>
              <a:rPr lang="en-US" dirty="0"/>
              <a:t> </a:t>
            </a:r>
            <a:endParaRPr lang="LID4096" dirty="0"/>
          </a:p>
        </p:txBody>
      </p:sp>
    </p:spTree>
    <p:extLst>
      <p:ext uri="{BB962C8B-B14F-4D97-AF65-F5344CB8AC3E}">
        <p14:creationId xmlns:p14="http://schemas.microsoft.com/office/powerpoint/2010/main" val="6968074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8DD02A-A7E1-4105-9265-D835BD84DFE4}"/>
              </a:ext>
            </a:extLst>
          </p:cNvPr>
          <p:cNvSpPr>
            <a:spLocks noGrp="1"/>
          </p:cNvSpPr>
          <p:nvPr>
            <p:ph type="title"/>
          </p:nvPr>
        </p:nvSpPr>
        <p:spPr/>
        <p:txBody>
          <a:bodyPr/>
          <a:lstStyle/>
          <a:p>
            <a:r>
              <a:rPr lang="en-US" noProof="0" dirty="0"/>
              <a:t>Results</a:t>
            </a:r>
          </a:p>
        </p:txBody>
      </p:sp>
      <p:pic>
        <p:nvPicPr>
          <p:cNvPr id="6" name="Content Placeholder 5">
            <a:extLst>
              <a:ext uri="{FF2B5EF4-FFF2-40B4-BE49-F238E27FC236}">
                <a16:creationId xmlns:a16="http://schemas.microsoft.com/office/drawing/2014/main" id="{F672F799-5685-4487-BD2F-D0C9C8DBA3BA}"/>
              </a:ext>
            </a:extLst>
          </p:cNvPr>
          <p:cNvPicPr>
            <a:picLocks noGrp="1" noChangeAspect="1"/>
          </p:cNvPicPr>
          <p:nvPr>
            <p:ph sz="quarter" idx="11"/>
          </p:nvPr>
        </p:nvPicPr>
        <p:blipFill>
          <a:blip r:embed="rId2"/>
          <a:stretch>
            <a:fillRect/>
          </a:stretch>
        </p:blipFill>
        <p:spPr>
          <a:xfrm>
            <a:off x="4114801" y="772668"/>
            <a:ext cx="4800597" cy="3598161"/>
          </a:xfrm>
        </p:spPr>
      </p:pic>
      <p:sp>
        <p:nvSpPr>
          <p:cNvPr id="4" name="Content Placeholder 3">
            <a:extLst>
              <a:ext uri="{FF2B5EF4-FFF2-40B4-BE49-F238E27FC236}">
                <a16:creationId xmlns:a16="http://schemas.microsoft.com/office/drawing/2014/main" id="{64F64A97-318D-49EA-85A9-8E5F503C80CB}"/>
              </a:ext>
            </a:extLst>
          </p:cNvPr>
          <p:cNvSpPr>
            <a:spLocks noGrp="1"/>
          </p:cNvSpPr>
          <p:nvPr>
            <p:ph sz="half" idx="10"/>
          </p:nvPr>
        </p:nvSpPr>
        <p:spPr/>
        <p:txBody>
          <a:bodyPr/>
          <a:lstStyle/>
          <a:p>
            <a:r>
              <a:rPr lang="en-US" noProof="0" dirty="0"/>
              <a:t>Velocity magnitude </a:t>
            </a:r>
            <a:r>
              <a:rPr lang="en-US" dirty="0"/>
              <a:t>illustrated with a slice plot. </a:t>
            </a:r>
          </a:p>
          <a:p>
            <a:r>
              <a:rPr lang="en-US" noProof="0" dirty="0"/>
              <a:t>The velocity decrease</a:t>
            </a:r>
            <a:r>
              <a:rPr lang="en-US" dirty="0"/>
              <a:t> as a function of catalyst amount.</a:t>
            </a:r>
            <a:endParaRPr lang="en-US" noProof="0" dirty="0"/>
          </a:p>
        </p:txBody>
      </p:sp>
      <p:sp>
        <p:nvSpPr>
          <p:cNvPr id="5" name="Text Placeholder 4">
            <a:extLst>
              <a:ext uri="{FF2B5EF4-FFF2-40B4-BE49-F238E27FC236}">
                <a16:creationId xmlns:a16="http://schemas.microsoft.com/office/drawing/2014/main" id="{46F2D6B4-DEF6-4D10-BCBF-586470E8B04C}"/>
              </a:ext>
            </a:extLst>
          </p:cNvPr>
          <p:cNvSpPr>
            <a:spLocks noGrp="1"/>
          </p:cNvSpPr>
          <p:nvPr>
            <p:ph type="body" sz="quarter" idx="12"/>
          </p:nvPr>
        </p:nvSpPr>
        <p:spPr/>
        <p:txBody>
          <a:bodyPr/>
          <a:lstStyle/>
          <a:p>
            <a:r>
              <a:rPr lang="en-US" dirty="0"/>
              <a:t> </a:t>
            </a:r>
            <a:endParaRPr lang="LID4096" dirty="0"/>
          </a:p>
        </p:txBody>
      </p:sp>
    </p:spTree>
    <p:extLst>
      <p:ext uri="{BB962C8B-B14F-4D97-AF65-F5344CB8AC3E}">
        <p14:creationId xmlns:p14="http://schemas.microsoft.com/office/powerpoint/2010/main" val="22411605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DB11B457-51EE-4B23-B2AE-DEE7334CA308}"/>
              </a:ext>
            </a:extLst>
          </p:cNvPr>
          <p:cNvPicPr>
            <a:picLocks noGrp="1" noChangeAspect="1"/>
          </p:cNvPicPr>
          <p:nvPr>
            <p:ph sz="half" idx="1"/>
          </p:nvPr>
        </p:nvPicPr>
        <p:blipFill>
          <a:blip r:embed="rId2"/>
          <a:stretch>
            <a:fillRect/>
          </a:stretch>
        </p:blipFill>
        <p:spPr>
          <a:xfrm>
            <a:off x="469674" y="1123950"/>
            <a:ext cx="4113212" cy="3084909"/>
          </a:xfrm>
        </p:spPr>
      </p:pic>
      <p:pic>
        <p:nvPicPr>
          <p:cNvPr id="9" name="Content Placeholder 8">
            <a:extLst>
              <a:ext uri="{FF2B5EF4-FFF2-40B4-BE49-F238E27FC236}">
                <a16:creationId xmlns:a16="http://schemas.microsoft.com/office/drawing/2014/main" id="{49BDF02C-5F8C-4D4B-A0EB-DAE6D067BD43}"/>
              </a:ext>
            </a:extLst>
          </p:cNvPr>
          <p:cNvPicPr>
            <a:picLocks noGrp="1" noChangeAspect="1"/>
          </p:cNvPicPr>
          <p:nvPr>
            <p:ph sz="half" idx="2"/>
          </p:nvPr>
        </p:nvPicPr>
        <p:blipFill>
          <a:blip r:embed="rId3"/>
          <a:stretch>
            <a:fillRect/>
          </a:stretch>
        </p:blipFill>
        <p:spPr>
          <a:xfrm>
            <a:off x="4632366" y="1181100"/>
            <a:ext cx="4037012" cy="3027759"/>
          </a:xfrm>
        </p:spPr>
      </p:pic>
      <p:sp>
        <p:nvSpPr>
          <p:cNvPr id="5" name="Title 4">
            <a:extLst>
              <a:ext uri="{FF2B5EF4-FFF2-40B4-BE49-F238E27FC236}">
                <a16:creationId xmlns:a16="http://schemas.microsoft.com/office/drawing/2014/main" id="{9DD65D03-1616-4AAD-A27A-7CDBDBB8A2CE}"/>
              </a:ext>
            </a:extLst>
          </p:cNvPr>
          <p:cNvSpPr>
            <a:spLocks noGrp="1"/>
          </p:cNvSpPr>
          <p:nvPr>
            <p:ph type="title"/>
          </p:nvPr>
        </p:nvSpPr>
        <p:spPr/>
        <p:txBody>
          <a:bodyPr>
            <a:normAutofit/>
          </a:bodyPr>
          <a:lstStyle/>
          <a:p>
            <a:r>
              <a:rPr lang="en-US" sz="2000" noProof="0" dirty="0"/>
              <a:t>Concentration of reactant in the optimized reactor</a:t>
            </a:r>
          </a:p>
        </p:txBody>
      </p:sp>
    </p:spTree>
    <p:extLst>
      <p:ext uri="{BB962C8B-B14F-4D97-AF65-F5344CB8AC3E}">
        <p14:creationId xmlns:p14="http://schemas.microsoft.com/office/powerpoint/2010/main" val="10850400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602E2CD-B67F-41BF-B029-2E58C658875E}"/>
              </a:ext>
            </a:extLst>
          </p:cNvPr>
          <p:cNvSpPr>
            <a:spLocks noGrp="1"/>
          </p:cNvSpPr>
          <p:nvPr>
            <p:ph type="title"/>
          </p:nvPr>
        </p:nvSpPr>
        <p:spPr/>
        <p:txBody>
          <a:bodyPr/>
          <a:lstStyle/>
          <a:p>
            <a:r>
              <a:rPr lang="en-US" noProof="0" dirty="0"/>
              <a:t>Concluding Remarks</a:t>
            </a:r>
          </a:p>
        </p:txBody>
      </p:sp>
      <p:sp>
        <p:nvSpPr>
          <p:cNvPr id="2" name="Content Placeholder 1">
            <a:extLst>
              <a:ext uri="{FF2B5EF4-FFF2-40B4-BE49-F238E27FC236}">
                <a16:creationId xmlns:a16="http://schemas.microsoft.com/office/drawing/2014/main" id="{5883544F-8ACF-483B-96CE-792A7F702C06}"/>
              </a:ext>
            </a:extLst>
          </p:cNvPr>
          <p:cNvSpPr>
            <a:spLocks noGrp="1"/>
          </p:cNvSpPr>
          <p:nvPr>
            <p:ph sz="quarter" idx="11"/>
          </p:nvPr>
        </p:nvSpPr>
        <p:spPr/>
        <p:txBody>
          <a:bodyPr/>
          <a:lstStyle/>
          <a:p>
            <a:r>
              <a:rPr lang="en-US" dirty="0"/>
              <a:t> </a:t>
            </a:r>
          </a:p>
        </p:txBody>
      </p:sp>
      <p:sp>
        <p:nvSpPr>
          <p:cNvPr id="6" name="Content Placeholder 5">
            <a:extLst>
              <a:ext uri="{FF2B5EF4-FFF2-40B4-BE49-F238E27FC236}">
                <a16:creationId xmlns:a16="http://schemas.microsoft.com/office/drawing/2014/main" id="{9750D59F-3AC2-4945-AFD7-17EE0EB9551A}"/>
              </a:ext>
            </a:extLst>
          </p:cNvPr>
          <p:cNvSpPr>
            <a:spLocks noGrp="1"/>
          </p:cNvSpPr>
          <p:nvPr>
            <p:ph sz="half" idx="10"/>
          </p:nvPr>
        </p:nvSpPr>
        <p:spPr/>
        <p:txBody>
          <a:bodyPr>
            <a:normAutofit fontScale="92500"/>
          </a:bodyPr>
          <a:lstStyle/>
          <a:p>
            <a:r>
              <a:rPr lang="en-US" noProof="0" dirty="0"/>
              <a:t>Topology optimization with a </a:t>
            </a:r>
            <a:r>
              <a:rPr lang="en-US" dirty="0"/>
              <a:t>Density Model and Darcy penalization was used to optimize the catalyst packing in a reactor.</a:t>
            </a:r>
            <a:endParaRPr lang="en-US" noProof="0" dirty="0"/>
          </a:p>
          <a:p>
            <a:r>
              <a:rPr lang="en-US" noProof="0" dirty="0"/>
              <a:t>An optimized packing with sharp </a:t>
            </a:r>
            <a:r>
              <a:rPr lang="en-US" dirty="0"/>
              <a:t>transition between solid and void </a:t>
            </a:r>
            <a:r>
              <a:rPr lang="en-US" noProof="0" dirty="0"/>
              <a:t>was achieved. </a:t>
            </a:r>
          </a:p>
          <a:p>
            <a:r>
              <a:rPr lang="en-US" noProof="0" dirty="0"/>
              <a:t>Most of the reactor volume is reached by the flow.</a:t>
            </a:r>
          </a:p>
          <a:p>
            <a:r>
              <a:rPr lang="en-US" noProof="0" dirty="0"/>
              <a:t>Possible extensions</a:t>
            </a:r>
          </a:p>
          <a:p>
            <a:pPr lvl="1"/>
            <a:r>
              <a:rPr lang="en-US" dirty="0"/>
              <a:t>Use more complex reaction kinetics</a:t>
            </a:r>
            <a:endParaRPr lang="en-US" noProof="0" dirty="0"/>
          </a:p>
          <a:p>
            <a:pPr lvl="1"/>
            <a:r>
              <a:rPr lang="en-US" noProof="0" dirty="0"/>
              <a:t>Optimize not only the packing, but the shape of the reactor too.</a:t>
            </a:r>
          </a:p>
        </p:txBody>
      </p:sp>
      <p:sp>
        <p:nvSpPr>
          <p:cNvPr id="4" name="Text Placeholder 3">
            <a:extLst>
              <a:ext uri="{FF2B5EF4-FFF2-40B4-BE49-F238E27FC236}">
                <a16:creationId xmlns:a16="http://schemas.microsoft.com/office/drawing/2014/main" id="{F9ECDBE4-0216-49F0-841A-F48CADF9BA6C}"/>
              </a:ext>
            </a:extLst>
          </p:cNvPr>
          <p:cNvSpPr>
            <a:spLocks noGrp="1"/>
          </p:cNvSpPr>
          <p:nvPr>
            <p:ph type="body" sz="quarter" idx="12"/>
          </p:nvPr>
        </p:nvSpPr>
        <p:spPr/>
        <p:txBody>
          <a:bodyPr/>
          <a:lstStyle/>
          <a:p>
            <a:r>
              <a:rPr lang="en-US" dirty="0"/>
              <a:t> </a:t>
            </a:r>
            <a:endParaRPr lang="LID4096" dirty="0"/>
          </a:p>
        </p:txBody>
      </p:sp>
      <p:pic>
        <p:nvPicPr>
          <p:cNvPr id="9" name="Picture 8">
            <a:extLst>
              <a:ext uri="{FF2B5EF4-FFF2-40B4-BE49-F238E27FC236}">
                <a16:creationId xmlns:a16="http://schemas.microsoft.com/office/drawing/2014/main" id="{A48AAF20-D1A7-40D4-8165-E2017D1EDD06}"/>
              </a:ext>
            </a:extLst>
          </p:cNvPr>
          <p:cNvPicPr>
            <a:picLocks noChangeAspect="1"/>
          </p:cNvPicPr>
          <p:nvPr/>
        </p:nvPicPr>
        <p:blipFill>
          <a:blip r:embed="rId3"/>
          <a:stretch>
            <a:fillRect/>
          </a:stretch>
        </p:blipFill>
        <p:spPr>
          <a:xfrm>
            <a:off x="4114800" y="895350"/>
            <a:ext cx="4800610" cy="3598171"/>
          </a:xfrm>
          <a:prstGeom prst="rect">
            <a:avLst/>
          </a:prstGeom>
        </p:spPr>
      </p:pic>
    </p:spTree>
    <p:extLst>
      <p:ext uri="{BB962C8B-B14F-4D97-AF65-F5344CB8AC3E}">
        <p14:creationId xmlns:p14="http://schemas.microsoft.com/office/powerpoint/2010/main" val="2296278292"/>
      </p:ext>
    </p:extLst>
  </p:cSld>
  <p:clrMapOvr>
    <a:masterClrMapping/>
  </p:clrMapOvr>
</p:sld>
</file>

<file path=ppt/theme/theme1.xml><?xml version="1.0" encoding="utf-8"?>
<a:theme xmlns:a="http://schemas.openxmlformats.org/drawingml/2006/main" name="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FA31D662-4B09-FD40-915E-578D5FC7E514}" vid="{D1BCAEE3-4106-F24B-BAF9-0C2744683F9C}"/>
    </a:ext>
  </a:extLst>
</a:theme>
</file>

<file path=ppt/theme/theme2.xml><?xml version="1.0" encoding="utf-8"?>
<a:theme xmlns:a="http://schemas.openxmlformats.org/drawingml/2006/main" name="1_comsol-slide-template-NEW">
  <a:themeElements>
    <a:clrScheme name="Custom 1">
      <a:dk1>
        <a:srgbClr val="393A39"/>
      </a:dk1>
      <a:lt1>
        <a:srgbClr val="FFFFFF"/>
      </a:lt1>
      <a:dk2>
        <a:srgbClr val="12192D"/>
      </a:dk2>
      <a:lt2>
        <a:srgbClr val="C0D5E8"/>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52912BFE-7B6F-124A-9C24-F24CF1F92020}" vid="{842B0FB5-7D74-1443-A34A-FB4C06755760}"/>
    </a:ext>
  </a:extLst>
</a:theme>
</file>

<file path=ppt/theme/theme3.xml><?xml version="1.0" encoding="utf-8"?>
<a:theme xmlns:a="http://schemas.openxmlformats.org/drawingml/2006/main" name="2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9B463747-40E6-5B41-91E7-DCEC87ADF570}" vid="{51E9240A-2643-F145-BF8C-5DAABEA1E152}"/>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comsol-slide-template-NEW</Template>
  <TotalTime>59902</TotalTime>
  <Words>587</Words>
  <Application>Microsoft Office PowerPoint</Application>
  <PresentationFormat>On-screen Show (16:9)</PresentationFormat>
  <Paragraphs>75</Paragraphs>
  <Slides>7</Slides>
  <Notes>5</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7</vt:i4>
      </vt:variant>
    </vt:vector>
  </HeadingPairs>
  <TitlesOfParts>
    <vt:vector size="17" baseType="lpstr">
      <vt:lpstr>Wingdings</vt:lpstr>
      <vt:lpstr>Lato</vt:lpstr>
      <vt:lpstr>Lato Light</vt:lpstr>
      <vt:lpstr>Lato Black</vt:lpstr>
      <vt:lpstr>Arial</vt:lpstr>
      <vt:lpstr>Calibri</vt:lpstr>
      <vt:lpstr>Cambria Math</vt:lpstr>
      <vt:lpstr>comsol-slide-template-NEW</vt:lpstr>
      <vt:lpstr>1_comsol-slide-template-NEW</vt:lpstr>
      <vt:lpstr>2_comsol-slide-template-NEW</vt:lpstr>
      <vt:lpstr>Optimization of a Catalytic Microreactor in 3D</vt:lpstr>
      <vt:lpstr>Setup</vt:lpstr>
      <vt:lpstr>Model Definition</vt:lpstr>
      <vt:lpstr>Results</vt:lpstr>
      <vt:lpstr>Results</vt:lpstr>
      <vt:lpstr>Concentration of reactant in the optimized reactor</vt:lpstr>
      <vt:lpstr>Concluding Remarks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COMSOL Slide Template</dc:title>
  <dc:creator>Microsoft Office User</dc:creator>
  <cp:lastModifiedBy>Lina Nordberg Samuelsson</cp:lastModifiedBy>
  <cp:revision>213</cp:revision>
  <dcterms:created xsi:type="dcterms:W3CDTF">2019-11-14T21:25:40Z</dcterms:created>
  <dcterms:modified xsi:type="dcterms:W3CDTF">2023-03-08T10:05:13Z</dcterms:modified>
</cp:coreProperties>
</file>