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5"/>
  </p:notesMasterIdLst>
  <p:handoutMasterIdLst>
    <p:handoutMasterId r:id="rId6"/>
  </p:handoutMasterIdLst>
  <p:sldIdLst>
    <p:sldId id="570" r:id="rId2"/>
    <p:sldId id="571" r:id="rId3"/>
    <p:sldId id="572" r:id="rId4"/>
  </p:sldIdLst>
  <p:sldSz cx="9144000" cy="5143500" type="screen16x9"/>
  <p:notesSz cx="6858000" cy="9144000"/>
  <p:embeddedFontLst>
    <p:embeddedFont>
      <p:font typeface="Lato" panose="020B0604020202020204" charset="0"/>
      <p:regular r:id="rId7"/>
      <p:bold r:id="rId8"/>
      <p:italic r:id="rId9"/>
      <p:boldItalic r:id="rId10"/>
    </p:embeddedFont>
    <p:embeddedFont>
      <p:font typeface="Lato Black" panose="020B0604020202020204" charset="0"/>
      <p:bold r:id="rId11"/>
      <p:italic r:id="rId12"/>
      <p:boldItalic r:id="rId13"/>
    </p:embeddedFont>
    <p:embeddedFont>
      <p:font typeface="Lato Light" panose="020F0302020204030203" charset="0"/>
      <p:regular r:id="rId14"/>
      <p:italic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89" autoAdjust="0"/>
    <p:restoredTop sz="92025" autoAdjust="0"/>
  </p:normalViewPr>
  <p:slideViewPr>
    <p:cSldViewPr>
      <p:cViewPr varScale="1">
        <p:scale>
          <a:sx n="139" d="100"/>
          <a:sy n="139" d="100"/>
        </p:scale>
        <p:origin x="884" y="84"/>
      </p:cViewPr>
      <p:guideLst>
        <p:guide orient="horz" pos="1620"/>
        <p:guide pos="2880"/>
      </p:guideLst>
    </p:cSldViewPr>
  </p:slideViewPr>
  <p:outlineViewPr>
    <p:cViewPr>
      <p:scale>
        <a:sx n="33" d="100"/>
        <a:sy n="33" d="100"/>
      </p:scale>
      <p:origin x="0" y="-7446"/>
    </p:cViewPr>
  </p:outlineViewPr>
  <p:notesTextViewPr>
    <p:cViewPr>
      <p:scale>
        <a:sx n="3" d="2"/>
        <a:sy n="3" d="2"/>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font" Target="fonts/font5.fntdata"/><Relationship Id="rId5" Type="http://schemas.openxmlformats.org/officeDocument/2006/relationships/notesMaster" Target="notesMasters/notesMaster1.xml"/><Relationship Id="rId15" Type="http://schemas.openxmlformats.org/officeDocument/2006/relationships/font" Target="fonts/font9.fntdata"/><Relationship Id="rId10" Type="http://schemas.openxmlformats.org/officeDocument/2006/relationships/font" Target="fonts/font4.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7/10/2023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7/10/2023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3036505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649091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556097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76758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8"/>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9"/>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5" r:id="rId61"/>
    <p:sldLayoutId id="2147483878" r:id="rId62"/>
    <p:sldLayoutId id="2147483879" r:id="rId63"/>
    <p:sldLayoutId id="2147483880" r:id="rId64"/>
    <p:sldLayoutId id="2147483881" r:id="rId65"/>
    <p:sldLayoutId id="2147483882" r:id="rId66"/>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C29CAA4-EC8E-3685-C3C0-4F7035C36168}"/>
              </a:ext>
            </a:extLst>
          </p:cNvPr>
          <p:cNvSpPr>
            <a:spLocks noGrp="1"/>
          </p:cNvSpPr>
          <p:nvPr>
            <p:ph type="title"/>
          </p:nvPr>
        </p:nvSpPr>
        <p:spPr/>
        <p:txBody>
          <a:bodyPr>
            <a:normAutofit/>
          </a:bodyPr>
          <a:lstStyle/>
          <a:p>
            <a:r>
              <a:rPr lang="da-DK" dirty="0"/>
              <a:t>Ten-bar </a:t>
            </a:r>
            <a:r>
              <a:rPr lang="da-DK" dirty="0" err="1"/>
              <a:t>truss</a:t>
            </a:r>
            <a:r>
              <a:rPr lang="da-DK" dirty="0"/>
              <a:t> </a:t>
            </a:r>
            <a:r>
              <a:rPr lang="da-DK" dirty="0" err="1"/>
              <a:t>optimization</a:t>
            </a:r>
            <a:endParaRPr lang="en-DK" dirty="0"/>
          </a:p>
        </p:txBody>
      </p:sp>
      <p:sp>
        <p:nvSpPr>
          <p:cNvPr id="5" name="Text Placeholder 4">
            <a:extLst>
              <a:ext uri="{FF2B5EF4-FFF2-40B4-BE49-F238E27FC236}">
                <a16:creationId xmlns:a16="http://schemas.microsoft.com/office/drawing/2014/main" id="{00A4C7EB-D6DD-ACB6-2FF2-8476EAA3EEB3}"/>
              </a:ext>
            </a:extLst>
          </p:cNvPr>
          <p:cNvSpPr>
            <a:spLocks noGrp="1"/>
          </p:cNvSpPr>
          <p:nvPr>
            <p:ph type="body" idx="1"/>
          </p:nvPr>
        </p:nvSpPr>
        <p:spPr/>
        <p:txBody>
          <a:bodyPr>
            <a:normAutofit lnSpcReduction="10000"/>
          </a:bodyPr>
          <a:lstStyle/>
          <a:p>
            <a:endParaRPr lang="en-US"/>
          </a:p>
        </p:txBody>
      </p:sp>
      <p:sp>
        <p:nvSpPr>
          <p:cNvPr id="8" name="Text Placeholder 7">
            <a:extLst>
              <a:ext uri="{FF2B5EF4-FFF2-40B4-BE49-F238E27FC236}">
                <a16:creationId xmlns:a16="http://schemas.microsoft.com/office/drawing/2014/main" id="{18C1AF97-3420-E0D6-1564-F0FA761D2CB2}"/>
              </a:ext>
            </a:extLst>
          </p:cNvPr>
          <p:cNvSpPr>
            <a:spLocks noGrp="1"/>
          </p:cNvSpPr>
          <p:nvPr>
            <p:ph type="body" idx="10"/>
          </p:nvPr>
        </p:nvSpPr>
        <p:spPr/>
        <p:txBody>
          <a:bodyPr/>
          <a:lstStyle/>
          <a:p>
            <a:endParaRPr lang="en-US"/>
          </a:p>
        </p:txBody>
      </p:sp>
      <p:sp>
        <p:nvSpPr>
          <p:cNvPr id="9" name="Text Placeholder 8">
            <a:extLst>
              <a:ext uri="{FF2B5EF4-FFF2-40B4-BE49-F238E27FC236}">
                <a16:creationId xmlns:a16="http://schemas.microsoft.com/office/drawing/2014/main" id="{EDAE8B63-3B6F-6E5D-6AF8-C38829A04B7D}"/>
              </a:ext>
            </a:extLst>
          </p:cNvPr>
          <p:cNvSpPr>
            <a:spLocks noGrp="1"/>
          </p:cNvSpPr>
          <p:nvPr>
            <p:ph type="body" idx="11"/>
          </p:nvPr>
        </p:nvSpPr>
        <p:spPr/>
        <p:txBody>
          <a:bodyPr>
            <a:normAutofit lnSpcReduction="10000"/>
          </a:bodyPr>
          <a:lstStyle/>
          <a:p>
            <a:endParaRPr lang="en-US"/>
          </a:p>
        </p:txBody>
      </p:sp>
      <p:sp>
        <p:nvSpPr>
          <p:cNvPr id="10" name="Text Placeholder 9">
            <a:extLst>
              <a:ext uri="{FF2B5EF4-FFF2-40B4-BE49-F238E27FC236}">
                <a16:creationId xmlns:a16="http://schemas.microsoft.com/office/drawing/2014/main" id="{3F5C604B-4E39-1FE8-CB84-A362DCD8456F}"/>
              </a:ext>
            </a:extLst>
          </p:cNvPr>
          <p:cNvSpPr>
            <a:spLocks noGrp="1"/>
          </p:cNvSpPr>
          <p:nvPr>
            <p:ph type="body" idx="12"/>
          </p:nvPr>
        </p:nvSpPr>
        <p:spPr/>
        <p:txBody>
          <a:bodyPr/>
          <a:lstStyle/>
          <a:p>
            <a:endParaRPr lang="en-US"/>
          </a:p>
        </p:txBody>
      </p:sp>
      <p:pic>
        <p:nvPicPr>
          <p:cNvPr id="6" name="Picture 5">
            <a:extLst>
              <a:ext uri="{FF2B5EF4-FFF2-40B4-BE49-F238E27FC236}">
                <a16:creationId xmlns:a16="http://schemas.microsoft.com/office/drawing/2014/main" id="{47095E75-531A-52B5-2D93-1D93D79939D2}"/>
              </a:ext>
            </a:extLst>
          </p:cNvPr>
          <p:cNvPicPr>
            <a:picLocks noChangeAspect="1"/>
          </p:cNvPicPr>
          <p:nvPr/>
        </p:nvPicPr>
        <p:blipFill rotWithShape="1">
          <a:blip r:embed="rId2">
            <a:clrChange>
              <a:clrFrom>
                <a:srgbClr val="FFFFFF"/>
              </a:clrFrom>
              <a:clrTo>
                <a:srgbClr val="FFFFFF">
                  <a:alpha val="0"/>
                </a:srgbClr>
              </a:clrTo>
            </a:clrChange>
          </a:blip>
          <a:srcRect t="7831"/>
          <a:stretch/>
        </p:blipFill>
        <p:spPr>
          <a:xfrm>
            <a:off x="5666739" y="3057525"/>
            <a:ext cx="3923928" cy="1808320"/>
          </a:xfrm>
          <a:prstGeom prst="rect">
            <a:avLst/>
          </a:prstGeom>
        </p:spPr>
      </p:pic>
    </p:spTree>
    <p:extLst>
      <p:ext uri="{BB962C8B-B14F-4D97-AF65-F5344CB8AC3E}">
        <p14:creationId xmlns:p14="http://schemas.microsoft.com/office/powerpoint/2010/main" val="1503759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4AE5371D-750E-ABF6-0C2F-BDE9D7E86DF4}"/>
              </a:ext>
            </a:extLst>
          </p:cNvPr>
          <p:cNvSpPr>
            <a:spLocks noGrp="1"/>
          </p:cNvSpPr>
          <p:nvPr>
            <p:ph type="title"/>
          </p:nvPr>
        </p:nvSpPr>
        <p:spPr/>
        <p:txBody>
          <a:bodyPr/>
          <a:lstStyle/>
          <a:p>
            <a:r>
              <a:rPr lang="en-US" dirty="0"/>
              <a:t>Setup</a:t>
            </a:r>
          </a:p>
        </p:txBody>
      </p:sp>
      <p:sp>
        <p:nvSpPr>
          <p:cNvPr id="19" name="Content Placeholder 18">
            <a:extLst>
              <a:ext uri="{FF2B5EF4-FFF2-40B4-BE49-F238E27FC236}">
                <a16:creationId xmlns:a16="http://schemas.microsoft.com/office/drawing/2014/main" id="{5E410F3E-2A43-4290-72A8-91516893F34C}"/>
              </a:ext>
            </a:extLst>
          </p:cNvPr>
          <p:cNvSpPr>
            <a:spLocks noGrp="1"/>
          </p:cNvSpPr>
          <p:nvPr>
            <p:ph sz="half" idx="10"/>
          </p:nvPr>
        </p:nvSpPr>
        <p:spPr/>
        <p:txBody>
          <a:bodyPr/>
          <a:lstStyle/>
          <a:p>
            <a:r>
              <a:rPr lang="en-US" dirty="0"/>
              <a:t>Control: Truss diameters</a:t>
            </a:r>
          </a:p>
          <a:p>
            <a:pPr lvl="1"/>
            <a:r>
              <a:rPr lang="en-US" i="1" dirty="0"/>
              <a:t>Control Variable Field</a:t>
            </a:r>
          </a:p>
          <a:p>
            <a:pPr marL="292100" lvl="1" indent="0">
              <a:buNone/>
            </a:pPr>
            <a:endParaRPr lang="en-US" dirty="0"/>
          </a:p>
          <a:p>
            <a:r>
              <a:rPr lang="en-US" dirty="0"/>
              <a:t>Objective: Mass</a:t>
            </a:r>
          </a:p>
          <a:p>
            <a:pPr lvl="1"/>
            <a:r>
              <a:rPr lang="en-US" i="1" dirty="0"/>
              <a:t>Mass Properties</a:t>
            </a:r>
          </a:p>
          <a:p>
            <a:pPr marL="292100" lvl="1" indent="0">
              <a:buNone/>
            </a:pPr>
            <a:endParaRPr lang="en-US" dirty="0"/>
          </a:p>
          <a:p>
            <a:r>
              <a:rPr lang="en-US" dirty="0"/>
              <a:t>Constraint: Stiffness</a:t>
            </a:r>
          </a:p>
          <a:p>
            <a:pPr lvl="1"/>
            <a:r>
              <a:rPr lang="en-US" dirty="0"/>
              <a:t>Total elastic strain energy</a:t>
            </a:r>
          </a:p>
          <a:p>
            <a:pPr marL="292100" lvl="1" indent="0">
              <a:buNone/>
            </a:pPr>
            <a:endParaRPr lang="en-US" dirty="0"/>
          </a:p>
          <a:p>
            <a:r>
              <a:rPr lang="en-US" dirty="0"/>
              <a:t>Optimization Solver: MMA</a:t>
            </a:r>
          </a:p>
          <a:p>
            <a:pPr lvl="1"/>
            <a:r>
              <a:rPr lang="en-US" i="1" dirty="0"/>
              <a:t>Shape Optimization </a:t>
            </a:r>
            <a:r>
              <a:rPr lang="en-US" dirty="0"/>
              <a:t>study step</a:t>
            </a:r>
          </a:p>
        </p:txBody>
      </p:sp>
      <p:sp>
        <p:nvSpPr>
          <p:cNvPr id="21" name="Text Placeholder 20">
            <a:extLst>
              <a:ext uri="{FF2B5EF4-FFF2-40B4-BE49-F238E27FC236}">
                <a16:creationId xmlns:a16="http://schemas.microsoft.com/office/drawing/2014/main" id="{9FD42577-6BCD-D452-76F6-15AA6BB8035A}"/>
              </a:ext>
            </a:extLst>
          </p:cNvPr>
          <p:cNvSpPr>
            <a:spLocks noGrp="1"/>
          </p:cNvSpPr>
          <p:nvPr>
            <p:ph type="body" sz="quarter" idx="12"/>
          </p:nvPr>
        </p:nvSpPr>
        <p:spPr/>
        <p:txBody>
          <a:bodyPr/>
          <a:lstStyle/>
          <a:p>
            <a:r>
              <a:rPr lang="en-US" dirty="0"/>
              <a:t> </a:t>
            </a:r>
          </a:p>
        </p:txBody>
      </p:sp>
      <p:sp>
        <p:nvSpPr>
          <p:cNvPr id="27" name="Rectangle 26">
            <a:extLst>
              <a:ext uri="{FF2B5EF4-FFF2-40B4-BE49-F238E27FC236}">
                <a16:creationId xmlns:a16="http://schemas.microsoft.com/office/drawing/2014/main" id="{D2E9887B-EF9B-3D03-9496-395B4C5FA2B6}"/>
              </a:ext>
            </a:extLst>
          </p:cNvPr>
          <p:cNvSpPr/>
          <p:nvPr/>
        </p:nvSpPr>
        <p:spPr>
          <a:xfrm>
            <a:off x="3490798" y="965237"/>
            <a:ext cx="157113" cy="3105150"/>
          </a:xfrm>
          <a:prstGeom prst="rect">
            <a:avLst/>
          </a:prstGeom>
          <a:pattFill prst="wdUp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Manual Operation 28">
            <a:extLst>
              <a:ext uri="{FF2B5EF4-FFF2-40B4-BE49-F238E27FC236}">
                <a16:creationId xmlns:a16="http://schemas.microsoft.com/office/drawing/2014/main" id="{D2B51223-E8BB-3265-BB74-9A76CC91E24A}"/>
              </a:ext>
            </a:extLst>
          </p:cNvPr>
          <p:cNvSpPr/>
          <p:nvPr/>
        </p:nvSpPr>
        <p:spPr>
          <a:xfrm rot="10800000">
            <a:off x="7878446" y="4145780"/>
            <a:ext cx="385183" cy="266750"/>
          </a:xfrm>
          <a:prstGeom prst="flowChartManualOperation">
            <a:avLst/>
          </a:prstGeom>
          <a:solidFill>
            <a:schemeClr val="tx1">
              <a:lumMod val="50000"/>
            </a:schemeClr>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D059642-90F2-612B-6EE8-8640426B1EAA}"/>
              </a:ext>
            </a:extLst>
          </p:cNvPr>
          <p:cNvSpPr/>
          <p:nvPr/>
        </p:nvSpPr>
        <p:spPr>
          <a:xfrm>
            <a:off x="7964559" y="3950171"/>
            <a:ext cx="216016" cy="240432"/>
          </a:xfrm>
          <a:prstGeom prst="ellipse">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2E1F2E1E-179B-5EB1-35FB-2F73316AFDCA}"/>
              </a:ext>
            </a:extLst>
          </p:cNvPr>
          <p:cNvCxnSpPr>
            <a:stCxn id="29" idx="0"/>
          </p:cNvCxnSpPr>
          <p:nvPr/>
        </p:nvCxnSpPr>
        <p:spPr>
          <a:xfrm>
            <a:off x="8071037" y="4412530"/>
            <a:ext cx="7098" cy="396826"/>
          </a:xfrm>
          <a:prstGeom prst="straightConnector1">
            <a:avLst/>
          </a:prstGeom>
          <a:ln w="19050">
            <a:solidFill>
              <a:schemeClr val="bg2">
                <a:lumMod val="10000"/>
              </a:schemeClr>
            </a:solidFill>
            <a:tailEnd type="triangle" w="lg" len="lg"/>
          </a:ln>
        </p:spPr>
        <p:style>
          <a:lnRef idx="1">
            <a:schemeClr val="accent1"/>
          </a:lnRef>
          <a:fillRef idx="0">
            <a:schemeClr val="accent1"/>
          </a:fillRef>
          <a:effectRef idx="0">
            <a:schemeClr val="accent1"/>
          </a:effectRef>
          <a:fontRef idx="minor">
            <a:schemeClr val="tx1"/>
          </a:fontRef>
        </p:style>
      </p:cxnSp>
      <p:pic>
        <p:nvPicPr>
          <p:cNvPr id="9" name="Content Placeholder 8">
            <a:extLst>
              <a:ext uri="{FF2B5EF4-FFF2-40B4-BE49-F238E27FC236}">
                <a16:creationId xmlns:a16="http://schemas.microsoft.com/office/drawing/2014/main" id="{FB8428AB-82EF-1A1C-4FDC-9D3250EC5BC7}"/>
              </a:ext>
            </a:extLst>
          </p:cNvPr>
          <p:cNvPicPr>
            <a:picLocks noGrp="1" noChangeAspect="1"/>
          </p:cNvPicPr>
          <p:nvPr>
            <p:ph sz="quarter" idx="11"/>
          </p:nvPr>
        </p:nvPicPr>
        <p:blipFill>
          <a:blip r:embed="rId3">
            <a:clrChange>
              <a:clrFrom>
                <a:srgbClr val="FFFFFF"/>
              </a:clrFrom>
              <a:clrTo>
                <a:srgbClr val="FFFFFF">
                  <a:alpha val="0"/>
                </a:srgbClr>
              </a:clrTo>
            </a:clrChange>
          </a:blip>
          <a:stretch>
            <a:fillRect/>
          </a:stretch>
        </p:blipFill>
        <p:spPr>
          <a:xfrm>
            <a:off x="3305709" y="1130971"/>
            <a:ext cx="5664876" cy="2832438"/>
          </a:xfrm>
        </p:spPr>
      </p:pic>
    </p:spTree>
    <p:extLst>
      <p:ext uri="{BB962C8B-B14F-4D97-AF65-F5344CB8AC3E}">
        <p14:creationId xmlns:p14="http://schemas.microsoft.com/office/powerpoint/2010/main" val="121163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5EE0A2-B6F3-E49B-AD86-43F380DF936D}"/>
              </a:ext>
            </a:extLst>
          </p:cNvPr>
          <p:cNvSpPr>
            <a:spLocks noGrp="1"/>
          </p:cNvSpPr>
          <p:nvPr>
            <p:ph sz="quarter" idx="17"/>
          </p:nvPr>
        </p:nvSpPr>
        <p:spPr/>
        <p:txBody>
          <a:bodyPr/>
          <a:lstStyle/>
          <a:p>
            <a:endParaRPr lang="en-US" dirty="0"/>
          </a:p>
        </p:txBody>
      </p:sp>
      <p:sp>
        <p:nvSpPr>
          <p:cNvPr id="5" name="Title 4">
            <a:extLst>
              <a:ext uri="{FF2B5EF4-FFF2-40B4-BE49-F238E27FC236}">
                <a16:creationId xmlns:a16="http://schemas.microsoft.com/office/drawing/2014/main" id="{CBBE2BDF-628C-38E5-D24D-89ABAEAC637A}"/>
              </a:ext>
            </a:extLst>
          </p:cNvPr>
          <p:cNvSpPr>
            <a:spLocks noGrp="1"/>
          </p:cNvSpPr>
          <p:nvPr>
            <p:ph type="title"/>
          </p:nvPr>
        </p:nvSpPr>
        <p:spPr/>
        <p:txBody>
          <a:bodyPr/>
          <a:lstStyle/>
          <a:p>
            <a:r>
              <a:rPr lang="en-US" dirty="0"/>
              <a:t> </a:t>
            </a:r>
          </a:p>
        </p:txBody>
      </p:sp>
      <p:pic>
        <p:nvPicPr>
          <p:cNvPr id="11" name="Picture 10">
            <a:extLst>
              <a:ext uri="{FF2B5EF4-FFF2-40B4-BE49-F238E27FC236}">
                <a16:creationId xmlns:a16="http://schemas.microsoft.com/office/drawing/2014/main" id="{D105656C-517D-8F57-37A1-082929D84BE4}"/>
              </a:ext>
            </a:extLst>
          </p:cNvPr>
          <p:cNvPicPr>
            <a:picLocks noChangeAspect="1"/>
          </p:cNvPicPr>
          <p:nvPr/>
        </p:nvPicPr>
        <p:blipFill rotWithShape="1">
          <a:blip r:embed="rId3"/>
          <a:srcRect r="10031" b="15801"/>
          <a:stretch/>
        </p:blipFill>
        <p:spPr>
          <a:xfrm>
            <a:off x="1143001" y="971550"/>
            <a:ext cx="7699124" cy="4330757"/>
          </a:xfrm>
          <a:prstGeom prst="rect">
            <a:avLst/>
          </a:prstGeom>
        </p:spPr>
      </p:pic>
    </p:spTree>
    <p:extLst>
      <p:ext uri="{BB962C8B-B14F-4D97-AF65-F5344CB8AC3E}">
        <p14:creationId xmlns:p14="http://schemas.microsoft.com/office/powerpoint/2010/main" val="1606079088"/>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5013</TotalTime>
  <Words>35</Words>
  <Application>Microsoft Office PowerPoint</Application>
  <PresentationFormat>On-screen Show (16:9)</PresentationFormat>
  <Paragraphs>17</Paragraphs>
  <Slides>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Lato</vt:lpstr>
      <vt:lpstr>Lato Black</vt:lpstr>
      <vt:lpstr>Wingdings</vt:lpstr>
      <vt:lpstr>Lato Light</vt:lpstr>
      <vt:lpstr>COMSOL_Apr25</vt:lpstr>
      <vt:lpstr>Ten-bar truss optimization</vt:lpstr>
      <vt:lpstr>Setup</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Anton Yakobenko</cp:lastModifiedBy>
  <cp:revision>61</cp:revision>
  <dcterms:created xsi:type="dcterms:W3CDTF">2022-04-21T12:06:36Z</dcterms:created>
  <dcterms:modified xsi:type="dcterms:W3CDTF">2023-07-10T08:34:56Z</dcterms:modified>
</cp:coreProperties>
</file>