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6"/>
  </p:notesMasterIdLst>
  <p:sldIdLst>
    <p:sldId id="256" r:id="rId2"/>
    <p:sldId id="266" r:id="rId3"/>
    <p:sldId id="258" r:id="rId4"/>
    <p:sldId id="259" r:id="rId5"/>
    <p:sldId id="270" r:id="rId6"/>
    <p:sldId id="267" r:id="rId7"/>
    <p:sldId id="268" r:id="rId8"/>
    <p:sldId id="271" r:id="rId9"/>
    <p:sldId id="272" r:id="rId10"/>
    <p:sldId id="273" r:id="rId11"/>
    <p:sldId id="274" r:id="rId12"/>
    <p:sldId id="275" r:id="rId13"/>
    <p:sldId id="276" r:id="rId14"/>
    <p:sldId id="269" r:id="rId15"/>
  </p:sldIdLst>
  <p:sldSz cx="9144000" cy="5143500" type="screen16x9"/>
  <p:notesSz cx="6858000" cy="9144000"/>
  <p:embeddedFontLst>
    <p:embeddedFont>
      <p:font typeface="Calibri" panose="020F0502020204030204" pitchFamily="34" charset="0"/>
      <p:regular r:id="rId17"/>
      <p:bold r:id="rId18"/>
      <p:italic r:id="rId19"/>
      <p:boldItalic r:id="rId20"/>
    </p:embeddedFont>
    <p:embeddedFont>
      <p:font typeface="Lato" panose="020F0502020204030203" pitchFamily="34" charset="0"/>
      <p:regular r:id="rId21"/>
      <p:bold r:id="rId22"/>
      <p:italic r:id="rId23"/>
      <p:boldItalic r:id="rId24"/>
    </p:embeddedFont>
    <p:embeddedFont>
      <p:font typeface="Lato Black" panose="020F0502020204030203" pitchFamily="34" charset="0"/>
      <p:bold r:id="rId25"/>
      <p:italic r:id="rId26"/>
      <p:boldItalic r:id="rId27"/>
    </p:embeddedFont>
    <p:embeddedFont>
      <p:font typeface="Lato Light" panose="020F0502020204030203" pitchFamily="34" charset="0"/>
      <p:regular r:id="rId28"/>
      <p:italic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5" autoAdjust="0"/>
    <p:restoredTop sz="94660"/>
  </p:normalViewPr>
  <p:slideViewPr>
    <p:cSldViewPr snapToGrid="0">
      <p:cViewPr>
        <p:scale>
          <a:sx n="170" d="100"/>
          <a:sy n="170" d="100"/>
        </p:scale>
        <p:origin x="-354" y="-1320"/>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76852B-5F5C-4423-88D2-B3A8451A3576}" type="datetimeFigureOut">
              <a:rPr lang="en-SE" smtClean="0"/>
              <a:t>2023-09-14</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AE6013-C150-428F-B23D-3344DE2A61EB}" type="slidenum">
              <a:rPr lang="en-SE" smtClean="0"/>
              <a:t>‹#›</a:t>
            </a:fld>
            <a:endParaRPr lang="en-SE"/>
          </a:p>
        </p:txBody>
      </p:sp>
    </p:spTree>
    <p:extLst>
      <p:ext uri="{BB962C8B-B14F-4D97-AF65-F5344CB8AC3E}">
        <p14:creationId xmlns:p14="http://schemas.microsoft.com/office/powerpoint/2010/main" val="1961305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6</a:t>
            </a:fld>
            <a:endParaRPr lang="en-US" dirty="0"/>
          </a:p>
        </p:txBody>
      </p:sp>
    </p:spTree>
    <p:extLst>
      <p:ext uri="{BB962C8B-B14F-4D97-AF65-F5344CB8AC3E}">
        <p14:creationId xmlns:p14="http://schemas.microsoft.com/office/powerpoint/2010/main" val="165918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FD54A-6672-43FE-8D53-E4911D6A33C5}"/>
              </a:ext>
            </a:extLst>
          </p:cNvPr>
          <p:cNvSpPr>
            <a:spLocks noGrp="1"/>
          </p:cNvSpPr>
          <p:nvPr>
            <p:ph type="title"/>
          </p:nvPr>
        </p:nvSpPr>
        <p:spPr/>
        <p:txBody>
          <a:bodyPr/>
          <a:lstStyle/>
          <a:p>
            <a:r>
              <a:rPr lang="sv-SE" dirty="0"/>
              <a:t>Parameter Estimation for Pyrolysis of Wood</a:t>
            </a:r>
            <a:endParaRPr lang="en-SE" dirty="0"/>
          </a:p>
        </p:txBody>
      </p:sp>
      <p:sp>
        <p:nvSpPr>
          <p:cNvPr id="3" name="Text Placeholder 2">
            <a:extLst>
              <a:ext uri="{FF2B5EF4-FFF2-40B4-BE49-F238E27FC236}">
                <a16:creationId xmlns:a16="http://schemas.microsoft.com/office/drawing/2014/main" id="{198760F4-8C18-46F4-A057-FD9030117C69}"/>
              </a:ext>
            </a:extLst>
          </p:cNvPr>
          <p:cNvSpPr>
            <a:spLocks noGrp="1"/>
          </p:cNvSpPr>
          <p:nvPr>
            <p:ph type="body" idx="1"/>
          </p:nvPr>
        </p:nvSpPr>
        <p:spPr/>
        <p:txBody>
          <a:bodyPr>
            <a:normAutofit fontScale="62500" lnSpcReduction="20000"/>
          </a:bodyPr>
          <a:lstStyle/>
          <a:p>
            <a:r>
              <a:rPr lang="sv-SE" dirty="0"/>
              <a:t>Lina Norberg Samuelsson</a:t>
            </a:r>
            <a:endParaRPr lang="en-SE" dirty="0"/>
          </a:p>
        </p:txBody>
      </p:sp>
      <p:sp>
        <p:nvSpPr>
          <p:cNvPr id="4" name="Text Placeholder 3">
            <a:extLst>
              <a:ext uri="{FF2B5EF4-FFF2-40B4-BE49-F238E27FC236}">
                <a16:creationId xmlns:a16="http://schemas.microsoft.com/office/drawing/2014/main" id="{317A871D-B862-4C9A-9393-31090C412560}"/>
              </a:ext>
            </a:extLst>
          </p:cNvPr>
          <p:cNvSpPr>
            <a:spLocks noGrp="1"/>
          </p:cNvSpPr>
          <p:nvPr>
            <p:ph type="body" idx="10"/>
          </p:nvPr>
        </p:nvSpPr>
        <p:spPr/>
        <p:txBody>
          <a:bodyPr/>
          <a:lstStyle/>
          <a:p>
            <a:r>
              <a:rPr lang="sv-SE" dirty="0"/>
              <a:t>COMSOL AB</a:t>
            </a:r>
            <a:endParaRPr lang="en-SE" dirty="0"/>
          </a:p>
        </p:txBody>
      </p:sp>
    </p:spTree>
    <p:extLst>
      <p:ext uri="{BB962C8B-B14F-4D97-AF65-F5344CB8AC3E}">
        <p14:creationId xmlns:p14="http://schemas.microsoft.com/office/powerpoint/2010/main" val="3177674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D0880-895D-4553-A4BA-C9E97A60F4C9}"/>
              </a:ext>
            </a:extLst>
          </p:cNvPr>
          <p:cNvSpPr>
            <a:spLocks noGrp="1"/>
          </p:cNvSpPr>
          <p:nvPr>
            <p:ph type="title"/>
          </p:nvPr>
        </p:nvSpPr>
        <p:spPr>
          <a:xfrm>
            <a:off x="457200" y="819150"/>
            <a:ext cx="3110593" cy="800100"/>
          </a:xfrm>
        </p:spPr>
        <p:txBody>
          <a:bodyPr>
            <a:normAutofit fontScale="90000"/>
          </a:bodyPr>
          <a:lstStyle/>
          <a:p>
            <a:r>
              <a:rPr lang="sv-SE" dirty="0"/>
              <a:t>Temperature, mass and heat source at 270 s</a:t>
            </a:r>
            <a:endParaRPr lang="en-SE" dirty="0"/>
          </a:p>
        </p:txBody>
      </p:sp>
      <p:pic>
        <p:nvPicPr>
          <p:cNvPr id="7" name="Content Placeholder 6">
            <a:extLst>
              <a:ext uri="{FF2B5EF4-FFF2-40B4-BE49-F238E27FC236}">
                <a16:creationId xmlns:a16="http://schemas.microsoft.com/office/drawing/2014/main" id="{6DA60998-A96B-4FE9-8EAC-547EDB53A3EF}"/>
              </a:ext>
            </a:extLst>
          </p:cNvPr>
          <p:cNvPicPr>
            <a:picLocks noGrp="1" noChangeAspect="1"/>
          </p:cNvPicPr>
          <p:nvPr>
            <p:ph sz="quarter" idx="11"/>
          </p:nvPr>
        </p:nvPicPr>
        <p:blipFill>
          <a:blip r:embed="rId2"/>
          <a:stretch>
            <a:fillRect/>
          </a:stretch>
        </p:blipFill>
        <p:spPr>
          <a:xfrm>
            <a:off x="4114800" y="771211"/>
            <a:ext cx="4800598" cy="3601076"/>
          </a:xfrm>
        </p:spPr>
      </p:pic>
      <p:sp>
        <p:nvSpPr>
          <p:cNvPr id="4" name="Content Placeholder 3">
            <a:extLst>
              <a:ext uri="{FF2B5EF4-FFF2-40B4-BE49-F238E27FC236}">
                <a16:creationId xmlns:a16="http://schemas.microsoft.com/office/drawing/2014/main" id="{9F07FC91-20A2-4BE2-BE76-29EAF9ACF17E}"/>
              </a:ext>
            </a:extLst>
          </p:cNvPr>
          <p:cNvSpPr>
            <a:spLocks noGrp="1"/>
          </p:cNvSpPr>
          <p:nvPr>
            <p:ph sz="half" idx="10"/>
          </p:nvPr>
        </p:nvSpPr>
        <p:spPr/>
        <p:txBody>
          <a:bodyPr/>
          <a:lstStyle/>
          <a:p>
            <a:r>
              <a:rPr lang="en-US" dirty="0"/>
              <a:t>Mid-process, the exothermal char forming reactions become present.</a:t>
            </a:r>
          </a:p>
        </p:txBody>
      </p:sp>
    </p:spTree>
    <p:extLst>
      <p:ext uri="{BB962C8B-B14F-4D97-AF65-F5344CB8AC3E}">
        <p14:creationId xmlns:p14="http://schemas.microsoft.com/office/powerpoint/2010/main" val="1186343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D0880-895D-4553-A4BA-C9E97A60F4C9}"/>
              </a:ext>
            </a:extLst>
          </p:cNvPr>
          <p:cNvSpPr>
            <a:spLocks noGrp="1"/>
          </p:cNvSpPr>
          <p:nvPr>
            <p:ph type="title"/>
          </p:nvPr>
        </p:nvSpPr>
        <p:spPr>
          <a:xfrm>
            <a:off x="457200" y="819150"/>
            <a:ext cx="3110593" cy="800100"/>
          </a:xfrm>
        </p:spPr>
        <p:txBody>
          <a:bodyPr>
            <a:normAutofit fontScale="90000"/>
          </a:bodyPr>
          <a:lstStyle/>
          <a:p>
            <a:r>
              <a:rPr lang="sv-SE" dirty="0"/>
              <a:t>Temperature, mass and heat source at 433 s</a:t>
            </a:r>
            <a:endParaRPr lang="en-SE" dirty="0"/>
          </a:p>
        </p:txBody>
      </p:sp>
      <p:pic>
        <p:nvPicPr>
          <p:cNvPr id="7" name="Content Placeholder 6">
            <a:extLst>
              <a:ext uri="{FF2B5EF4-FFF2-40B4-BE49-F238E27FC236}">
                <a16:creationId xmlns:a16="http://schemas.microsoft.com/office/drawing/2014/main" id="{6DA60998-A96B-4FE9-8EAC-547EDB53A3EF}"/>
              </a:ext>
            </a:extLst>
          </p:cNvPr>
          <p:cNvPicPr>
            <a:picLocks noGrp="1" noChangeAspect="1"/>
          </p:cNvPicPr>
          <p:nvPr>
            <p:ph sz="quarter" idx="11"/>
          </p:nvPr>
        </p:nvPicPr>
        <p:blipFill>
          <a:blip r:embed="rId2"/>
          <a:stretch>
            <a:fillRect/>
          </a:stretch>
        </p:blipFill>
        <p:spPr>
          <a:xfrm>
            <a:off x="4114800" y="771211"/>
            <a:ext cx="4800598" cy="3601075"/>
          </a:xfrm>
        </p:spPr>
      </p:pic>
      <p:sp>
        <p:nvSpPr>
          <p:cNvPr id="4" name="Content Placeholder 3">
            <a:extLst>
              <a:ext uri="{FF2B5EF4-FFF2-40B4-BE49-F238E27FC236}">
                <a16:creationId xmlns:a16="http://schemas.microsoft.com/office/drawing/2014/main" id="{9F07FC91-20A2-4BE2-BE76-29EAF9ACF17E}"/>
              </a:ext>
            </a:extLst>
          </p:cNvPr>
          <p:cNvSpPr>
            <a:spLocks noGrp="1"/>
          </p:cNvSpPr>
          <p:nvPr>
            <p:ph sz="half" idx="10"/>
          </p:nvPr>
        </p:nvSpPr>
        <p:spPr/>
        <p:txBody>
          <a:bodyPr/>
          <a:lstStyle/>
          <a:p>
            <a:r>
              <a:rPr lang="en-US" dirty="0"/>
              <a:t>Late in the process there are only char forming reactions, and the exothermal nature of these gives rise to a temperature peak at the center of the particle.</a:t>
            </a:r>
          </a:p>
        </p:txBody>
      </p:sp>
    </p:spTree>
    <p:extLst>
      <p:ext uri="{BB962C8B-B14F-4D97-AF65-F5344CB8AC3E}">
        <p14:creationId xmlns:p14="http://schemas.microsoft.com/office/powerpoint/2010/main" val="37551815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D0880-895D-4553-A4BA-C9E97A60F4C9}"/>
              </a:ext>
            </a:extLst>
          </p:cNvPr>
          <p:cNvSpPr>
            <a:spLocks noGrp="1"/>
          </p:cNvSpPr>
          <p:nvPr>
            <p:ph type="title"/>
          </p:nvPr>
        </p:nvSpPr>
        <p:spPr>
          <a:xfrm>
            <a:off x="457200" y="819150"/>
            <a:ext cx="3110593" cy="800100"/>
          </a:xfrm>
        </p:spPr>
        <p:txBody>
          <a:bodyPr>
            <a:normAutofit fontScale="90000"/>
          </a:bodyPr>
          <a:lstStyle/>
          <a:p>
            <a:r>
              <a:rPr lang="sv-SE" dirty="0"/>
              <a:t>Relative pressure, velocity, porosity, and normalized solid mass</a:t>
            </a:r>
            <a:endParaRPr lang="en-SE" dirty="0"/>
          </a:p>
        </p:txBody>
      </p:sp>
      <p:pic>
        <p:nvPicPr>
          <p:cNvPr id="7" name="Content Placeholder 6">
            <a:extLst>
              <a:ext uri="{FF2B5EF4-FFF2-40B4-BE49-F238E27FC236}">
                <a16:creationId xmlns:a16="http://schemas.microsoft.com/office/drawing/2014/main" id="{6DA60998-A96B-4FE9-8EAC-547EDB53A3EF}"/>
              </a:ext>
            </a:extLst>
          </p:cNvPr>
          <p:cNvPicPr>
            <a:picLocks noGrp="1" noChangeAspect="1"/>
          </p:cNvPicPr>
          <p:nvPr>
            <p:ph sz="quarter" idx="11"/>
          </p:nvPr>
        </p:nvPicPr>
        <p:blipFill>
          <a:blip r:embed="rId2"/>
          <a:stretch>
            <a:fillRect/>
          </a:stretch>
        </p:blipFill>
        <p:spPr>
          <a:xfrm>
            <a:off x="4114801" y="771211"/>
            <a:ext cx="4800596" cy="3601075"/>
          </a:xfrm>
        </p:spPr>
      </p:pic>
      <p:sp>
        <p:nvSpPr>
          <p:cNvPr id="4" name="Content Placeholder 3">
            <a:extLst>
              <a:ext uri="{FF2B5EF4-FFF2-40B4-BE49-F238E27FC236}">
                <a16:creationId xmlns:a16="http://schemas.microsoft.com/office/drawing/2014/main" id="{9F07FC91-20A2-4BE2-BE76-29EAF9ACF17E}"/>
              </a:ext>
            </a:extLst>
          </p:cNvPr>
          <p:cNvSpPr>
            <a:spLocks noGrp="1"/>
          </p:cNvSpPr>
          <p:nvPr>
            <p:ph sz="half" idx="10"/>
          </p:nvPr>
        </p:nvSpPr>
        <p:spPr/>
        <p:txBody>
          <a:bodyPr/>
          <a:lstStyle/>
          <a:p>
            <a:r>
              <a:rPr lang="en-US" dirty="0"/>
              <a:t>Mid-process, at 270 s, this is the internal status of the particle. The anisotropic permeability is clearly seen, as well as the results of the anisotropic heat conductivity of the solid.</a:t>
            </a:r>
          </a:p>
        </p:txBody>
      </p:sp>
    </p:spTree>
    <p:extLst>
      <p:ext uri="{BB962C8B-B14F-4D97-AF65-F5344CB8AC3E}">
        <p14:creationId xmlns:p14="http://schemas.microsoft.com/office/powerpoint/2010/main" val="2237846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F0013-29D8-4B47-8BD1-C3342DF42DE2}"/>
              </a:ext>
            </a:extLst>
          </p:cNvPr>
          <p:cNvSpPr>
            <a:spLocks noGrp="1"/>
          </p:cNvSpPr>
          <p:nvPr>
            <p:ph type="title"/>
          </p:nvPr>
        </p:nvSpPr>
        <p:spPr/>
        <p:txBody>
          <a:bodyPr/>
          <a:lstStyle/>
          <a:p>
            <a:r>
              <a:rPr lang="sv-SE" dirty="0"/>
              <a:t>Concluding Remarks</a:t>
            </a:r>
            <a:endParaRPr lang="en-SE" dirty="0"/>
          </a:p>
        </p:txBody>
      </p:sp>
      <p:pic>
        <p:nvPicPr>
          <p:cNvPr id="10" name="Content Placeholder 9">
            <a:extLst>
              <a:ext uri="{FF2B5EF4-FFF2-40B4-BE49-F238E27FC236}">
                <a16:creationId xmlns:a16="http://schemas.microsoft.com/office/drawing/2014/main" id="{A9122FE0-32F2-4146-945D-CB1529492BD2}"/>
              </a:ext>
            </a:extLst>
          </p:cNvPr>
          <p:cNvPicPr>
            <a:picLocks noGrp="1" noChangeAspect="1"/>
          </p:cNvPicPr>
          <p:nvPr>
            <p:ph sz="quarter" idx="11"/>
          </p:nvPr>
        </p:nvPicPr>
        <p:blipFill>
          <a:blip r:embed="rId2"/>
          <a:stretch>
            <a:fillRect/>
          </a:stretch>
        </p:blipFill>
        <p:spPr>
          <a:xfrm>
            <a:off x="4114800" y="771211"/>
            <a:ext cx="4800600" cy="3601077"/>
          </a:xfrm>
        </p:spPr>
      </p:pic>
      <p:sp>
        <p:nvSpPr>
          <p:cNvPr id="6" name="Content Placeholder 5">
            <a:extLst>
              <a:ext uri="{FF2B5EF4-FFF2-40B4-BE49-F238E27FC236}">
                <a16:creationId xmlns:a16="http://schemas.microsoft.com/office/drawing/2014/main" id="{93E7CC47-648A-42E5-A789-A9BFBF2D5D65}"/>
              </a:ext>
            </a:extLst>
          </p:cNvPr>
          <p:cNvSpPr>
            <a:spLocks noGrp="1"/>
          </p:cNvSpPr>
          <p:nvPr>
            <p:ph sz="half" idx="10"/>
          </p:nvPr>
        </p:nvSpPr>
        <p:spPr/>
        <p:txBody>
          <a:bodyPr>
            <a:normAutofit fontScale="85000" lnSpcReduction="20000"/>
          </a:bodyPr>
          <a:lstStyle/>
          <a:p>
            <a:r>
              <a:rPr lang="sv-SE" dirty="0"/>
              <a:t>The complex process of wood pyrolysis is well captured by this model</a:t>
            </a:r>
          </a:p>
          <a:p>
            <a:r>
              <a:rPr lang="sv-SE" dirty="0"/>
              <a:t>The effect of anisotropic material properties are visible in the results and could easily be investigated further</a:t>
            </a:r>
          </a:p>
          <a:p>
            <a:r>
              <a:rPr lang="sv-SE" dirty="0"/>
              <a:t>Parameter estimation was used to calibrate model parameters to experimental data</a:t>
            </a:r>
          </a:p>
          <a:p>
            <a:r>
              <a:rPr lang="sv-SE" dirty="0"/>
              <a:t>Possible extensions</a:t>
            </a:r>
          </a:p>
          <a:p>
            <a:pPr lvl="1"/>
            <a:r>
              <a:rPr lang="sv-SE" dirty="0"/>
              <a:t>Include more experimental data to the parameter estimation study</a:t>
            </a:r>
          </a:p>
          <a:p>
            <a:pPr lvl="1"/>
            <a:r>
              <a:rPr lang="sv-SE" dirty="0"/>
              <a:t>Investigate the effect of process conditions like heating rate and sample size on the product distribution</a:t>
            </a:r>
          </a:p>
          <a:p>
            <a:pPr lvl="1"/>
            <a:r>
              <a:rPr lang="sv-SE" dirty="0"/>
              <a:t>Investigate the importance of material properties (wood types) on the product distribution</a:t>
            </a:r>
          </a:p>
          <a:p>
            <a:endParaRPr lang="en-SE" dirty="0"/>
          </a:p>
        </p:txBody>
      </p:sp>
      <p:sp>
        <p:nvSpPr>
          <p:cNvPr id="8" name="Text Placeholder 7">
            <a:extLst>
              <a:ext uri="{FF2B5EF4-FFF2-40B4-BE49-F238E27FC236}">
                <a16:creationId xmlns:a16="http://schemas.microsoft.com/office/drawing/2014/main" id="{DA30AE96-7E3C-4F46-AE9C-A03BA112B86E}"/>
              </a:ext>
            </a:extLst>
          </p:cNvPr>
          <p:cNvSpPr>
            <a:spLocks noGrp="1"/>
          </p:cNvSpPr>
          <p:nvPr>
            <p:ph type="body" sz="quarter" idx="12"/>
          </p:nvPr>
        </p:nvSpPr>
        <p:spPr/>
        <p:txBody>
          <a:bodyPr/>
          <a:lstStyle/>
          <a:p>
            <a:r>
              <a:rPr lang="sv-SE"/>
              <a:t>Total heat source and total mass flux in the particle.</a:t>
            </a:r>
            <a:endParaRPr lang="en-SE" dirty="0"/>
          </a:p>
        </p:txBody>
      </p:sp>
    </p:spTree>
    <p:extLst>
      <p:ext uri="{BB962C8B-B14F-4D97-AF65-F5344CB8AC3E}">
        <p14:creationId xmlns:p14="http://schemas.microsoft.com/office/powerpoint/2010/main" val="2334991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30D1C27-6F8C-43B7-9967-66F96CCDA365}"/>
              </a:ext>
            </a:extLst>
          </p:cNvPr>
          <p:cNvSpPr>
            <a:spLocks noGrp="1"/>
          </p:cNvSpPr>
          <p:nvPr>
            <p:ph type="title"/>
          </p:nvPr>
        </p:nvSpPr>
        <p:spPr/>
        <p:txBody>
          <a:bodyPr/>
          <a:lstStyle/>
          <a:p>
            <a:r>
              <a:rPr lang="sv-SE" dirty="0"/>
              <a:t>References</a:t>
            </a:r>
            <a:endParaRPr lang="en-SE" dirty="0"/>
          </a:p>
        </p:txBody>
      </p:sp>
      <p:sp>
        <p:nvSpPr>
          <p:cNvPr id="7" name="Content Placeholder 6">
            <a:extLst>
              <a:ext uri="{FF2B5EF4-FFF2-40B4-BE49-F238E27FC236}">
                <a16:creationId xmlns:a16="http://schemas.microsoft.com/office/drawing/2014/main" id="{F77BADC1-3597-462D-8664-E4A1EA041491}"/>
              </a:ext>
            </a:extLst>
          </p:cNvPr>
          <p:cNvSpPr>
            <a:spLocks noGrp="1"/>
          </p:cNvSpPr>
          <p:nvPr>
            <p:ph idx="1"/>
          </p:nvPr>
        </p:nvSpPr>
        <p:spPr/>
        <p:txBody>
          <a:bodyPr/>
          <a:lstStyle/>
          <a:p>
            <a:pPr marL="342900" indent="-342900">
              <a:buFont typeface="+mj-lt"/>
              <a:buAutoNum type="arabicPeriod"/>
            </a:pPr>
            <a:r>
              <a:rPr lang="en-US" dirty="0"/>
              <a:t>W. C. Park, A. </a:t>
            </a:r>
            <a:r>
              <a:rPr lang="en-US" dirty="0" err="1"/>
              <a:t>Atreya</a:t>
            </a:r>
            <a:r>
              <a:rPr lang="en-US" dirty="0"/>
              <a:t>, and H. R. Baum, “</a:t>
            </a:r>
            <a:r>
              <a:rPr lang="en-US" i="1" dirty="0"/>
              <a:t>Experimental and theoretical investigation of heat and mass transfer processes during wood pyrolysis</a:t>
            </a:r>
            <a:r>
              <a:rPr lang="en-US" dirty="0"/>
              <a:t>” Combustion and Flame, vol. 157, pp. 481–494, 2010.</a:t>
            </a:r>
          </a:p>
          <a:p>
            <a:pPr marL="342900" indent="-342900">
              <a:buFont typeface="+mj-lt"/>
              <a:buAutoNum type="arabicPeriod"/>
            </a:pPr>
            <a:r>
              <a:rPr lang="en-US" dirty="0"/>
              <a:t>X. Shi, F. </a:t>
            </a:r>
            <a:r>
              <a:rPr lang="en-US" dirty="0" err="1"/>
              <a:t>Ronsse</a:t>
            </a:r>
            <a:r>
              <a:rPr lang="en-US" dirty="0"/>
              <a:t>, and J. G. Pieters, “</a:t>
            </a:r>
            <a:r>
              <a:rPr lang="en-US" i="1" dirty="0"/>
              <a:t>Finite element modeling of intraparticle heterogeneous tar conversion during pyrolysis of woody biomass particles</a:t>
            </a:r>
            <a:r>
              <a:rPr lang="en-US" dirty="0"/>
              <a:t>” Fuel Processing Technology, vol. 148, pp. 302-316, 2016.</a:t>
            </a:r>
            <a:endParaRPr lang="en-SE" dirty="0"/>
          </a:p>
        </p:txBody>
      </p:sp>
    </p:spTree>
    <p:extLst>
      <p:ext uri="{BB962C8B-B14F-4D97-AF65-F5344CB8AC3E}">
        <p14:creationId xmlns:p14="http://schemas.microsoft.com/office/powerpoint/2010/main" val="2490144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EB1B008-42AE-403D-B24E-1FD346F8E418}"/>
              </a:ext>
            </a:extLst>
          </p:cNvPr>
          <p:cNvSpPr>
            <a:spLocks noGrp="1"/>
          </p:cNvSpPr>
          <p:nvPr>
            <p:ph type="title"/>
          </p:nvPr>
        </p:nvSpPr>
        <p:spPr/>
        <p:txBody>
          <a:bodyPr/>
          <a:lstStyle/>
          <a:p>
            <a:r>
              <a:rPr lang="sv-SE" dirty="0"/>
              <a:t>System Setup</a:t>
            </a:r>
            <a:endParaRPr lang="en-SE" dirty="0"/>
          </a:p>
        </p:txBody>
      </p:sp>
      <p:sp>
        <p:nvSpPr>
          <p:cNvPr id="11" name="Content Placeholder 10">
            <a:extLst>
              <a:ext uri="{FF2B5EF4-FFF2-40B4-BE49-F238E27FC236}">
                <a16:creationId xmlns:a16="http://schemas.microsoft.com/office/drawing/2014/main" id="{C1922AE9-E24E-4982-8C9F-FF1544437340}"/>
              </a:ext>
            </a:extLst>
          </p:cNvPr>
          <p:cNvSpPr>
            <a:spLocks noGrp="1"/>
          </p:cNvSpPr>
          <p:nvPr>
            <p:ph sz="quarter" idx="11"/>
          </p:nvPr>
        </p:nvSpPr>
        <p:spPr/>
        <p:txBody>
          <a:bodyPr/>
          <a:lstStyle/>
          <a:p>
            <a:endParaRPr lang="en-SE" dirty="0"/>
          </a:p>
        </p:txBody>
      </p:sp>
      <p:sp>
        <p:nvSpPr>
          <p:cNvPr id="10" name="Content Placeholder 9">
            <a:extLst>
              <a:ext uri="{FF2B5EF4-FFF2-40B4-BE49-F238E27FC236}">
                <a16:creationId xmlns:a16="http://schemas.microsoft.com/office/drawing/2014/main" id="{EFAE8323-C8A0-41B0-BFB3-CD9D54446BB8}"/>
              </a:ext>
            </a:extLst>
          </p:cNvPr>
          <p:cNvSpPr>
            <a:spLocks noGrp="1"/>
          </p:cNvSpPr>
          <p:nvPr>
            <p:ph sz="half" idx="10"/>
          </p:nvPr>
        </p:nvSpPr>
        <p:spPr/>
        <p:txBody>
          <a:bodyPr/>
          <a:lstStyle/>
          <a:p>
            <a:r>
              <a:rPr lang="sv-SE" dirty="0"/>
              <a:t>A spherical wood sample is inserted into a hot furnace with an inert atmosphere. The sample mass and temperatures are recorded. The sample temperature is measured with thermocouples (TC) at three positions (surface, middle, and center). </a:t>
            </a:r>
            <a:endParaRPr lang="en-SE" dirty="0"/>
          </a:p>
        </p:txBody>
      </p:sp>
      <p:pic>
        <p:nvPicPr>
          <p:cNvPr id="14" name="Content Placeholder 28">
            <a:extLst>
              <a:ext uri="{FF2B5EF4-FFF2-40B4-BE49-F238E27FC236}">
                <a16:creationId xmlns:a16="http://schemas.microsoft.com/office/drawing/2014/main" id="{09B67281-61BF-4797-BB62-84019195EB7B}"/>
              </a:ext>
            </a:extLst>
          </p:cNvPr>
          <p:cNvPicPr>
            <a:picLocks noChangeAspect="1"/>
          </p:cNvPicPr>
          <p:nvPr/>
        </p:nvPicPr>
        <p:blipFill>
          <a:blip r:embed="rId2"/>
          <a:stretch>
            <a:fillRect/>
          </a:stretch>
        </p:blipFill>
        <p:spPr>
          <a:xfrm>
            <a:off x="4778828" y="770115"/>
            <a:ext cx="3425639" cy="3434492"/>
          </a:xfrm>
          <a:prstGeom prst="rect">
            <a:avLst/>
          </a:prstGeom>
        </p:spPr>
      </p:pic>
    </p:spTree>
    <p:extLst>
      <p:ext uri="{BB962C8B-B14F-4D97-AF65-F5344CB8AC3E}">
        <p14:creationId xmlns:p14="http://schemas.microsoft.com/office/powerpoint/2010/main" val="1376769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2E6819C-7193-41A7-A51B-ADA79D3DFF7F}"/>
              </a:ext>
            </a:extLst>
          </p:cNvPr>
          <p:cNvSpPr>
            <a:spLocks noGrp="1"/>
          </p:cNvSpPr>
          <p:nvPr>
            <p:ph type="title"/>
          </p:nvPr>
        </p:nvSpPr>
        <p:spPr/>
        <p:txBody>
          <a:bodyPr/>
          <a:lstStyle/>
          <a:p>
            <a:r>
              <a:rPr lang="sv-SE" dirty="0"/>
              <a:t>Overview</a:t>
            </a:r>
            <a:endParaRPr lang="en-SE" dirty="0"/>
          </a:p>
        </p:txBody>
      </p:sp>
      <p:pic>
        <p:nvPicPr>
          <p:cNvPr id="7" name="Content Placeholder 30">
            <a:extLst>
              <a:ext uri="{FF2B5EF4-FFF2-40B4-BE49-F238E27FC236}">
                <a16:creationId xmlns:a16="http://schemas.microsoft.com/office/drawing/2014/main" id="{520F9372-0446-404D-AB16-4A5CBA7C879E}"/>
              </a:ext>
            </a:extLst>
          </p:cNvPr>
          <p:cNvPicPr>
            <a:picLocks noGrp="1" noChangeAspect="1"/>
          </p:cNvPicPr>
          <p:nvPr>
            <p:ph sz="quarter" idx="11"/>
          </p:nvPr>
        </p:nvPicPr>
        <p:blipFill>
          <a:blip r:embed="rId2"/>
          <a:stretch>
            <a:fillRect/>
          </a:stretch>
        </p:blipFill>
        <p:spPr>
          <a:xfrm>
            <a:off x="4114800" y="771211"/>
            <a:ext cx="4800600" cy="3601077"/>
          </a:xfrm>
          <a:prstGeom prst="rect">
            <a:avLst/>
          </a:prstGeom>
        </p:spPr>
      </p:pic>
      <p:sp>
        <p:nvSpPr>
          <p:cNvPr id="10" name="Content Placeholder 9">
            <a:extLst>
              <a:ext uri="{FF2B5EF4-FFF2-40B4-BE49-F238E27FC236}">
                <a16:creationId xmlns:a16="http://schemas.microsoft.com/office/drawing/2014/main" id="{62C2D2C1-1AD5-4965-ABAB-095CC36DC49C}"/>
              </a:ext>
            </a:extLst>
          </p:cNvPr>
          <p:cNvSpPr>
            <a:spLocks noGrp="1"/>
          </p:cNvSpPr>
          <p:nvPr>
            <p:ph sz="half" idx="10"/>
          </p:nvPr>
        </p:nvSpPr>
        <p:spPr/>
        <p:txBody>
          <a:bodyPr>
            <a:normAutofit/>
          </a:bodyPr>
          <a:lstStyle/>
          <a:p>
            <a:r>
              <a:rPr lang="sv-SE" dirty="0"/>
              <a:t>The model is inspired by the papers by J.C. Park et al (Ref. 1) and X. Shi et al (Ref. 2)</a:t>
            </a:r>
          </a:p>
          <a:p>
            <a:r>
              <a:rPr lang="sv-SE" dirty="0"/>
              <a:t>A 2D-axisymmetric geometry is used due to the anisotropic sample</a:t>
            </a:r>
          </a:p>
          <a:p>
            <a:pPr>
              <a:buFont typeface="Arial" panose="020B0604020202020204" pitchFamily="34" charset="0"/>
              <a:buChar char="•"/>
            </a:pPr>
            <a:r>
              <a:rPr lang="sv-SE" dirty="0"/>
              <a:t>Parameter estimation is used to optimize reaction heats, one arrhenius parameter, and the external heat transfer coefficient against experimental data</a:t>
            </a:r>
            <a:endParaRPr lang="en-SE" dirty="0"/>
          </a:p>
        </p:txBody>
      </p:sp>
      <p:sp>
        <p:nvSpPr>
          <p:cNvPr id="2" name="Text Placeholder 1">
            <a:extLst>
              <a:ext uri="{FF2B5EF4-FFF2-40B4-BE49-F238E27FC236}">
                <a16:creationId xmlns:a16="http://schemas.microsoft.com/office/drawing/2014/main" id="{E943D64D-8F17-4531-BA76-8D241812CB50}"/>
              </a:ext>
            </a:extLst>
          </p:cNvPr>
          <p:cNvSpPr>
            <a:spLocks noGrp="1"/>
          </p:cNvSpPr>
          <p:nvPr>
            <p:ph type="body" sz="quarter" idx="12"/>
          </p:nvPr>
        </p:nvSpPr>
        <p:spPr/>
        <p:txBody>
          <a:bodyPr/>
          <a:lstStyle/>
          <a:p>
            <a:r>
              <a:rPr lang="sv-SE" dirty="0"/>
              <a:t>Experimental data (Ref. 1).</a:t>
            </a:r>
            <a:endParaRPr lang="en-SE" dirty="0"/>
          </a:p>
        </p:txBody>
      </p:sp>
    </p:spTree>
    <p:extLst>
      <p:ext uri="{BB962C8B-B14F-4D97-AF65-F5344CB8AC3E}">
        <p14:creationId xmlns:p14="http://schemas.microsoft.com/office/powerpoint/2010/main" val="1517144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2E6819C-7193-41A7-A51B-ADA79D3DFF7F}"/>
              </a:ext>
            </a:extLst>
          </p:cNvPr>
          <p:cNvSpPr>
            <a:spLocks noGrp="1"/>
          </p:cNvSpPr>
          <p:nvPr>
            <p:ph type="title"/>
          </p:nvPr>
        </p:nvSpPr>
        <p:spPr/>
        <p:txBody>
          <a:bodyPr/>
          <a:lstStyle/>
          <a:p>
            <a:r>
              <a:rPr lang="sv-SE" dirty="0"/>
              <a:t>Model definition</a:t>
            </a:r>
            <a:endParaRPr lang="en-SE" dirty="0"/>
          </a:p>
        </p:txBody>
      </p:sp>
      <p:sp>
        <p:nvSpPr>
          <p:cNvPr id="10" name="Content Placeholder 9">
            <a:extLst>
              <a:ext uri="{FF2B5EF4-FFF2-40B4-BE49-F238E27FC236}">
                <a16:creationId xmlns:a16="http://schemas.microsoft.com/office/drawing/2014/main" id="{62C2D2C1-1AD5-4965-ABAB-095CC36DC49C}"/>
              </a:ext>
            </a:extLst>
          </p:cNvPr>
          <p:cNvSpPr>
            <a:spLocks noGrp="1"/>
          </p:cNvSpPr>
          <p:nvPr>
            <p:ph sz="half" idx="10"/>
          </p:nvPr>
        </p:nvSpPr>
        <p:spPr/>
        <p:txBody>
          <a:bodyPr>
            <a:normAutofit fontScale="77500" lnSpcReduction="20000"/>
          </a:bodyPr>
          <a:lstStyle/>
          <a:p>
            <a:r>
              <a:rPr lang="sv-SE" dirty="0"/>
              <a:t>The reaction scheme includs the lumped species tar, gas, intermediate solid, and char</a:t>
            </a:r>
          </a:p>
          <a:p>
            <a:r>
              <a:rPr lang="sv-SE" dirty="0"/>
              <a:t>The Transport of Concentrated Species in Porous Media interface describes the mass transfer and fluid phase reactions in the sample</a:t>
            </a:r>
          </a:p>
          <a:p>
            <a:r>
              <a:rPr lang="sv-SE" dirty="0"/>
              <a:t>A Domain ODEs and DAEs interface is used to describe the solid phase reactions</a:t>
            </a:r>
          </a:p>
          <a:p>
            <a:r>
              <a:rPr lang="sv-SE" dirty="0"/>
              <a:t>The Darcy’s Law interface describes the fluid flow in the sample pores</a:t>
            </a:r>
          </a:p>
          <a:p>
            <a:r>
              <a:rPr lang="sv-SE" dirty="0"/>
              <a:t>Heat Transfer in Porpous Media describes heat transfer in the solid and in the fluid within the particle</a:t>
            </a:r>
          </a:p>
          <a:p>
            <a:r>
              <a:rPr lang="sv-SE" dirty="0"/>
              <a:t>Boundary conditions define T, p, mass flux and heat flux at the external surface</a:t>
            </a:r>
          </a:p>
          <a:p>
            <a:endParaRPr lang="en-SE" dirty="0"/>
          </a:p>
        </p:txBody>
      </p:sp>
      <p:sp>
        <p:nvSpPr>
          <p:cNvPr id="31" name="Text Placeholder 11">
            <a:extLst>
              <a:ext uri="{FF2B5EF4-FFF2-40B4-BE49-F238E27FC236}">
                <a16:creationId xmlns:a16="http://schemas.microsoft.com/office/drawing/2014/main" id="{B61817B3-8ECE-4498-8B26-80467FEC47C1}"/>
              </a:ext>
            </a:extLst>
          </p:cNvPr>
          <p:cNvSpPr>
            <a:spLocks noGrp="1"/>
          </p:cNvSpPr>
          <p:nvPr>
            <p:ph type="body" sz="quarter" idx="12"/>
          </p:nvPr>
        </p:nvSpPr>
        <p:spPr>
          <a:xfrm>
            <a:off x="4114800" y="4629150"/>
            <a:ext cx="3103378" cy="304800"/>
          </a:xfrm>
        </p:spPr>
        <p:txBody>
          <a:bodyPr/>
          <a:lstStyle/>
          <a:p>
            <a:r>
              <a:rPr lang="sv-SE" dirty="0"/>
              <a:t>Reaction scheme (Ref. 1).</a:t>
            </a:r>
            <a:endParaRPr lang="en-SE" dirty="0"/>
          </a:p>
        </p:txBody>
      </p:sp>
      <p:sp>
        <p:nvSpPr>
          <p:cNvPr id="32" name="TextBox 31">
            <a:extLst>
              <a:ext uri="{FF2B5EF4-FFF2-40B4-BE49-F238E27FC236}">
                <a16:creationId xmlns:a16="http://schemas.microsoft.com/office/drawing/2014/main" id="{D3FA288F-CCA7-45E3-9678-245347155297}"/>
              </a:ext>
            </a:extLst>
          </p:cNvPr>
          <p:cNvSpPr txBox="1"/>
          <p:nvPr/>
        </p:nvSpPr>
        <p:spPr>
          <a:xfrm>
            <a:off x="4482926" y="2224360"/>
            <a:ext cx="564578" cy="276999"/>
          </a:xfrm>
          <a:prstGeom prst="rect">
            <a:avLst/>
          </a:prstGeom>
          <a:noFill/>
        </p:spPr>
        <p:txBody>
          <a:bodyPr wrap="none" rtlCol="0">
            <a:spAutoFit/>
          </a:bodyPr>
          <a:lstStyle/>
          <a:p>
            <a:r>
              <a:rPr lang="sv-SE" sz="1200" dirty="0"/>
              <a:t>wood</a:t>
            </a:r>
            <a:endParaRPr lang="en-SE" sz="1200" dirty="0"/>
          </a:p>
        </p:txBody>
      </p:sp>
      <p:sp>
        <p:nvSpPr>
          <p:cNvPr id="34" name="TextBox 33">
            <a:extLst>
              <a:ext uri="{FF2B5EF4-FFF2-40B4-BE49-F238E27FC236}">
                <a16:creationId xmlns:a16="http://schemas.microsoft.com/office/drawing/2014/main" id="{AE8AEC35-F927-46B1-8059-268EE68200D1}"/>
              </a:ext>
            </a:extLst>
          </p:cNvPr>
          <p:cNvSpPr txBox="1"/>
          <p:nvPr/>
        </p:nvSpPr>
        <p:spPr>
          <a:xfrm>
            <a:off x="5766502" y="1423143"/>
            <a:ext cx="409086" cy="276999"/>
          </a:xfrm>
          <a:prstGeom prst="rect">
            <a:avLst/>
          </a:prstGeom>
          <a:noFill/>
        </p:spPr>
        <p:txBody>
          <a:bodyPr wrap="none" rtlCol="0">
            <a:spAutoFit/>
          </a:bodyPr>
          <a:lstStyle/>
          <a:p>
            <a:r>
              <a:rPr lang="sv-SE" sz="1200" dirty="0"/>
              <a:t>gas</a:t>
            </a:r>
            <a:endParaRPr lang="en-SE" sz="1200" dirty="0"/>
          </a:p>
        </p:txBody>
      </p:sp>
      <p:sp>
        <p:nvSpPr>
          <p:cNvPr id="35" name="TextBox 34">
            <a:extLst>
              <a:ext uri="{FF2B5EF4-FFF2-40B4-BE49-F238E27FC236}">
                <a16:creationId xmlns:a16="http://schemas.microsoft.com/office/drawing/2014/main" id="{902123BD-8876-4C39-B01A-47E98DD80964}"/>
              </a:ext>
            </a:extLst>
          </p:cNvPr>
          <p:cNvSpPr txBox="1"/>
          <p:nvPr/>
        </p:nvSpPr>
        <p:spPr>
          <a:xfrm>
            <a:off x="5764534" y="2228823"/>
            <a:ext cx="372218" cy="276999"/>
          </a:xfrm>
          <a:prstGeom prst="rect">
            <a:avLst/>
          </a:prstGeom>
          <a:noFill/>
        </p:spPr>
        <p:txBody>
          <a:bodyPr wrap="none" rtlCol="0">
            <a:spAutoFit/>
          </a:bodyPr>
          <a:lstStyle/>
          <a:p>
            <a:r>
              <a:rPr lang="sv-SE" sz="1200" dirty="0"/>
              <a:t>tar</a:t>
            </a:r>
            <a:endParaRPr lang="en-SE" sz="1200" dirty="0"/>
          </a:p>
        </p:txBody>
      </p:sp>
      <p:sp>
        <p:nvSpPr>
          <p:cNvPr id="36" name="TextBox 35">
            <a:extLst>
              <a:ext uri="{FF2B5EF4-FFF2-40B4-BE49-F238E27FC236}">
                <a16:creationId xmlns:a16="http://schemas.microsoft.com/office/drawing/2014/main" id="{4F724ED6-B413-4967-B443-976BE9630E59}"/>
              </a:ext>
            </a:extLst>
          </p:cNvPr>
          <p:cNvSpPr txBox="1"/>
          <p:nvPr/>
        </p:nvSpPr>
        <p:spPr>
          <a:xfrm>
            <a:off x="5761777" y="2938630"/>
            <a:ext cx="1399742" cy="276999"/>
          </a:xfrm>
          <a:prstGeom prst="rect">
            <a:avLst/>
          </a:prstGeom>
          <a:noFill/>
        </p:spPr>
        <p:txBody>
          <a:bodyPr wrap="none" rtlCol="0">
            <a:spAutoFit/>
          </a:bodyPr>
          <a:lstStyle/>
          <a:p>
            <a:r>
              <a:rPr lang="sv-SE" sz="1200" dirty="0"/>
              <a:t>intermediate solid</a:t>
            </a:r>
            <a:endParaRPr lang="en-SE" sz="1200" dirty="0"/>
          </a:p>
        </p:txBody>
      </p:sp>
      <p:sp>
        <p:nvSpPr>
          <p:cNvPr id="37" name="TextBox 36">
            <a:extLst>
              <a:ext uri="{FF2B5EF4-FFF2-40B4-BE49-F238E27FC236}">
                <a16:creationId xmlns:a16="http://schemas.microsoft.com/office/drawing/2014/main" id="{5558683A-B621-4353-AC7B-7BED0A1E6E33}"/>
              </a:ext>
            </a:extLst>
          </p:cNvPr>
          <p:cNvSpPr txBox="1"/>
          <p:nvPr/>
        </p:nvSpPr>
        <p:spPr>
          <a:xfrm>
            <a:off x="7602464" y="2215938"/>
            <a:ext cx="478016" cy="276999"/>
          </a:xfrm>
          <a:prstGeom prst="rect">
            <a:avLst/>
          </a:prstGeom>
          <a:noFill/>
        </p:spPr>
        <p:txBody>
          <a:bodyPr wrap="none" rtlCol="0">
            <a:spAutoFit/>
          </a:bodyPr>
          <a:lstStyle/>
          <a:p>
            <a:r>
              <a:rPr lang="sv-SE" sz="1200" dirty="0"/>
              <a:t>char</a:t>
            </a:r>
            <a:endParaRPr lang="en-SE" sz="1200" dirty="0"/>
          </a:p>
        </p:txBody>
      </p:sp>
      <p:cxnSp>
        <p:nvCxnSpPr>
          <p:cNvPr id="38" name="Straight Arrow Connector 37">
            <a:extLst>
              <a:ext uri="{FF2B5EF4-FFF2-40B4-BE49-F238E27FC236}">
                <a16:creationId xmlns:a16="http://schemas.microsoft.com/office/drawing/2014/main" id="{445548DE-C00D-4367-9859-0E670D81D3FA}"/>
              </a:ext>
            </a:extLst>
          </p:cNvPr>
          <p:cNvCxnSpPr>
            <a:cxnSpLocks/>
            <a:endCxn id="36" idx="1"/>
          </p:cNvCxnSpPr>
          <p:nvPr/>
        </p:nvCxnSpPr>
        <p:spPr>
          <a:xfrm>
            <a:off x="5093658" y="2440356"/>
            <a:ext cx="668119" cy="6367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96428B6B-AA3F-410C-8D3A-E3898648046F}"/>
              </a:ext>
            </a:extLst>
          </p:cNvPr>
          <p:cNvCxnSpPr>
            <a:cxnSpLocks/>
          </p:cNvCxnSpPr>
          <p:nvPr/>
        </p:nvCxnSpPr>
        <p:spPr>
          <a:xfrm>
            <a:off x="5158386" y="2362861"/>
            <a:ext cx="59677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C6D06866-AAE6-4A9C-A554-412DFE7AAF03}"/>
              </a:ext>
            </a:extLst>
          </p:cNvPr>
          <p:cNvCxnSpPr>
            <a:cxnSpLocks/>
            <a:stCxn id="36" idx="3"/>
          </p:cNvCxnSpPr>
          <p:nvPr/>
        </p:nvCxnSpPr>
        <p:spPr>
          <a:xfrm flipV="1">
            <a:off x="7161519" y="2542327"/>
            <a:ext cx="768246" cy="534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5F01F6CA-D652-48CC-921F-184B879C7F71}"/>
              </a:ext>
            </a:extLst>
          </p:cNvPr>
          <p:cNvCxnSpPr>
            <a:cxnSpLocks/>
            <a:stCxn id="35" idx="3"/>
          </p:cNvCxnSpPr>
          <p:nvPr/>
        </p:nvCxnSpPr>
        <p:spPr>
          <a:xfrm>
            <a:off x="6136752" y="2367323"/>
            <a:ext cx="14195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76B8D98E-03AC-4741-974A-5AF5C4E8F73C}"/>
              </a:ext>
            </a:extLst>
          </p:cNvPr>
          <p:cNvSpPr txBox="1"/>
          <p:nvPr/>
        </p:nvSpPr>
        <p:spPr>
          <a:xfrm>
            <a:off x="5346478" y="1544465"/>
            <a:ext cx="308098" cy="276999"/>
          </a:xfrm>
          <a:prstGeom prst="rect">
            <a:avLst/>
          </a:prstGeom>
          <a:noFill/>
        </p:spPr>
        <p:txBody>
          <a:bodyPr wrap="none" rtlCol="0">
            <a:spAutoFit/>
          </a:bodyPr>
          <a:lstStyle/>
          <a:p>
            <a:r>
              <a:rPr lang="sv-SE" sz="1200" i="1" dirty="0"/>
              <a:t>k</a:t>
            </a:r>
            <a:r>
              <a:rPr lang="sv-SE" sz="1200" i="1" baseline="-25000" dirty="0"/>
              <a:t>g</a:t>
            </a:r>
            <a:endParaRPr lang="en-SE" sz="1200" i="1" dirty="0"/>
          </a:p>
        </p:txBody>
      </p:sp>
      <p:sp>
        <p:nvSpPr>
          <p:cNvPr id="44" name="TextBox 43">
            <a:extLst>
              <a:ext uri="{FF2B5EF4-FFF2-40B4-BE49-F238E27FC236}">
                <a16:creationId xmlns:a16="http://schemas.microsoft.com/office/drawing/2014/main" id="{E8FB61B9-F2C0-45DE-BB57-45FA29AEBE75}"/>
              </a:ext>
            </a:extLst>
          </p:cNvPr>
          <p:cNvSpPr txBox="1"/>
          <p:nvPr/>
        </p:nvSpPr>
        <p:spPr>
          <a:xfrm>
            <a:off x="5346478" y="2096021"/>
            <a:ext cx="295274" cy="276999"/>
          </a:xfrm>
          <a:prstGeom prst="rect">
            <a:avLst/>
          </a:prstGeom>
          <a:noFill/>
        </p:spPr>
        <p:txBody>
          <a:bodyPr wrap="none" rtlCol="0">
            <a:spAutoFit/>
          </a:bodyPr>
          <a:lstStyle/>
          <a:p>
            <a:r>
              <a:rPr lang="sv-SE" sz="1200" i="1" dirty="0"/>
              <a:t>k</a:t>
            </a:r>
            <a:r>
              <a:rPr lang="sv-SE" sz="1200" i="1" baseline="-25000" dirty="0"/>
              <a:t>t</a:t>
            </a:r>
            <a:endParaRPr lang="en-SE" sz="1200" i="1" dirty="0"/>
          </a:p>
        </p:txBody>
      </p:sp>
      <p:sp>
        <p:nvSpPr>
          <p:cNvPr id="45" name="TextBox 44">
            <a:extLst>
              <a:ext uri="{FF2B5EF4-FFF2-40B4-BE49-F238E27FC236}">
                <a16:creationId xmlns:a16="http://schemas.microsoft.com/office/drawing/2014/main" id="{07CECA2A-56AA-43F8-9123-CB06236AC7FA}"/>
              </a:ext>
            </a:extLst>
          </p:cNvPr>
          <p:cNvSpPr txBox="1"/>
          <p:nvPr/>
        </p:nvSpPr>
        <p:spPr>
          <a:xfrm>
            <a:off x="5960498" y="1873920"/>
            <a:ext cx="367408" cy="276999"/>
          </a:xfrm>
          <a:prstGeom prst="rect">
            <a:avLst/>
          </a:prstGeom>
          <a:noFill/>
        </p:spPr>
        <p:txBody>
          <a:bodyPr wrap="none" rtlCol="0">
            <a:spAutoFit/>
          </a:bodyPr>
          <a:lstStyle/>
          <a:p>
            <a:r>
              <a:rPr lang="sv-SE" sz="1200" i="1" dirty="0"/>
              <a:t>k</a:t>
            </a:r>
            <a:r>
              <a:rPr lang="sv-SE" sz="1200" i="1" baseline="-25000" dirty="0"/>
              <a:t>g2</a:t>
            </a:r>
            <a:endParaRPr lang="en-SE" sz="1200" i="1" dirty="0"/>
          </a:p>
        </p:txBody>
      </p:sp>
      <p:sp>
        <p:nvSpPr>
          <p:cNvPr id="46" name="TextBox 45">
            <a:extLst>
              <a:ext uri="{FF2B5EF4-FFF2-40B4-BE49-F238E27FC236}">
                <a16:creationId xmlns:a16="http://schemas.microsoft.com/office/drawing/2014/main" id="{40B28D62-87EB-4E41-91B7-F51640F3C8D8}"/>
              </a:ext>
            </a:extLst>
          </p:cNvPr>
          <p:cNvSpPr txBox="1"/>
          <p:nvPr/>
        </p:nvSpPr>
        <p:spPr>
          <a:xfrm>
            <a:off x="6723102" y="2091340"/>
            <a:ext cx="364202" cy="276999"/>
          </a:xfrm>
          <a:prstGeom prst="rect">
            <a:avLst/>
          </a:prstGeom>
          <a:noFill/>
        </p:spPr>
        <p:txBody>
          <a:bodyPr wrap="none" rtlCol="0">
            <a:spAutoFit/>
          </a:bodyPr>
          <a:lstStyle/>
          <a:p>
            <a:r>
              <a:rPr lang="sv-SE" sz="1200" i="1" dirty="0"/>
              <a:t>k</a:t>
            </a:r>
            <a:r>
              <a:rPr lang="sv-SE" sz="1200" i="1" baseline="-25000" dirty="0"/>
              <a:t>c2</a:t>
            </a:r>
            <a:endParaRPr lang="en-SE" sz="1200" i="1" dirty="0"/>
          </a:p>
        </p:txBody>
      </p:sp>
      <p:sp>
        <p:nvSpPr>
          <p:cNvPr id="47" name="TextBox 46">
            <a:extLst>
              <a:ext uri="{FF2B5EF4-FFF2-40B4-BE49-F238E27FC236}">
                <a16:creationId xmlns:a16="http://schemas.microsoft.com/office/drawing/2014/main" id="{4F8F478C-E456-48FC-A496-2B46A3B564C8}"/>
              </a:ext>
            </a:extLst>
          </p:cNvPr>
          <p:cNvSpPr txBox="1"/>
          <p:nvPr/>
        </p:nvSpPr>
        <p:spPr>
          <a:xfrm>
            <a:off x="5325185" y="2466103"/>
            <a:ext cx="324128" cy="276999"/>
          </a:xfrm>
          <a:prstGeom prst="rect">
            <a:avLst/>
          </a:prstGeom>
          <a:noFill/>
        </p:spPr>
        <p:txBody>
          <a:bodyPr wrap="none" rtlCol="0">
            <a:spAutoFit/>
          </a:bodyPr>
          <a:lstStyle/>
          <a:p>
            <a:r>
              <a:rPr lang="sv-SE" sz="1200" i="1" dirty="0"/>
              <a:t>k</a:t>
            </a:r>
            <a:r>
              <a:rPr lang="sv-SE" sz="1200" i="1" baseline="-25000" dirty="0"/>
              <a:t>is</a:t>
            </a:r>
            <a:endParaRPr lang="en-SE" sz="1200" i="1" dirty="0"/>
          </a:p>
        </p:txBody>
      </p:sp>
      <p:sp>
        <p:nvSpPr>
          <p:cNvPr id="48" name="TextBox 47">
            <a:extLst>
              <a:ext uri="{FF2B5EF4-FFF2-40B4-BE49-F238E27FC236}">
                <a16:creationId xmlns:a16="http://schemas.microsoft.com/office/drawing/2014/main" id="{D3236EA7-ED4B-485A-9884-B3CDB0A47EF4}"/>
              </a:ext>
            </a:extLst>
          </p:cNvPr>
          <p:cNvSpPr txBox="1"/>
          <p:nvPr/>
        </p:nvSpPr>
        <p:spPr>
          <a:xfrm>
            <a:off x="7393196" y="2466103"/>
            <a:ext cx="304892" cy="276999"/>
          </a:xfrm>
          <a:prstGeom prst="rect">
            <a:avLst/>
          </a:prstGeom>
          <a:noFill/>
        </p:spPr>
        <p:txBody>
          <a:bodyPr wrap="none" rtlCol="0">
            <a:spAutoFit/>
          </a:bodyPr>
          <a:lstStyle/>
          <a:p>
            <a:r>
              <a:rPr lang="sv-SE" sz="1200" i="1" dirty="0"/>
              <a:t>k</a:t>
            </a:r>
            <a:r>
              <a:rPr lang="sv-SE" sz="1200" i="1" baseline="-25000" dirty="0"/>
              <a:t>c</a:t>
            </a:r>
            <a:endParaRPr lang="en-SE" sz="1200" i="1" dirty="0"/>
          </a:p>
        </p:txBody>
      </p:sp>
      <p:cxnSp>
        <p:nvCxnSpPr>
          <p:cNvPr id="25" name="Straight Arrow Connector 24">
            <a:extLst>
              <a:ext uri="{FF2B5EF4-FFF2-40B4-BE49-F238E27FC236}">
                <a16:creationId xmlns:a16="http://schemas.microsoft.com/office/drawing/2014/main" id="{61A9CA7B-A208-48FB-8708-491F9B512F79}"/>
              </a:ext>
            </a:extLst>
          </p:cNvPr>
          <p:cNvCxnSpPr>
            <a:cxnSpLocks/>
            <a:endCxn id="34" idx="2"/>
          </p:cNvCxnSpPr>
          <p:nvPr/>
        </p:nvCxnSpPr>
        <p:spPr>
          <a:xfrm flipV="1">
            <a:off x="5971045" y="1700142"/>
            <a:ext cx="0" cy="495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C709361-3355-455A-AA7D-6D36F0E25ED9}"/>
              </a:ext>
            </a:extLst>
          </p:cNvPr>
          <p:cNvCxnSpPr>
            <a:cxnSpLocks/>
          </p:cNvCxnSpPr>
          <p:nvPr/>
        </p:nvCxnSpPr>
        <p:spPr>
          <a:xfrm flipV="1">
            <a:off x="5093658" y="1561644"/>
            <a:ext cx="672844" cy="7338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464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BC074-6EF5-4F77-B0ED-A3D0CCE3DDC1}"/>
              </a:ext>
            </a:extLst>
          </p:cNvPr>
          <p:cNvSpPr>
            <a:spLocks noGrp="1"/>
          </p:cNvSpPr>
          <p:nvPr>
            <p:ph type="title"/>
          </p:nvPr>
        </p:nvSpPr>
        <p:spPr/>
        <p:txBody>
          <a:bodyPr>
            <a:normAutofit fontScale="90000"/>
          </a:bodyPr>
          <a:lstStyle/>
          <a:p>
            <a:r>
              <a:rPr lang="sv-SE" dirty="0"/>
              <a:t>Parameters to be estimated (control parameters)</a:t>
            </a:r>
            <a:endParaRPr lang="en-SE" dirty="0"/>
          </a:p>
        </p:txBody>
      </p:sp>
      <p:sp>
        <p:nvSpPr>
          <p:cNvPr id="3" name="Content Placeholder 2">
            <a:extLst>
              <a:ext uri="{FF2B5EF4-FFF2-40B4-BE49-F238E27FC236}">
                <a16:creationId xmlns:a16="http://schemas.microsoft.com/office/drawing/2014/main" id="{36F1A05D-EA0F-4A63-BE81-36C105639E42}"/>
              </a:ext>
            </a:extLst>
          </p:cNvPr>
          <p:cNvSpPr>
            <a:spLocks noGrp="1"/>
          </p:cNvSpPr>
          <p:nvPr>
            <p:ph sz="quarter" idx="11"/>
          </p:nvPr>
        </p:nvSpPr>
        <p:spPr/>
        <p:txBody>
          <a:bodyPr/>
          <a:lstStyle/>
          <a:p>
            <a:endParaRPr lang="en-SE" dirty="0"/>
          </a:p>
        </p:txBody>
      </p:sp>
      <p:sp>
        <p:nvSpPr>
          <p:cNvPr id="4" name="Content Placeholder 3">
            <a:extLst>
              <a:ext uri="{FF2B5EF4-FFF2-40B4-BE49-F238E27FC236}">
                <a16:creationId xmlns:a16="http://schemas.microsoft.com/office/drawing/2014/main" id="{9C2D6F60-33F5-4EDD-A4DC-4AEE947D36CB}"/>
              </a:ext>
            </a:extLst>
          </p:cNvPr>
          <p:cNvSpPr>
            <a:spLocks noGrp="1"/>
          </p:cNvSpPr>
          <p:nvPr>
            <p:ph sz="half" idx="10"/>
          </p:nvPr>
        </p:nvSpPr>
        <p:spPr>
          <a:xfrm>
            <a:off x="457200" y="1619250"/>
            <a:ext cx="3032106" cy="3162300"/>
          </a:xfrm>
        </p:spPr>
        <p:txBody>
          <a:bodyPr/>
          <a:lstStyle/>
          <a:p>
            <a:r>
              <a:rPr lang="sv-SE" dirty="0"/>
              <a:t>Arrhenius frequency factor </a:t>
            </a:r>
            <a:r>
              <a:rPr lang="sv-SE" i="1" dirty="0"/>
              <a:t>A</a:t>
            </a:r>
            <a:r>
              <a:rPr lang="sv-SE" baseline="-25000" dirty="0"/>
              <a:t>is</a:t>
            </a:r>
            <a:r>
              <a:rPr lang="sv-SE" dirty="0"/>
              <a:t> (1/s) for the reaction where wood converts into intermediate solid</a:t>
            </a:r>
          </a:p>
          <a:p>
            <a:r>
              <a:rPr lang="sv-SE" dirty="0"/>
              <a:t>Heat of reaction </a:t>
            </a:r>
            <a:r>
              <a:rPr lang="el-GR" i="1" dirty="0"/>
              <a:t>Δ</a:t>
            </a:r>
            <a:r>
              <a:rPr lang="sv-SE" i="1" dirty="0"/>
              <a:t>H</a:t>
            </a:r>
            <a:r>
              <a:rPr lang="sv-SE" baseline="-25000" dirty="0"/>
              <a:t>t</a:t>
            </a:r>
            <a:r>
              <a:rPr lang="sv-SE" dirty="0"/>
              <a:t> (J/kg) for the formation of tar from wood</a:t>
            </a:r>
          </a:p>
          <a:p>
            <a:r>
              <a:rPr lang="sv-SE" dirty="0"/>
              <a:t>Heat of reaction </a:t>
            </a:r>
            <a:r>
              <a:rPr lang="el-GR" i="1" dirty="0"/>
              <a:t>Δ</a:t>
            </a:r>
            <a:r>
              <a:rPr lang="sv-SE" i="1" dirty="0"/>
              <a:t>H</a:t>
            </a:r>
            <a:r>
              <a:rPr lang="sv-SE" baseline="-25000" dirty="0"/>
              <a:t>c</a:t>
            </a:r>
            <a:r>
              <a:rPr lang="sv-SE" dirty="0"/>
              <a:t> (J/kg) for the formation of char from intermediate solid</a:t>
            </a:r>
          </a:p>
          <a:p>
            <a:r>
              <a:rPr lang="sv-SE" dirty="0"/>
              <a:t>External heat transfer coefficient </a:t>
            </a:r>
            <a:r>
              <a:rPr lang="sv-SE" i="1" dirty="0"/>
              <a:t>h</a:t>
            </a:r>
            <a:r>
              <a:rPr lang="sv-SE" baseline="-25000" dirty="0"/>
              <a:t>conv</a:t>
            </a:r>
            <a:endParaRPr lang="sv-SE" dirty="0"/>
          </a:p>
          <a:p>
            <a:endParaRPr lang="sv-SE" dirty="0"/>
          </a:p>
          <a:p>
            <a:endParaRPr lang="en-SE" dirty="0"/>
          </a:p>
        </p:txBody>
      </p:sp>
      <p:sp>
        <p:nvSpPr>
          <p:cNvPr id="7" name="TextBox 6">
            <a:extLst>
              <a:ext uri="{FF2B5EF4-FFF2-40B4-BE49-F238E27FC236}">
                <a16:creationId xmlns:a16="http://schemas.microsoft.com/office/drawing/2014/main" id="{91345E49-3860-4BB7-BC57-D4FED616F696}"/>
              </a:ext>
            </a:extLst>
          </p:cNvPr>
          <p:cNvSpPr txBox="1"/>
          <p:nvPr/>
        </p:nvSpPr>
        <p:spPr>
          <a:xfrm>
            <a:off x="4482926" y="2224360"/>
            <a:ext cx="564578" cy="276999"/>
          </a:xfrm>
          <a:prstGeom prst="rect">
            <a:avLst/>
          </a:prstGeom>
          <a:noFill/>
        </p:spPr>
        <p:txBody>
          <a:bodyPr wrap="none" rtlCol="0">
            <a:spAutoFit/>
          </a:bodyPr>
          <a:lstStyle/>
          <a:p>
            <a:r>
              <a:rPr lang="sv-SE" sz="1200" dirty="0"/>
              <a:t>wood</a:t>
            </a:r>
            <a:endParaRPr lang="en-SE" sz="1200" dirty="0"/>
          </a:p>
        </p:txBody>
      </p:sp>
      <p:sp>
        <p:nvSpPr>
          <p:cNvPr id="8" name="TextBox 7">
            <a:extLst>
              <a:ext uri="{FF2B5EF4-FFF2-40B4-BE49-F238E27FC236}">
                <a16:creationId xmlns:a16="http://schemas.microsoft.com/office/drawing/2014/main" id="{889988D8-135C-4AC3-AF95-42C27EE82A23}"/>
              </a:ext>
            </a:extLst>
          </p:cNvPr>
          <p:cNvSpPr txBox="1"/>
          <p:nvPr/>
        </p:nvSpPr>
        <p:spPr>
          <a:xfrm>
            <a:off x="5766502" y="1423143"/>
            <a:ext cx="409086" cy="276999"/>
          </a:xfrm>
          <a:prstGeom prst="rect">
            <a:avLst/>
          </a:prstGeom>
          <a:noFill/>
        </p:spPr>
        <p:txBody>
          <a:bodyPr wrap="none" rtlCol="0">
            <a:spAutoFit/>
          </a:bodyPr>
          <a:lstStyle/>
          <a:p>
            <a:r>
              <a:rPr lang="sv-SE" sz="1200" dirty="0"/>
              <a:t>gas</a:t>
            </a:r>
            <a:endParaRPr lang="en-SE" sz="1200" dirty="0"/>
          </a:p>
        </p:txBody>
      </p:sp>
      <p:sp>
        <p:nvSpPr>
          <p:cNvPr id="9" name="TextBox 8">
            <a:extLst>
              <a:ext uri="{FF2B5EF4-FFF2-40B4-BE49-F238E27FC236}">
                <a16:creationId xmlns:a16="http://schemas.microsoft.com/office/drawing/2014/main" id="{5781366B-7B82-4C6B-AC4E-FFB0B2E536B4}"/>
              </a:ext>
            </a:extLst>
          </p:cNvPr>
          <p:cNvSpPr txBox="1"/>
          <p:nvPr/>
        </p:nvSpPr>
        <p:spPr>
          <a:xfrm>
            <a:off x="5764534" y="2228823"/>
            <a:ext cx="372218" cy="276999"/>
          </a:xfrm>
          <a:prstGeom prst="rect">
            <a:avLst/>
          </a:prstGeom>
          <a:noFill/>
        </p:spPr>
        <p:txBody>
          <a:bodyPr wrap="none" rtlCol="0">
            <a:spAutoFit/>
          </a:bodyPr>
          <a:lstStyle/>
          <a:p>
            <a:r>
              <a:rPr lang="sv-SE" sz="1200" dirty="0"/>
              <a:t>tar</a:t>
            </a:r>
            <a:endParaRPr lang="en-SE" sz="1200" dirty="0"/>
          </a:p>
        </p:txBody>
      </p:sp>
      <p:sp>
        <p:nvSpPr>
          <p:cNvPr id="10" name="TextBox 9">
            <a:extLst>
              <a:ext uri="{FF2B5EF4-FFF2-40B4-BE49-F238E27FC236}">
                <a16:creationId xmlns:a16="http://schemas.microsoft.com/office/drawing/2014/main" id="{062A1792-4E9A-44DD-A038-5D8A8FE22685}"/>
              </a:ext>
            </a:extLst>
          </p:cNvPr>
          <p:cNvSpPr txBox="1"/>
          <p:nvPr/>
        </p:nvSpPr>
        <p:spPr>
          <a:xfrm>
            <a:off x="5761777" y="2938630"/>
            <a:ext cx="1399742" cy="276999"/>
          </a:xfrm>
          <a:prstGeom prst="rect">
            <a:avLst/>
          </a:prstGeom>
          <a:noFill/>
        </p:spPr>
        <p:txBody>
          <a:bodyPr wrap="none" rtlCol="0">
            <a:spAutoFit/>
          </a:bodyPr>
          <a:lstStyle/>
          <a:p>
            <a:r>
              <a:rPr lang="sv-SE" sz="1200" dirty="0"/>
              <a:t>intermediate solid</a:t>
            </a:r>
            <a:endParaRPr lang="en-SE" sz="1200" dirty="0"/>
          </a:p>
        </p:txBody>
      </p:sp>
      <p:sp>
        <p:nvSpPr>
          <p:cNvPr id="11" name="TextBox 10">
            <a:extLst>
              <a:ext uri="{FF2B5EF4-FFF2-40B4-BE49-F238E27FC236}">
                <a16:creationId xmlns:a16="http://schemas.microsoft.com/office/drawing/2014/main" id="{D7D5ADD5-14A2-4F3E-AC10-B4CF1656C23B}"/>
              </a:ext>
            </a:extLst>
          </p:cNvPr>
          <p:cNvSpPr txBox="1"/>
          <p:nvPr/>
        </p:nvSpPr>
        <p:spPr>
          <a:xfrm>
            <a:off x="7602464" y="2215938"/>
            <a:ext cx="478016" cy="276999"/>
          </a:xfrm>
          <a:prstGeom prst="rect">
            <a:avLst/>
          </a:prstGeom>
          <a:noFill/>
        </p:spPr>
        <p:txBody>
          <a:bodyPr wrap="none" rtlCol="0">
            <a:spAutoFit/>
          </a:bodyPr>
          <a:lstStyle/>
          <a:p>
            <a:r>
              <a:rPr lang="sv-SE" sz="1200" dirty="0"/>
              <a:t>char</a:t>
            </a:r>
            <a:endParaRPr lang="en-SE" sz="1200" dirty="0"/>
          </a:p>
        </p:txBody>
      </p:sp>
      <p:cxnSp>
        <p:nvCxnSpPr>
          <p:cNvPr id="12" name="Straight Arrow Connector 11">
            <a:extLst>
              <a:ext uri="{FF2B5EF4-FFF2-40B4-BE49-F238E27FC236}">
                <a16:creationId xmlns:a16="http://schemas.microsoft.com/office/drawing/2014/main" id="{D01939F3-B524-46E1-AA95-DA8053256010}"/>
              </a:ext>
            </a:extLst>
          </p:cNvPr>
          <p:cNvCxnSpPr>
            <a:cxnSpLocks/>
            <a:endCxn id="10" idx="1"/>
          </p:cNvCxnSpPr>
          <p:nvPr/>
        </p:nvCxnSpPr>
        <p:spPr>
          <a:xfrm>
            <a:off x="5093658" y="2440356"/>
            <a:ext cx="668119" cy="6367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A152E9A-EDBC-40AB-89FB-7F25796BD362}"/>
              </a:ext>
            </a:extLst>
          </p:cNvPr>
          <p:cNvCxnSpPr>
            <a:cxnSpLocks/>
          </p:cNvCxnSpPr>
          <p:nvPr/>
        </p:nvCxnSpPr>
        <p:spPr>
          <a:xfrm>
            <a:off x="5158386" y="2362861"/>
            <a:ext cx="59677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1D90895-9E94-4588-99F7-A2FBEEBB29F7}"/>
              </a:ext>
            </a:extLst>
          </p:cNvPr>
          <p:cNvCxnSpPr>
            <a:cxnSpLocks/>
            <a:stCxn id="10" idx="3"/>
          </p:cNvCxnSpPr>
          <p:nvPr/>
        </p:nvCxnSpPr>
        <p:spPr>
          <a:xfrm flipV="1">
            <a:off x="7161519" y="2542327"/>
            <a:ext cx="768246" cy="534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EC1C006-C579-448C-9D50-1866B70CA816}"/>
              </a:ext>
            </a:extLst>
          </p:cNvPr>
          <p:cNvCxnSpPr>
            <a:cxnSpLocks/>
            <a:stCxn id="9" idx="3"/>
          </p:cNvCxnSpPr>
          <p:nvPr/>
        </p:nvCxnSpPr>
        <p:spPr>
          <a:xfrm>
            <a:off x="6136752" y="2367323"/>
            <a:ext cx="14195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84F65B2-76C0-419B-8533-BA49EBD93DE4}"/>
              </a:ext>
            </a:extLst>
          </p:cNvPr>
          <p:cNvCxnSpPr>
            <a:cxnSpLocks/>
            <a:endCxn id="8" idx="2"/>
          </p:cNvCxnSpPr>
          <p:nvPr/>
        </p:nvCxnSpPr>
        <p:spPr>
          <a:xfrm flipV="1">
            <a:off x="5971045" y="1700142"/>
            <a:ext cx="0" cy="495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6657B8C-3D7A-4747-A73D-759F2B825CF5}"/>
              </a:ext>
            </a:extLst>
          </p:cNvPr>
          <p:cNvCxnSpPr>
            <a:cxnSpLocks/>
          </p:cNvCxnSpPr>
          <p:nvPr/>
        </p:nvCxnSpPr>
        <p:spPr>
          <a:xfrm flipV="1">
            <a:off x="5093658" y="1561644"/>
            <a:ext cx="672844" cy="7338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90C2C382-4783-42EF-A63C-54CD3EC26BB6}"/>
              </a:ext>
            </a:extLst>
          </p:cNvPr>
          <p:cNvSpPr txBox="1"/>
          <p:nvPr/>
        </p:nvSpPr>
        <p:spPr>
          <a:xfrm>
            <a:off x="5413605" y="2571750"/>
            <a:ext cx="348172" cy="276999"/>
          </a:xfrm>
          <a:prstGeom prst="rect">
            <a:avLst/>
          </a:prstGeom>
          <a:noFill/>
        </p:spPr>
        <p:txBody>
          <a:bodyPr wrap="none" rtlCol="0">
            <a:spAutoFit/>
          </a:bodyPr>
          <a:lstStyle/>
          <a:p>
            <a:r>
              <a:rPr lang="sv-SE" sz="1200" i="1" dirty="0"/>
              <a:t>A</a:t>
            </a:r>
            <a:r>
              <a:rPr lang="sv-SE" sz="1200" i="1" baseline="-25000" dirty="0"/>
              <a:t>is</a:t>
            </a:r>
            <a:endParaRPr lang="en-SE" sz="1200" i="1" dirty="0"/>
          </a:p>
        </p:txBody>
      </p:sp>
      <p:sp>
        <p:nvSpPr>
          <p:cNvPr id="26" name="Rectangle 25">
            <a:extLst>
              <a:ext uri="{FF2B5EF4-FFF2-40B4-BE49-F238E27FC236}">
                <a16:creationId xmlns:a16="http://schemas.microsoft.com/office/drawing/2014/main" id="{B477F20C-B528-4DFB-89E2-CBE710B0C56C}"/>
              </a:ext>
            </a:extLst>
          </p:cNvPr>
          <p:cNvSpPr/>
          <p:nvPr/>
        </p:nvSpPr>
        <p:spPr>
          <a:xfrm>
            <a:off x="5272663" y="2081277"/>
            <a:ext cx="468398" cy="276999"/>
          </a:xfrm>
          <a:prstGeom prst="rect">
            <a:avLst/>
          </a:prstGeom>
        </p:spPr>
        <p:txBody>
          <a:bodyPr wrap="none">
            <a:spAutoFit/>
          </a:bodyPr>
          <a:lstStyle/>
          <a:p>
            <a:r>
              <a:rPr lang="el-GR" sz="1200" i="1" dirty="0"/>
              <a:t>Δ</a:t>
            </a:r>
            <a:r>
              <a:rPr lang="sv-SE" sz="1200" i="1" dirty="0"/>
              <a:t>H</a:t>
            </a:r>
            <a:r>
              <a:rPr lang="sv-SE" sz="1200" baseline="-25000" dirty="0"/>
              <a:t>t</a:t>
            </a:r>
            <a:r>
              <a:rPr lang="sv-SE" sz="1200" dirty="0"/>
              <a:t> </a:t>
            </a:r>
            <a:endParaRPr lang="en-SE" sz="1200" dirty="0"/>
          </a:p>
        </p:txBody>
      </p:sp>
      <p:sp>
        <p:nvSpPr>
          <p:cNvPr id="28" name="Rectangle 27">
            <a:extLst>
              <a:ext uri="{FF2B5EF4-FFF2-40B4-BE49-F238E27FC236}">
                <a16:creationId xmlns:a16="http://schemas.microsoft.com/office/drawing/2014/main" id="{9BBA714D-A543-42AF-B6ED-9680EDE9A5FB}"/>
              </a:ext>
            </a:extLst>
          </p:cNvPr>
          <p:cNvSpPr/>
          <p:nvPr/>
        </p:nvSpPr>
        <p:spPr>
          <a:xfrm>
            <a:off x="7111704" y="2632271"/>
            <a:ext cx="481222" cy="276999"/>
          </a:xfrm>
          <a:prstGeom prst="rect">
            <a:avLst/>
          </a:prstGeom>
        </p:spPr>
        <p:txBody>
          <a:bodyPr wrap="none">
            <a:spAutoFit/>
          </a:bodyPr>
          <a:lstStyle/>
          <a:p>
            <a:r>
              <a:rPr lang="el-GR" sz="1200" i="1" dirty="0"/>
              <a:t>Δ</a:t>
            </a:r>
            <a:r>
              <a:rPr lang="sv-SE" sz="1200" i="1" dirty="0"/>
              <a:t>H</a:t>
            </a:r>
            <a:r>
              <a:rPr lang="sv-SE" sz="1200" baseline="-25000" dirty="0"/>
              <a:t>c</a:t>
            </a:r>
            <a:r>
              <a:rPr lang="sv-SE" sz="1200" dirty="0"/>
              <a:t> </a:t>
            </a:r>
            <a:endParaRPr lang="en-SE" sz="1200" dirty="0"/>
          </a:p>
        </p:txBody>
      </p:sp>
    </p:spTree>
    <p:extLst>
      <p:ext uri="{BB962C8B-B14F-4D97-AF65-F5344CB8AC3E}">
        <p14:creationId xmlns:p14="http://schemas.microsoft.com/office/powerpoint/2010/main" val="2035588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FC4FD4-148C-4B40-83CA-2F93EC16C597}"/>
              </a:ext>
            </a:extLst>
          </p:cNvPr>
          <p:cNvSpPr>
            <a:spLocks noGrp="1"/>
          </p:cNvSpPr>
          <p:nvPr>
            <p:ph type="title"/>
          </p:nvPr>
        </p:nvSpPr>
        <p:spPr/>
        <p:txBody>
          <a:bodyPr/>
          <a:lstStyle/>
          <a:p>
            <a:r>
              <a:rPr lang="en-US" noProof="0" dirty="0"/>
              <a:t>Results</a:t>
            </a:r>
          </a:p>
        </p:txBody>
      </p:sp>
      <p:pic>
        <p:nvPicPr>
          <p:cNvPr id="8" name="Content Placeholder 7">
            <a:extLst>
              <a:ext uri="{FF2B5EF4-FFF2-40B4-BE49-F238E27FC236}">
                <a16:creationId xmlns:a16="http://schemas.microsoft.com/office/drawing/2014/main" id="{297B9108-8108-40EB-9829-61F908B45A41}"/>
              </a:ext>
            </a:extLst>
          </p:cNvPr>
          <p:cNvPicPr>
            <a:picLocks noGrp="1" noChangeAspect="1"/>
          </p:cNvPicPr>
          <p:nvPr>
            <p:ph sz="quarter" idx="11"/>
          </p:nvPr>
        </p:nvPicPr>
        <p:blipFill>
          <a:blip r:embed="rId3"/>
          <a:stretch>
            <a:fillRect/>
          </a:stretch>
        </p:blipFill>
        <p:spPr>
          <a:xfrm>
            <a:off x="4116742" y="772669"/>
            <a:ext cx="4796714" cy="3598163"/>
          </a:xfrm>
        </p:spPr>
      </p:pic>
      <p:sp>
        <p:nvSpPr>
          <p:cNvPr id="5" name="Content Placeholder 4">
            <a:extLst>
              <a:ext uri="{FF2B5EF4-FFF2-40B4-BE49-F238E27FC236}">
                <a16:creationId xmlns:a16="http://schemas.microsoft.com/office/drawing/2014/main" id="{ED30C4D8-3266-47A4-863A-87A2F1A83FF7}"/>
              </a:ext>
            </a:extLst>
          </p:cNvPr>
          <p:cNvSpPr>
            <a:spLocks noGrp="1"/>
          </p:cNvSpPr>
          <p:nvPr>
            <p:ph sz="half" idx="10"/>
          </p:nvPr>
        </p:nvSpPr>
        <p:spPr/>
        <p:txBody>
          <a:bodyPr/>
          <a:lstStyle/>
          <a:p>
            <a:r>
              <a:rPr lang="en-US" dirty="0"/>
              <a:t>Model prediction of the surface, and middle temperatures, comparing the results from the forward model (solved with initial values for the estimated parameters), and the optimized model.</a:t>
            </a:r>
            <a:endParaRPr lang="en-US" noProof="0" dirty="0"/>
          </a:p>
        </p:txBody>
      </p:sp>
      <p:sp>
        <p:nvSpPr>
          <p:cNvPr id="14" name="Text Placeholder 13">
            <a:extLst>
              <a:ext uri="{FF2B5EF4-FFF2-40B4-BE49-F238E27FC236}">
                <a16:creationId xmlns:a16="http://schemas.microsoft.com/office/drawing/2014/main" id="{57DE0E7D-62AC-402D-834E-20AC023AE3E2}"/>
              </a:ext>
            </a:extLst>
          </p:cNvPr>
          <p:cNvSpPr>
            <a:spLocks noGrp="1"/>
          </p:cNvSpPr>
          <p:nvPr>
            <p:ph type="body" sz="quarter" idx="12"/>
          </p:nvPr>
        </p:nvSpPr>
        <p:spPr/>
        <p:txBody>
          <a:bodyPr/>
          <a:lstStyle/>
          <a:p>
            <a:r>
              <a:rPr lang="en-US" dirty="0"/>
              <a:t> </a:t>
            </a:r>
            <a:endParaRPr lang="LID4096" dirty="0"/>
          </a:p>
        </p:txBody>
      </p:sp>
    </p:spTree>
    <p:extLst>
      <p:ext uri="{BB962C8B-B14F-4D97-AF65-F5344CB8AC3E}">
        <p14:creationId xmlns:p14="http://schemas.microsoft.com/office/powerpoint/2010/main" val="3838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D0880-895D-4553-A4BA-C9E97A60F4C9}"/>
              </a:ext>
            </a:extLst>
          </p:cNvPr>
          <p:cNvSpPr>
            <a:spLocks noGrp="1"/>
          </p:cNvSpPr>
          <p:nvPr>
            <p:ph type="title"/>
          </p:nvPr>
        </p:nvSpPr>
        <p:spPr/>
        <p:txBody>
          <a:bodyPr/>
          <a:lstStyle/>
          <a:p>
            <a:r>
              <a:rPr lang="sv-SE" dirty="0"/>
              <a:t>Results</a:t>
            </a:r>
            <a:endParaRPr lang="en-SE" dirty="0"/>
          </a:p>
        </p:txBody>
      </p:sp>
      <p:pic>
        <p:nvPicPr>
          <p:cNvPr id="7" name="Content Placeholder 6">
            <a:extLst>
              <a:ext uri="{FF2B5EF4-FFF2-40B4-BE49-F238E27FC236}">
                <a16:creationId xmlns:a16="http://schemas.microsoft.com/office/drawing/2014/main" id="{6DA60998-A96B-4FE9-8EAC-547EDB53A3EF}"/>
              </a:ext>
            </a:extLst>
          </p:cNvPr>
          <p:cNvPicPr>
            <a:picLocks noGrp="1" noChangeAspect="1"/>
          </p:cNvPicPr>
          <p:nvPr>
            <p:ph sz="quarter" idx="11"/>
          </p:nvPr>
        </p:nvPicPr>
        <p:blipFill>
          <a:blip r:embed="rId2"/>
          <a:stretch>
            <a:fillRect/>
          </a:stretch>
        </p:blipFill>
        <p:spPr>
          <a:xfrm>
            <a:off x="4114800" y="771211"/>
            <a:ext cx="4800600" cy="3601077"/>
          </a:xfrm>
        </p:spPr>
      </p:pic>
      <p:sp>
        <p:nvSpPr>
          <p:cNvPr id="4" name="Content Placeholder 3">
            <a:extLst>
              <a:ext uri="{FF2B5EF4-FFF2-40B4-BE49-F238E27FC236}">
                <a16:creationId xmlns:a16="http://schemas.microsoft.com/office/drawing/2014/main" id="{9F07FC91-20A2-4BE2-BE76-29EAF9ACF17E}"/>
              </a:ext>
            </a:extLst>
          </p:cNvPr>
          <p:cNvSpPr>
            <a:spLocks noGrp="1"/>
          </p:cNvSpPr>
          <p:nvPr>
            <p:ph sz="half" idx="10"/>
          </p:nvPr>
        </p:nvSpPr>
        <p:spPr/>
        <p:txBody>
          <a:bodyPr/>
          <a:lstStyle/>
          <a:p>
            <a:r>
              <a:rPr lang="en-US" dirty="0"/>
              <a:t>Model prediction of the center temperature and the normalized solid mass, comparing the results from the forward model, and the optimized model.</a:t>
            </a:r>
          </a:p>
        </p:txBody>
      </p:sp>
    </p:spTree>
    <p:extLst>
      <p:ext uri="{BB962C8B-B14F-4D97-AF65-F5344CB8AC3E}">
        <p14:creationId xmlns:p14="http://schemas.microsoft.com/office/powerpoint/2010/main" val="3273254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D0880-895D-4553-A4BA-C9E97A60F4C9}"/>
              </a:ext>
            </a:extLst>
          </p:cNvPr>
          <p:cNvSpPr>
            <a:spLocks noGrp="1"/>
          </p:cNvSpPr>
          <p:nvPr>
            <p:ph type="title"/>
          </p:nvPr>
        </p:nvSpPr>
        <p:spPr/>
        <p:txBody>
          <a:bodyPr/>
          <a:lstStyle/>
          <a:p>
            <a:r>
              <a:rPr lang="sv-SE" dirty="0"/>
              <a:t>Solid composition over time</a:t>
            </a:r>
            <a:endParaRPr lang="en-SE" dirty="0"/>
          </a:p>
        </p:txBody>
      </p:sp>
      <p:pic>
        <p:nvPicPr>
          <p:cNvPr id="7" name="Content Placeholder 6">
            <a:extLst>
              <a:ext uri="{FF2B5EF4-FFF2-40B4-BE49-F238E27FC236}">
                <a16:creationId xmlns:a16="http://schemas.microsoft.com/office/drawing/2014/main" id="{6DA60998-A96B-4FE9-8EAC-547EDB53A3EF}"/>
              </a:ext>
            </a:extLst>
          </p:cNvPr>
          <p:cNvPicPr>
            <a:picLocks noGrp="1" noChangeAspect="1"/>
          </p:cNvPicPr>
          <p:nvPr>
            <p:ph sz="quarter" idx="11"/>
          </p:nvPr>
        </p:nvPicPr>
        <p:blipFill>
          <a:blip r:embed="rId2"/>
          <a:stretch>
            <a:fillRect/>
          </a:stretch>
        </p:blipFill>
        <p:spPr>
          <a:xfrm>
            <a:off x="4114800" y="771211"/>
            <a:ext cx="4800599" cy="3601077"/>
          </a:xfrm>
        </p:spPr>
      </p:pic>
      <p:sp>
        <p:nvSpPr>
          <p:cNvPr id="4" name="Content Placeholder 3">
            <a:extLst>
              <a:ext uri="{FF2B5EF4-FFF2-40B4-BE49-F238E27FC236}">
                <a16:creationId xmlns:a16="http://schemas.microsoft.com/office/drawing/2014/main" id="{9F07FC91-20A2-4BE2-BE76-29EAF9ACF17E}"/>
              </a:ext>
            </a:extLst>
          </p:cNvPr>
          <p:cNvSpPr>
            <a:spLocks noGrp="1"/>
          </p:cNvSpPr>
          <p:nvPr>
            <p:ph sz="half" idx="10"/>
          </p:nvPr>
        </p:nvSpPr>
        <p:spPr/>
        <p:txBody>
          <a:bodyPr/>
          <a:lstStyle/>
          <a:p>
            <a:r>
              <a:rPr lang="en-US" dirty="0"/>
              <a:t>As the particle is heated up, the wood is converted into the solid species intermediate solid (is) and char (c), and gas and tar (not shown here).</a:t>
            </a:r>
          </a:p>
        </p:txBody>
      </p:sp>
    </p:spTree>
    <p:extLst>
      <p:ext uri="{BB962C8B-B14F-4D97-AF65-F5344CB8AC3E}">
        <p14:creationId xmlns:p14="http://schemas.microsoft.com/office/powerpoint/2010/main" val="390939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D0880-895D-4553-A4BA-C9E97A60F4C9}"/>
              </a:ext>
            </a:extLst>
          </p:cNvPr>
          <p:cNvSpPr>
            <a:spLocks noGrp="1"/>
          </p:cNvSpPr>
          <p:nvPr>
            <p:ph type="title"/>
          </p:nvPr>
        </p:nvSpPr>
        <p:spPr>
          <a:xfrm>
            <a:off x="457200" y="819150"/>
            <a:ext cx="3061607" cy="800100"/>
          </a:xfrm>
        </p:spPr>
        <p:txBody>
          <a:bodyPr>
            <a:normAutofit fontScale="90000"/>
          </a:bodyPr>
          <a:lstStyle/>
          <a:p>
            <a:r>
              <a:rPr lang="sv-SE" dirty="0"/>
              <a:t>Temperature, mass and heat source at 150 s</a:t>
            </a:r>
            <a:endParaRPr lang="en-SE" dirty="0"/>
          </a:p>
        </p:txBody>
      </p:sp>
      <p:pic>
        <p:nvPicPr>
          <p:cNvPr id="7" name="Content Placeholder 6">
            <a:extLst>
              <a:ext uri="{FF2B5EF4-FFF2-40B4-BE49-F238E27FC236}">
                <a16:creationId xmlns:a16="http://schemas.microsoft.com/office/drawing/2014/main" id="{6DA60998-A96B-4FE9-8EAC-547EDB53A3EF}"/>
              </a:ext>
            </a:extLst>
          </p:cNvPr>
          <p:cNvPicPr>
            <a:picLocks noGrp="1" noChangeAspect="1"/>
          </p:cNvPicPr>
          <p:nvPr>
            <p:ph sz="quarter" idx="11"/>
          </p:nvPr>
        </p:nvPicPr>
        <p:blipFill>
          <a:blip r:embed="rId2"/>
          <a:stretch>
            <a:fillRect/>
          </a:stretch>
        </p:blipFill>
        <p:spPr>
          <a:xfrm>
            <a:off x="4114800" y="771211"/>
            <a:ext cx="4800599" cy="3601076"/>
          </a:xfrm>
        </p:spPr>
      </p:pic>
      <p:sp>
        <p:nvSpPr>
          <p:cNvPr id="4" name="Content Placeholder 3">
            <a:extLst>
              <a:ext uri="{FF2B5EF4-FFF2-40B4-BE49-F238E27FC236}">
                <a16:creationId xmlns:a16="http://schemas.microsoft.com/office/drawing/2014/main" id="{9F07FC91-20A2-4BE2-BE76-29EAF9ACF17E}"/>
              </a:ext>
            </a:extLst>
          </p:cNvPr>
          <p:cNvSpPr>
            <a:spLocks noGrp="1"/>
          </p:cNvSpPr>
          <p:nvPr>
            <p:ph sz="half" idx="10"/>
          </p:nvPr>
        </p:nvSpPr>
        <p:spPr/>
        <p:txBody>
          <a:bodyPr/>
          <a:lstStyle/>
          <a:p>
            <a:r>
              <a:rPr lang="en-US" dirty="0"/>
              <a:t>Gas and tar formation, associated with a positive mass source, is accompanied by a negative heat source, since these reactions are endothermal.</a:t>
            </a:r>
          </a:p>
        </p:txBody>
      </p:sp>
    </p:spTree>
    <p:extLst>
      <p:ext uri="{BB962C8B-B14F-4D97-AF65-F5344CB8AC3E}">
        <p14:creationId xmlns:p14="http://schemas.microsoft.com/office/powerpoint/2010/main" val="4238658827"/>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55F43776-3B33-483E-9FFD-708179903AFA}" vid="{5CDBF114-2BB9-41DF-957F-C82BD3AAC45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33969</TotalTime>
  <Words>747</Words>
  <Application>Microsoft Office PowerPoint</Application>
  <PresentationFormat>On-screen Show (16:9)</PresentationFormat>
  <Paragraphs>70</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Wingdings</vt:lpstr>
      <vt:lpstr>Lato Light</vt:lpstr>
      <vt:lpstr>Lato Black</vt:lpstr>
      <vt:lpstr>Arial</vt:lpstr>
      <vt:lpstr>Calibri</vt:lpstr>
      <vt:lpstr>Lato</vt:lpstr>
      <vt:lpstr>comsol</vt:lpstr>
      <vt:lpstr>Parameter Estimation for Pyrolysis of Wood</vt:lpstr>
      <vt:lpstr>System Setup</vt:lpstr>
      <vt:lpstr>Overview</vt:lpstr>
      <vt:lpstr>Model definition</vt:lpstr>
      <vt:lpstr>Parameters to be estimated (control parameters)</vt:lpstr>
      <vt:lpstr>Results</vt:lpstr>
      <vt:lpstr>Results</vt:lpstr>
      <vt:lpstr>Solid composition over time</vt:lpstr>
      <vt:lpstr>Temperature, mass and heat source at 150 s</vt:lpstr>
      <vt:lpstr>Temperature, mass and heat source at 270 s</vt:lpstr>
      <vt:lpstr>Temperature, mass and heat source at 433 s</vt:lpstr>
      <vt:lpstr>Relative pressure, velocity, porosity, and normalized solid mass</vt:lpstr>
      <vt:lpstr>Concluding Remarks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Pyrolysis of a wood sphere</dc:title>
  <dc:creator>Lina Nordberg Samuelsson</dc:creator>
  <cp:lastModifiedBy>Lina Nordberg Samuelsson</cp:lastModifiedBy>
  <cp:revision>64</cp:revision>
  <dcterms:created xsi:type="dcterms:W3CDTF">2023-07-13T12:50:15Z</dcterms:created>
  <dcterms:modified xsi:type="dcterms:W3CDTF">2023-09-21T11:41:33Z</dcterms:modified>
</cp:coreProperties>
</file>