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3.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7" r:id="rId1"/>
    <p:sldMasterId id="2147483668" r:id="rId2"/>
    <p:sldMasterId id="2147483732" r:id="rId3"/>
    <p:sldMasterId id="2147483743" r:id="rId4"/>
  </p:sldMasterIdLst>
  <p:notesMasterIdLst>
    <p:notesMasterId r:id="rId11"/>
  </p:notesMasterIdLst>
  <p:sldIdLst>
    <p:sldId id="274" r:id="rId5"/>
    <p:sldId id="278" r:id="rId6"/>
    <p:sldId id="282" r:id="rId7"/>
    <p:sldId id="276" r:id="rId8"/>
    <p:sldId id="277" r:id="rId9"/>
    <p:sldId id="28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8" autoAdjust="0"/>
    <p:restoredTop sz="94660"/>
  </p:normalViewPr>
  <p:slideViewPr>
    <p:cSldViewPr>
      <p:cViewPr varScale="1">
        <p:scale>
          <a:sx n="123" d="100"/>
          <a:sy n="123" d="100"/>
        </p:scale>
        <p:origin x="114" y="22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7B6754-E9CC-4B14-9659-6C591300CFEB}" type="datetimeFigureOut">
              <a:rPr lang="en-US" smtClean="0"/>
              <a:t>04-Oct-23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71C57B-2B8C-4FD0-A189-5F508C105402}" type="slidenum">
              <a:rPr lang="en-US" smtClean="0"/>
              <a:t>‹#›</a:t>
            </a:fld>
            <a:endParaRPr lang="en-US"/>
          </a:p>
        </p:txBody>
      </p:sp>
    </p:spTree>
    <p:extLst>
      <p:ext uri="{BB962C8B-B14F-4D97-AF65-F5344CB8AC3E}">
        <p14:creationId xmlns:p14="http://schemas.microsoft.com/office/powerpoint/2010/main" val="3911547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3.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8"/>
            <a:ext cx="10750549" cy="2853267"/>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4"/>
            <a:ext cx="2450592"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1"/>
            <a:ext cx="2450592"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40"/>
            <a:ext cx="2450592"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7"/>
            <a:ext cx="2450592"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26960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1"/>
            <a:ext cx="3932767" cy="3812117"/>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64752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415010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91905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051643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110189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24577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95887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57310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260851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779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8"/>
            <a:ext cx="10750549" cy="2853267"/>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1" y="4582089"/>
            <a:ext cx="2449095"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1" y="4946156"/>
            <a:ext cx="2449095"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3" y="4582089"/>
            <a:ext cx="2449095" cy="465667"/>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3" y="4946156"/>
            <a:ext cx="2449095" cy="604253"/>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9236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37448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0893534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89870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7899439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0188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9890914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24068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4399355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16454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23492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9"/>
            <a:ext cx="9347200" cy="1655233"/>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434563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327051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799952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090304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9212080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64869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503758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4059798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6893080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3998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409728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905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04203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67148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823886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63606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834755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34503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3289857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56022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0963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1498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2"/>
            <a:ext cx="5287435" cy="5003783"/>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55437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701549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22883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90945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30494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318929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16088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729962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7750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34842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9396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9" y="1371601"/>
            <a:ext cx="5293783" cy="838175"/>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9" y="2209776"/>
            <a:ext cx="5293783" cy="416560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9"/>
            <a:ext cx="5295901" cy="4165583"/>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718534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953663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1911011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8550498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691655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7554093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58029408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5986117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3385503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51290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32916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13267158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6189186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6"/>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3"/>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1587415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607327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6691075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76121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42574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04625912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63727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56395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873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90010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00" i="1">
                <a:solidFill>
                  <a:srgbClr val="393A39"/>
                </a:solidFill>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482956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65255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7319154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1177741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504866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1314047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32939139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86938184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235782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2376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9" y="990600"/>
            <a:ext cx="3932767" cy="10668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9" y="2057401"/>
            <a:ext cx="3932767" cy="3812117"/>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8"/>
            <a:ext cx="2641600" cy="70908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2243043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20560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339261649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59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9100048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845696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481538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04542263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505390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6316535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9505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6.xml"/><Relationship Id="rId21" Type="http://schemas.openxmlformats.org/officeDocument/2006/relationships/slideLayout" Target="../slideLayouts/slideLayout31.xml"/><Relationship Id="rId34" Type="http://schemas.openxmlformats.org/officeDocument/2006/relationships/slideLayout" Target="../slideLayouts/slideLayout44.xml"/><Relationship Id="rId42" Type="http://schemas.openxmlformats.org/officeDocument/2006/relationships/slideLayout" Target="../slideLayouts/slideLayout52.xml"/><Relationship Id="rId47" Type="http://schemas.openxmlformats.org/officeDocument/2006/relationships/slideLayout" Target="../slideLayouts/slideLayout57.xml"/><Relationship Id="rId50" Type="http://schemas.openxmlformats.org/officeDocument/2006/relationships/slideLayout" Target="../slideLayouts/slideLayout60.xml"/><Relationship Id="rId55" Type="http://schemas.openxmlformats.org/officeDocument/2006/relationships/slideLayout" Target="../slideLayouts/slideLayout65.xml"/><Relationship Id="rId63" Type="http://schemas.openxmlformats.org/officeDocument/2006/relationships/slideLayout" Target="../slideLayouts/slideLayout7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9" Type="http://schemas.openxmlformats.org/officeDocument/2006/relationships/slideLayout" Target="../slideLayouts/slideLayout39.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40" Type="http://schemas.openxmlformats.org/officeDocument/2006/relationships/slideLayout" Target="../slideLayouts/slideLayout50.xml"/><Relationship Id="rId45" Type="http://schemas.openxmlformats.org/officeDocument/2006/relationships/slideLayout" Target="../slideLayouts/slideLayout55.xml"/><Relationship Id="rId53" Type="http://schemas.openxmlformats.org/officeDocument/2006/relationships/slideLayout" Target="../slideLayouts/slideLayout63.xml"/><Relationship Id="rId58" Type="http://schemas.openxmlformats.org/officeDocument/2006/relationships/slideLayout" Target="../slideLayouts/slideLayout68.xml"/><Relationship Id="rId66" Type="http://schemas.openxmlformats.org/officeDocument/2006/relationships/image" Target="../media/image3.emf"/><Relationship Id="rId5" Type="http://schemas.openxmlformats.org/officeDocument/2006/relationships/slideLayout" Target="../slideLayouts/slideLayout15.xml"/><Relationship Id="rId61" Type="http://schemas.openxmlformats.org/officeDocument/2006/relationships/slideLayout" Target="../slideLayouts/slideLayout71.xml"/><Relationship Id="rId19" Type="http://schemas.openxmlformats.org/officeDocument/2006/relationships/slideLayout" Target="../slideLayouts/slideLayout2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43" Type="http://schemas.openxmlformats.org/officeDocument/2006/relationships/slideLayout" Target="../slideLayouts/slideLayout53.xml"/><Relationship Id="rId48" Type="http://schemas.openxmlformats.org/officeDocument/2006/relationships/slideLayout" Target="../slideLayouts/slideLayout58.xml"/><Relationship Id="rId56" Type="http://schemas.openxmlformats.org/officeDocument/2006/relationships/slideLayout" Target="../slideLayouts/slideLayout66.xml"/><Relationship Id="rId64" Type="http://schemas.openxmlformats.org/officeDocument/2006/relationships/theme" Target="../theme/theme2.xml"/><Relationship Id="rId8" Type="http://schemas.openxmlformats.org/officeDocument/2006/relationships/slideLayout" Target="../slideLayouts/slideLayout18.xml"/><Relationship Id="rId51" Type="http://schemas.openxmlformats.org/officeDocument/2006/relationships/slideLayout" Target="../slideLayouts/slideLayout61.xml"/><Relationship Id="rId3" Type="http://schemas.openxmlformats.org/officeDocument/2006/relationships/slideLayout" Target="../slideLayouts/slideLayout13.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slideLayout" Target="../slideLayouts/slideLayout48.xml"/><Relationship Id="rId46" Type="http://schemas.openxmlformats.org/officeDocument/2006/relationships/slideLayout" Target="../slideLayouts/slideLayout56.xml"/><Relationship Id="rId59" Type="http://schemas.openxmlformats.org/officeDocument/2006/relationships/slideLayout" Target="../slideLayouts/slideLayout69.xml"/><Relationship Id="rId67" Type="http://schemas.openxmlformats.org/officeDocument/2006/relationships/image" Target="../media/image4.png"/><Relationship Id="rId20" Type="http://schemas.openxmlformats.org/officeDocument/2006/relationships/slideLayout" Target="../slideLayouts/slideLayout30.xml"/><Relationship Id="rId41" Type="http://schemas.openxmlformats.org/officeDocument/2006/relationships/slideLayout" Target="../slideLayouts/slideLayout51.xml"/><Relationship Id="rId54" Type="http://schemas.openxmlformats.org/officeDocument/2006/relationships/slideLayout" Target="../slideLayouts/slideLayout64.xml"/><Relationship Id="rId62" Type="http://schemas.openxmlformats.org/officeDocument/2006/relationships/slideLayout" Target="../slideLayouts/slideLayout7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49" Type="http://schemas.openxmlformats.org/officeDocument/2006/relationships/slideLayout" Target="../slideLayouts/slideLayout59.xml"/><Relationship Id="rId57" Type="http://schemas.openxmlformats.org/officeDocument/2006/relationships/slideLayout" Target="../slideLayouts/slideLayout67.xml"/><Relationship Id="rId10" Type="http://schemas.openxmlformats.org/officeDocument/2006/relationships/slideLayout" Target="../slideLayouts/slideLayout20.xml"/><Relationship Id="rId31" Type="http://schemas.openxmlformats.org/officeDocument/2006/relationships/slideLayout" Target="../slideLayouts/slideLayout41.xml"/><Relationship Id="rId44" Type="http://schemas.openxmlformats.org/officeDocument/2006/relationships/slideLayout" Target="../slideLayouts/slideLayout54.xml"/><Relationship Id="rId52" Type="http://schemas.openxmlformats.org/officeDocument/2006/relationships/slideLayout" Target="../slideLayouts/slideLayout62.xml"/><Relationship Id="rId60" Type="http://schemas.openxmlformats.org/officeDocument/2006/relationships/slideLayout" Target="../slideLayouts/slideLayout70.xml"/><Relationship Id="rId65" Type="http://schemas.openxmlformats.org/officeDocument/2006/relationships/image" Target="../media/image2.emf"/><Relationship Id="rId4" Type="http://schemas.openxmlformats.org/officeDocument/2006/relationships/slideLayout" Target="../slideLayouts/slideLayout14.xml"/><Relationship Id="rId9" Type="http://schemas.openxmlformats.org/officeDocument/2006/relationships/slideLayout" Target="../slideLayouts/slideLayout19.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9"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image" Target="../media/image1.jpg"/><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theme" Target="../theme/theme3.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slideLayout" Target="../slideLayouts/slideLayout96.xml"/><Relationship Id="rId18" Type="http://schemas.openxmlformats.org/officeDocument/2006/relationships/image" Target="../media/image1.jp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theme" Target="../theme/theme4.xml"/><Relationship Id="rId2" Type="http://schemas.openxmlformats.org/officeDocument/2006/relationships/slideLayout" Target="../slideLayouts/slideLayout85.xml"/><Relationship Id="rId16" Type="http://schemas.openxmlformats.org/officeDocument/2006/relationships/slideLayout" Target="../slideLayouts/slideLayout99.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slideLayout" Target="../slideLayouts/slideLayout98.xml"/><Relationship Id="rId10" Type="http://schemas.openxmlformats.org/officeDocument/2006/relationships/slideLayout" Target="../slideLayouts/slideLayout93.xml"/><Relationship Id="rId19" Type="http://schemas.openxmlformats.org/officeDocument/2006/relationships/image" Target="../media/image4.png"/><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2"/>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29536004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Lato" panose="020F0502020204030203" pitchFamily="34" charset="0"/>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633728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 id="2147483689" r:id="rId21"/>
    <p:sldLayoutId id="2147483690" r:id="rId22"/>
    <p:sldLayoutId id="2147483691" r:id="rId23"/>
    <p:sldLayoutId id="2147483692" r:id="rId24"/>
    <p:sldLayoutId id="2147483693" r:id="rId25"/>
    <p:sldLayoutId id="2147483694" r:id="rId26"/>
    <p:sldLayoutId id="2147483695" r:id="rId27"/>
    <p:sldLayoutId id="2147483696" r:id="rId28"/>
    <p:sldLayoutId id="2147483697" r:id="rId29"/>
    <p:sldLayoutId id="2147483698" r:id="rId30"/>
    <p:sldLayoutId id="2147483699" r:id="rId31"/>
    <p:sldLayoutId id="2147483700" r:id="rId32"/>
    <p:sldLayoutId id="2147483701" r:id="rId33"/>
    <p:sldLayoutId id="2147483702" r:id="rId34"/>
    <p:sldLayoutId id="2147483703" r:id="rId35"/>
    <p:sldLayoutId id="2147483704" r:id="rId36"/>
    <p:sldLayoutId id="2147483705" r:id="rId37"/>
    <p:sldLayoutId id="2147483706" r:id="rId38"/>
    <p:sldLayoutId id="2147483707" r:id="rId39"/>
    <p:sldLayoutId id="2147483708" r:id="rId40"/>
    <p:sldLayoutId id="2147483709" r:id="rId41"/>
    <p:sldLayoutId id="2147483710" r:id="rId42"/>
    <p:sldLayoutId id="2147483711" r:id="rId43"/>
    <p:sldLayoutId id="2147483712" r:id="rId44"/>
    <p:sldLayoutId id="2147483713" r:id="rId45"/>
    <p:sldLayoutId id="2147483714" r:id="rId46"/>
    <p:sldLayoutId id="2147483715" r:id="rId47"/>
    <p:sldLayoutId id="2147483716" r:id="rId48"/>
    <p:sldLayoutId id="2147483717" r:id="rId49"/>
    <p:sldLayoutId id="2147483718" r:id="rId50"/>
    <p:sldLayoutId id="2147483719" r:id="rId51"/>
    <p:sldLayoutId id="2147483720" r:id="rId52"/>
    <p:sldLayoutId id="2147483721" r:id="rId53"/>
    <p:sldLayoutId id="2147483722" r:id="rId54"/>
    <p:sldLayoutId id="2147483723" r:id="rId55"/>
    <p:sldLayoutId id="2147483724" r:id="rId56"/>
    <p:sldLayoutId id="2147483725" r:id="rId57"/>
    <p:sldLayoutId id="2147483726" r:id="rId58"/>
    <p:sldLayoutId id="2147483727" r:id="rId59"/>
    <p:sldLayoutId id="2147483728" r:id="rId60"/>
    <p:sldLayoutId id="2147483729" r:id="rId61"/>
    <p:sldLayoutId id="2147483730" r:id="rId62"/>
    <p:sldLayoutId id="2147483731" r:id="rId63"/>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7"/>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89673331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914377" indent="-304792" algn="l" defTabSz="1219170" rtl="0" eaLnBrk="1" latinLnBrk="0" hangingPunct="1">
        <a:lnSpc>
          <a:spcPct val="100000"/>
        </a:lnSpc>
        <a:spcBef>
          <a:spcPts val="667"/>
        </a:spcBef>
        <a:buFont typeface="STIXGeneral-Regular" pitchFamily="2" charset="2"/>
        <a:buChar char="⎯"/>
        <a:defRPr sz="1867" kern="1200">
          <a:solidFill>
            <a:srgbClr val="393A39"/>
          </a:solidFill>
          <a:latin typeface="Lato" panose="020F0502020204030203" pitchFamily="34" charset="0"/>
          <a:ea typeface="+mn-ea"/>
          <a:cs typeface="+mn-cs"/>
        </a:defRPr>
      </a:lvl2pPr>
      <a:lvl3pPr marL="1523962"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905197443"/>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0F0DECD-90F5-A97C-6EF7-7BF4DC977C0C}"/>
              </a:ext>
            </a:extLst>
          </p:cNvPr>
          <p:cNvSpPr>
            <a:spLocks noGrp="1"/>
          </p:cNvSpPr>
          <p:nvPr>
            <p:ph type="title"/>
          </p:nvPr>
        </p:nvSpPr>
        <p:spPr/>
        <p:txBody>
          <a:bodyPr/>
          <a:lstStyle/>
          <a:p>
            <a:r>
              <a:rPr lang="en-US" dirty="0"/>
              <a:t>Acoustic-Structure Interaction with Frequency Domain, Modal Solver</a:t>
            </a:r>
            <a:endParaRPr lang="en-DK" dirty="0"/>
          </a:p>
        </p:txBody>
      </p:sp>
    </p:spTree>
    <p:extLst>
      <p:ext uri="{BB962C8B-B14F-4D97-AF65-F5344CB8AC3E}">
        <p14:creationId xmlns:p14="http://schemas.microsoft.com/office/powerpoint/2010/main" val="710719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FF38D1E-EEA4-7DB2-2009-402B71C63363}"/>
              </a:ext>
            </a:extLst>
          </p:cNvPr>
          <p:cNvSpPr>
            <a:spLocks noGrp="1"/>
          </p:cNvSpPr>
          <p:nvPr>
            <p:ph type="title"/>
          </p:nvPr>
        </p:nvSpPr>
        <p:spPr/>
        <p:txBody>
          <a:bodyPr/>
          <a:lstStyle/>
          <a:p>
            <a:r>
              <a:rPr lang="en-US" dirty="0"/>
              <a:t>Model Setup</a:t>
            </a:r>
            <a:endParaRPr lang="en-DK" dirty="0"/>
          </a:p>
        </p:txBody>
      </p:sp>
      <p:pic>
        <p:nvPicPr>
          <p:cNvPr id="11" name="Content Placeholder 10">
            <a:extLst>
              <a:ext uri="{FF2B5EF4-FFF2-40B4-BE49-F238E27FC236}">
                <a16:creationId xmlns:a16="http://schemas.microsoft.com/office/drawing/2014/main" id="{A599EE31-337A-56E1-04AD-BD0B53550EF9}"/>
              </a:ext>
            </a:extLst>
          </p:cNvPr>
          <p:cNvPicPr>
            <a:picLocks noGrp="1" noChangeAspect="1"/>
          </p:cNvPicPr>
          <p:nvPr>
            <p:ph sz="quarter" idx="11"/>
          </p:nvPr>
        </p:nvPicPr>
        <p:blipFill>
          <a:blip r:embed="rId2"/>
          <a:stretch>
            <a:fillRect/>
          </a:stretch>
        </p:blipFill>
        <p:spPr>
          <a:xfrm>
            <a:off x="8334375" y="-381000"/>
            <a:ext cx="3857625" cy="6858000"/>
          </a:xfrm>
        </p:spPr>
      </p:pic>
      <p:sp>
        <p:nvSpPr>
          <p:cNvPr id="7" name="Content Placeholder 6">
            <a:extLst>
              <a:ext uri="{FF2B5EF4-FFF2-40B4-BE49-F238E27FC236}">
                <a16:creationId xmlns:a16="http://schemas.microsoft.com/office/drawing/2014/main" id="{B967947F-0F6D-6993-1832-24F5ABBC6610}"/>
              </a:ext>
            </a:extLst>
          </p:cNvPr>
          <p:cNvSpPr>
            <a:spLocks noGrp="1"/>
          </p:cNvSpPr>
          <p:nvPr>
            <p:ph sz="half" idx="10"/>
          </p:nvPr>
        </p:nvSpPr>
        <p:spPr/>
        <p:txBody>
          <a:bodyPr/>
          <a:lstStyle/>
          <a:p>
            <a:r>
              <a:rPr lang="en-US" dirty="0"/>
              <a:t>For models with acoustic-structure couplings it is necessary to calculate the left eigenvectors to use the Frequency Domain, Modal solver. This model shows the necessary changes to the default settings of the eigenfrequency solver.</a:t>
            </a:r>
          </a:p>
          <a:p>
            <a:r>
              <a:rPr lang="en-US" dirty="0"/>
              <a:t>The model is a simple setup of pressure acoustic in a tube coupled to an elastic shell in one end. The system is actuated by a face load on the shell. </a:t>
            </a:r>
            <a:endParaRPr lang="en-DK" dirty="0"/>
          </a:p>
        </p:txBody>
      </p:sp>
      <p:sp>
        <p:nvSpPr>
          <p:cNvPr id="9" name="Text Placeholder 8">
            <a:extLst>
              <a:ext uri="{FF2B5EF4-FFF2-40B4-BE49-F238E27FC236}">
                <a16:creationId xmlns:a16="http://schemas.microsoft.com/office/drawing/2014/main" id="{7E75FCF2-BABA-BE8C-4B45-A362E7A0C986}"/>
              </a:ext>
            </a:extLst>
          </p:cNvPr>
          <p:cNvSpPr>
            <a:spLocks noGrp="1"/>
          </p:cNvSpPr>
          <p:nvPr>
            <p:ph type="body" sz="quarter" idx="12"/>
          </p:nvPr>
        </p:nvSpPr>
        <p:spPr/>
        <p:txBody>
          <a:bodyPr/>
          <a:lstStyle/>
          <a:p>
            <a:r>
              <a:rPr lang="en-US" dirty="0"/>
              <a:t>Shell displacement and acoustic pressure</a:t>
            </a:r>
            <a:endParaRPr lang="en-DK" dirty="0"/>
          </a:p>
        </p:txBody>
      </p:sp>
    </p:spTree>
    <p:extLst>
      <p:ext uri="{BB962C8B-B14F-4D97-AF65-F5344CB8AC3E}">
        <p14:creationId xmlns:p14="http://schemas.microsoft.com/office/powerpoint/2010/main" val="3964868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9180B5C-6723-6C74-46D5-810CEE0AC02C}"/>
              </a:ext>
            </a:extLst>
          </p:cNvPr>
          <p:cNvSpPr>
            <a:spLocks noGrp="1"/>
          </p:cNvSpPr>
          <p:nvPr>
            <p:ph sz="quarter" idx="17"/>
          </p:nvPr>
        </p:nvSpPr>
        <p:spPr/>
        <p:txBody>
          <a:bodyPr/>
          <a:lstStyle/>
          <a:p>
            <a:endParaRPr lang="en-DK"/>
          </a:p>
        </p:txBody>
      </p:sp>
      <p:sp>
        <p:nvSpPr>
          <p:cNvPr id="7" name="Title 6">
            <a:extLst>
              <a:ext uri="{FF2B5EF4-FFF2-40B4-BE49-F238E27FC236}">
                <a16:creationId xmlns:a16="http://schemas.microsoft.com/office/drawing/2014/main" id="{9571CB0A-6757-218C-1B12-AC10A6EFDCEC}"/>
              </a:ext>
            </a:extLst>
          </p:cNvPr>
          <p:cNvSpPr>
            <a:spLocks noGrp="1"/>
          </p:cNvSpPr>
          <p:nvPr>
            <p:ph type="title"/>
          </p:nvPr>
        </p:nvSpPr>
        <p:spPr/>
        <p:txBody>
          <a:bodyPr/>
          <a:lstStyle/>
          <a:p>
            <a:r>
              <a:rPr lang="en-US" dirty="0"/>
              <a:t>Setup of Eigenfrequency Study Step</a:t>
            </a:r>
            <a:endParaRPr lang="en-DK" dirty="0"/>
          </a:p>
        </p:txBody>
      </p:sp>
      <p:sp>
        <p:nvSpPr>
          <p:cNvPr id="9" name="Content Placeholder 8">
            <a:extLst>
              <a:ext uri="{FF2B5EF4-FFF2-40B4-BE49-F238E27FC236}">
                <a16:creationId xmlns:a16="http://schemas.microsoft.com/office/drawing/2014/main" id="{00B4B298-F312-615E-BD60-AA23653B6AA1}"/>
              </a:ext>
            </a:extLst>
          </p:cNvPr>
          <p:cNvSpPr>
            <a:spLocks noGrp="1"/>
          </p:cNvSpPr>
          <p:nvPr>
            <p:ph sz="quarter" idx="19"/>
          </p:nvPr>
        </p:nvSpPr>
        <p:spPr/>
        <p:txBody>
          <a:bodyPr>
            <a:normAutofit fontScale="77500" lnSpcReduction="20000"/>
          </a:bodyPr>
          <a:lstStyle/>
          <a:p>
            <a:r>
              <a:rPr lang="en-US" dirty="0"/>
              <a:t>Number of eigenfrequencies</a:t>
            </a:r>
            <a:endParaRPr lang="en-DK" dirty="0"/>
          </a:p>
        </p:txBody>
      </p:sp>
      <p:sp>
        <p:nvSpPr>
          <p:cNvPr id="10" name="Content Placeholder 9">
            <a:extLst>
              <a:ext uri="{FF2B5EF4-FFF2-40B4-BE49-F238E27FC236}">
                <a16:creationId xmlns:a16="http://schemas.microsoft.com/office/drawing/2014/main" id="{7581BAA8-5C78-E7B0-04F9-09806A8E02DD}"/>
              </a:ext>
            </a:extLst>
          </p:cNvPr>
          <p:cNvSpPr>
            <a:spLocks noGrp="1"/>
          </p:cNvSpPr>
          <p:nvPr>
            <p:ph sz="quarter" idx="21"/>
          </p:nvPr>
        </p:nvSpPr>
        <p:spPr/>
        <p:txBody>
          <a:bodyPr>
            <a:normAutofit fontScale="92500"/>
          </a:bodyPr>
          <a:lstStyle/>
          <a:p>
            <a:r>
              <a:rPr lang="en-US" dirty="0"/>
              <a:t>Shift and search method</a:t>
            </a:r>
            <a:endParaRPr lang="en-DK" dirty="0"/>
          </a:p>
        </p:txBody>
      </p:sp>
      <p:sp>
        <p:nvSpPr>
          <p:cNvPr id="11" name="Content Placeholder 10">
            <a:extLst>
              <a:ext uri="{FF2B5EF4-FFF2-40B4-BE49-F238E27FC236}">
                <a16:creationId xmlns:a16="http://schemas.microsoft.com/office/drawing/2014/main" id="{94757C87-4362-86F6-35F4-05EDA78AB197}"/>
              </a:ext>
            </a:extLst>
          </p:cNvPr>
          <p:cNvSpPr>
            <a:spLocks noGrp="1"/>
          </p:cNvSpPr>
          <p:nvPr>
            <p:ph sz="half" idx="22"/>
          </p:nvPr>
        </p:nvSpPr>
        <p:spPr/>
        <p:txBody>
          <a:bodyPr>
            <a:normAutofit fontScale="92500" lnSpcReduction="20000"/>
          </a:bodyPr>
          <a:lstStyle/>
          <a:p>
            <a:pPr marL="0" indent="0">
              <a:buNone/>
            </a:pPr>
            <a:r>
              <a:rPr lang="en-US" dirty="0"/>
              <a:t>Set the desired number of eigenfrequencies.</a:t>
            </a:r>
          </a:p>
          <a:p>
            <a:pPr marL="0" indent="0">
              <a:buNone/>
            </a:pPr>
            <a:r>
              <a:rPr lang="en-US" dirty="0"/>
              <a:t>It is necessary to capture all eigenfrequencies in the frequency range of the sweep. To ensure accuracy the accuracy eigenfrequencies close to the frequency range should also be found. </a:t>
            </a:r>
            <a:endParaRPr lang="en-DK" dirty="0"/>
          </a:p>
        </p:txBody>
      </p:sp>
      <mc:AlternateContent xmlns:mc="http://schemas.openxmlformats.org/markup-compatibility/2006">
        <mc:Choice xmlns:a14="http://schemas.microsoft.com/office/drawing/2010/main" Requires="a14">
          <p:sp>
            <p:nvSpPr>
              <p:cNvPr id="12" name="Content Placeholder 11">
                <a:extLst>
                  <a:ext uri="{FF2B5EF4-FFF2-40B4-BE49-F238E27FC236}">
                    <a16:creationId xmlns:a16="http://schemas.microsoft.com/office/drawing/2014/main" id="{6883F487-1D31-9114-A5F4-8E06BEFA1CDD}"/>
                  </a:ext>
                </a:extLst>
              </p:cNvPr>
              <p:cNvSpPr>
                <a:spLocks noGrp="1"/>
              </p:cNvSpPr>
              <p:nvPr>
                <p:ph sz="half" idx="23"/>
              </p:nvPr>
            </p:nvSpPr>
            <p:spPr/>
            <p:txBody>
              <a:bodyPr>
                <a:normAutofit fontScale="92500" lnSpcReduction="10000"/>
              </a:bodyPr>
              <a:lstStyle/>
              <a:p>
                <a:pPr marL="0" indent="0">
                  <a:buNone/>
                </a:pPr>
                <a:r>
                  <a:rPr lang="en-US" dirty="0"/>
                  <a:t>It is necessary to capture the DC term at 0 Hz, therefore the shift is set to </a:t>
                </a:r>
                <a14:m>
                  <m:oMath xmlns:m="http://schemas.openxmlformats.org/officeDocument/2006/math">
                    <m:r>
                      <a:rPr lang="en-US" b="0" i="1" smtClean="0">
                        <a:latin typeface="Cambria Math" panose="02040503050406030204" pitchFamily="18" charset="0"/>
                      </a:rPr>
                      <m:t>−2 </m:t>
                    </m:r>
                    <m:r>
                      <m:rPr>
                        <m:sty m:val="p"/>
                      </m:rPr>
                      <a:rPr lang="en-US" b="0" i="0" smtClean="0">
                        <a:latin typeface="Cambria Math" panose="02040503050406030204" pitchFamily="18" charset="0"/>
                      </a:rPr>
                      <m:t>Hz</m:t>
                    </m:r>
                  </m:oMath>
                </a14:m>
                <a:r>
                  <a:rPr lang="en-US" dirty="0"/>
                  <a:t> and then searching for eigenfrequencies with larger real part. </a:t>
                </a:r>
              </a:p>
              <a:p>
                <a:pPr marL="0" indent="0">
                  <a:buNone/>
                </a:pPr>
                <a:r>
                  <a:rPr lang="en-US" dirty="0"/>
                  <a:t>Note: It is not allowed to chose 0 Hz since it is an eigenfrequency.</a:t>
                </a:r>
                <a:endParaRPr lang="en-DK" dirty="0"/>
              </a:p>
            </p:txBody>
          </p:sp>
        </mc:Choice>
        <mc:Fallback>
          <p:sp>
            <p:nvSpPr>
              <p:cNvPr id="12" name="Content Placeholder 11">
                <a:extLst>
                  <a:ext uri="{FF2B5EF4-FFF2-40B4-BE49-F238E27FC236}">
                    <a16:creationId xmlns:a16="http://schemas.microsoft.com/office/drawing/2014/main" id="{6883F487-1D31-9114-A5F4-8E06BEFA1CDD}"/>
                  </a:ext>
                </a:extLst>
              </p:cNvPr>
              <p:cNvSpPr>
                <a:spLocks noGrp="1" noRot="1" noChangeAspect="1" noMove="1" noResize="1" noEditPoints="1" noAdjustHandles="1" noChangeArrowheads="1" noChangeShapeType="1" noTextEdit="1"/>
              </p:cNvSpPr>
              <p:nvPr>
                <p:ph sz="half" idx="23"/>
              </p:nvPr>
            </p:nvSpPr>
            <p:spPr>
              <a:blipFill>
                <a:blip r:embed="rId2"/>
                <a:stretch>
                  <a:fillRect t="-1309" r="-217"/>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1802A77-E2FB-9E2A-9722-5CBE1C84AFD1}"/>
              </a:ext>
            </a:extLst>
          </p:cNvPr>
          <p:cNvPicPr>
            <a:picLocks noChangeAspect="1"/>
          </p:cNvPicPr>
          <p:nvPr/>
        </p:nvPicPr>
        <p:blipFill>
          <a:blip r:embed="rId3"/>
          <a:stretch>
            <a:fillRect/>
          </a:stretch>
        </p:blipFill>
        <p:spPr>
          <a:xfrm>
            <a:off x="1003258" y="990600"/>
            <a:ext cx="4178342" cy="6172200"/>
          </a:xfrm>
          <a:prstGeom prst="rect">
            <a:avLst/>
          </a:prstGeom>
        </p:spPr>
      </p:pic>
    </p:spTree>
    <p:extLst>
      <p:ext uri="{BB962C8B-B14F-4D97-AF65-F5344CB8AC3E}">
        <p14:creationId xmlns:p14="http://schemas.microsoft.com/office/powerpoint/2010/main" val="1207409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9180B5C-6723-6C74-46D5-810CEE0AC02C}"/>
              </a:ext>
            </a:extLst>
          </p:cNvPr>
          <p:cNvSpPr>
            <a:spLocks noGrp="1"/>
          </p:cNvSpPr>
          <p:nvPr>
            <p:ph sz="quarter" idx="17"/>
          </p:nvPr>
        </p:nvSpPr>
        <p:spPr/>
        <p:txBody>
          <a:bodyPr/>
          <a:lstStyle/>
          <a:p>
            <a:endParaRPr lang="en-DK"/>
          </a:p>
        </p:txBody>
      </p:sp>
      <p:sp>
        <p:nvSpPr>
          <p:cNvPr id="7" name="Title 6">
            <a:extLst>
              <a:ext uri="{FF2B5EF4-FFF2-40B4-BE49-F238E27FC236}">
                <a16:creationId xmlns:a16="http://schemas.microsoft.com/office/drawing/2014/main" id="{9571CB0A-6757-218C-1B12-AC10A6EFDCEC}"/>
              </a:ext>
            </a:extLst>
          </p:cNvPr>
          <p:cNvSpPr>
            <a:spLocks noGrp="1"/>
          </p:cNvSpPr>
          <p:nvPr>
            <p:ph type="title"/>
          </p:nvPr>
        </p:nvSpPr>
        <p:spPr/>
        <p:txBody>
          <a:bodyPr/>
          <a:lstStyle/>
          <a:p>
            <a:r>
              <a:rPr lang="en-US" dirty="0"/>
              <a:t>Eigenfrequency Solver</a:t>
            </a:r>
            <a:endParaRPr lang="en-DK" dirty="0"/>
          </a:p>
        </p:txBody>
      </p:sp>
      <p:sp>
        <p:nvSpPr>
          <p:cNvPr id="9" name="Content Placeholder 8">
            <a:extLst>
              <a:ext uri="{FF2B5EF4-FFF2-40B4-BE49-F238E27FC236}">
                <a16:creationId xmlns:a16="http://schemas.microsoft.com/office/drawing/2014/main" id="{00B4B298-F312-615E-BD60-AA23653B6AA1}"/>
              </a:ext>
            </a:extLst>
          </p:cNvPr>
          <p:cNvSpPr>
            <a:spLocks noGrp="1"/>
          </p:cNvSpPr>
          <p:nvPr>
            <p:ph sz="quarter" idx="19"/>
          </p:nvPr>
        </p:nvSpPr>
        <p:spPr/>
        <p:txBody>
          <a:bodyPr/>
          <a:lstStyle/>
          <a:p>
            <a:r>
              <a:rPr lang="en-US" dirty="0"/>
              <a:t>Left Eigenvectors</a:t>
            </a:r>
            <a:endParaRPr lang="en-DK" dirty="0"/>
          </a:p>
        </p:txBody>
      </p:sp>
      <p:sp>
        <p:nvSpPr>
          <p:cNvPr id="10" name="Content Placeholder 9">
            <a:extLst>
              <a:ext uri="{FF2B5EF4-FFF2-40B4-BE49-F238E27FC236}">
                <a16:creationId xmlns:a16="http://schemas.microsoft.com/office/drawing/2014/main" id="{7581BAA8-5C78-E7B0-04F9-09806A8E02DD}"/>
              </a:ext>
            </a:extLst>
          </p:cNvPr>
          <p:cNvSpPr>
            <a:spLocks noGrp="1"/>
          </p:cNvSpPr>
          <p:nvPr>
            <p:ph sz="quarter" idx="21"/>
          </p:nvPr>
        </p:nvSpPr>
        <p:spPr/>
        <p:txBody>
          <a:bodyPr/>
          <a:lstStyle/>
          <a:p>
            <a:r>
              <a:rPr lang="en-US" dirty="0"/>
              <a:t>Krylov Space</a:t>
            </a:r>
            <a:endParaRPr lang="en-DK" dirty="0"/>
          </a:p>
        </p:txBody>
      </p:sp>
      <p:sp>
        <p:nvSpPr>
          <p:cNvPr id="11" name="Content Placeholder 10">
            <a:extLst>
              <a:ext uri="{FF2B5EF4-FFF2-40B4-BE49-F238E27FC236}">
                <a16:creationId xmlns:a16="http://schemas.microsoft.com/office/drawing/2014/main" id="{94757C87-4362-86F6-35F4-05EDA78AB197}"/>
              </a:ext>
            </a:extLst>
          </p:cNvPr>
          <p:cNvSpPr>
            <a:spLocks noGrp="1"/>
          </p:cNvSpPr>
          <p:nvPr>
            <p:ph sz="half" idx="22"/>
          </p:nvPr>
        </p:nvSpPr>
        <p:spPr/>
        <p:txBody>
          <a:bodyPr/>
          <a:lstStyle/>
          <a:p>
            <a:pPr marL="0" indent="0">
              <a:buNone/>
            </a:pPr>
            <a:r>
              <a:rPr lang="en-US" dirty="0"/>
              <a:t>Set the </a:t>
            </a:r>
            <a:r>
              <a:rPr lang="en-US" b="1" dirty="0"/>
              <a:t>Compute and store left eigenvectors </a:t>
            </a:r>
            <a:r>
              <a:rPr lang="en-US" dirty="0"/>
              <a:t>to On. </a:t>
            </a:r>
          </a:p>
          <a:p>
            <a:pPr marL="0" indent="0">
              <a:buNone/>
            </a:pPr>
            <a:r>
              <a:rPr lang="en-US" dirty="0"/>
              <a:t>This is needed because the system is nonsymmetric and therefore the left eigenvectors are needed in the </a:t>
            </a:r>
            <a:r>
              <a:rPr lang="en-US" b="1" dirty="0"/>
              <a:t>Frequency Domain, Modal</a:t>
            </a:r>
            <a:r>
              <a:rPr lang="en-US" dirty="0"/>
              <a:t> study step.</a:t>
            </a:r>
            <a:endParaRPr lang="en-DK" dirty="0"/>
          </a:p>
        </p:txBody>
      </p:sp>
      <p:sp>
        <p:nvSpPr>
          <p:cNvPr id="12" name="Content Placeholder 11">
            <a:extLst>
              <a:ext uri="{FF2B5EF4-FFF2-40B4-BE49-F238E27FC236}">
                <a16:creationId xmlns:a16="http://schemas.microsoft.com/office/drawing/2014/main" id="{6883F487-1D31-9114-A5F4-8E06BEFA1CDD}"/>
              </a:ext>
            </a:extLst>
          </p:cNvPr>
          <p:cNvSpPr>
            <a:spLocks noGrp="1"/>
          </p:cNvSpPr>
          <p:nvPr>
            <p:ph sz="half" idx="23"/>
          </p:nvPr>
        </p:nvSpPr>
        <p:spPr/>
        <p:txBody>
          <a:bodyPr/>
          <a:lstStyle/>
          <a:p>
            <a:pPr marL="0" indent="0">
              <a:buNone/>
            </a:pPr>
            <a:r>
              <a:rPr lang="en-US" dirty="0"/>
              <a:t>Set the </a:t>
            </a:r>
            <a:r>
              <a:rPr lang="en-US" b="1" dirty="0"/>
              <a:t>Dimension of Krylov space</a:t>
            </a:r>
            <a:r>
              <a:rPr lang="en-US" dirty="0"/>
              <a:t> to 100.</a:t>
            </a:r>
          </a:p>
          <a:p>
            <a:pPr marL="0" indent="0">
              <a:buNone/>
            </a:pPr>
            <a:r>
              <a:rPr lang="en-US" dirty="0"/>
              <a:t>This makes the eigenvalue solver more robust.</a:t>
            </a:r>
            <a:endParaRPr lang="en-DK" dirty="0"/>
          </a:p>
        </p:txBody>
      </p:sp>
      <p:pic>
        <p:nvPicPr>
          <p:cNvPr id="16" name="Picture 15">
            <a:extLst>
              <a:ext uri="{FF2B5EF4-FFF2-40B4-BE49-F238E27FC236}">
                <a16:creationId xmlns:a16="http://schemas.microsoft.com/office/drawing/2014/main" id="{3438CA7A-841A-21E6-8217-19C078ECD1FA}"/>
              </a:ext>
            </a:extLst>
          </p:cNvPr>
          <p:cNvPicPr>
            <a:picLocks noChangeAspect="1"/>
          </p:cNvPicPr>
          <p:nvPr/>
        </p:nvPicPr>
        <p:blipFill>
          <a:blip r:embed="rId2"/>
          <a:stretch>
            <a:fillRect/>
          </a:stretch>
        </p:blipFill>
        <p:spPr>
          <a:xfrm>
            <a:off x="993786" y="1016000"/>
            <a:ext cx="4185191" cy="6197600"/>
          </a:xfrm>
          <a:prstGeom prst="rect">
            <a:avLst/>
          </a:prstGeom>
        </p:spPr>
      </p:pic>
    </p:spTree>
    <p:extLst>
      <p:ext uri="{BB962C8B-B14F-4D97-AF65-F5344CB8AC3E}">
        <p14:creationId xmlns:p14="http://schemas.microsoft.com/office/powerpoint/2010/main" val="822834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FB32E1A-25DC-F243-9364-8AB991142245}"/>
              </a:ext>
            </a:extLst>
          </p:cNvPr>
          <p:cNvSpPr>
            <a:spLocks noGrp="1"/>
          </p:cNvSpPr>
          <p:nvPr>
            <p:ph type="title"/>
          </p:nvPr>
        </p:nvSpPr>
        <p:spPr/>
        <p:txBody>
          <a:bodyPr/>
          <a:lstStyle/>
          <a:p>
            <a:r>
              <a:rPr lang="en-US" dirty="0"/>
              <a:t>Acoustic Modes</a:t>
            </a:r>
            <a:endParaRPr lang="en-DK" dirty="0"/>
          </a:p>
        </p:txBody>
      </p:sp>
      <p:sp>
        <p:nvSpPr>
          <p:cNvPr id="9" name="Content Placeholder 8">
            <a:extLst>
              <a:ext uri="{FF2B5EF4-FFF2-40B4-BE49-F238E27FC236}">
                <a16:creationId xmlns:a16="http://schemas.microsoft.com/office/drawing/2014/main" id="{FE6CC230-0875-837E-8E2F-175C70F13F06}"/>
              </a:ext>
            </a:extLst>
          </p:cNvPr>
          <p:cNvSpPr>
            <a:spLocks noGrp="1"/>
          </p:cNvSpPr>
          <p:nvPr>
            <p:ph sz="half" idx="10"/>
          </p:nvPr>
        </p:nvSpPr>
        <p:spPr/>
        <p:txBody>
          <a:bodyPr/>
          <a:lstStyle/>
          <a:p>
            <a:pPr marL="0" indent="0">
              <a:buNone/>
            </a:pPr>
            <a:r>
              <a:rPr lang="en-US" dirty="0"/>
              <a:t>The acoustic modes in the system are the modes of a closed cylinder with the lowest mode corresponding to half a wavelength.</a:t>
            </a:r>
            <a:endParaRPr lang="en-DK" dirty="0"/>
          </a:p>
        </p:txBody>
      </p:sp>
      <p:sp>
        <p:nvSpPr>
          <p:cNvPr id="11" name="Text Placeholder 10">
            <a:extLst>
              <a:ext uri="{FF2B5EF4-FFF2-40B4-BE49-F238E27FC236}">
                <a16:creationId xmlns:a16="http://schemas.microsoft.com/office/drawing/2014/main" id="{5B8FA141-8B77-E8BF-2127-E5D6C92F462C}"/>
              </a:ext>
            </a:extLst>
          </p:cNvPr>
          <p:cNvSpPr>
            <a:spLocks noGrp="1"/>
          </p:cNvSpPr>
          <p:nvPr>
            <p:ph type="body" sz="quarter" idx="12"/>
          </p:nvPr>
        </p:nvSpPr>
        <p:spPr/>
        <p:txBody>
          <a:bodyPr/>
          <a:lstStyle/>
          <a:p>
            <a:r>
              <a:rPr lang="en-US" dirty="0"/>
              <a:t>The lowest seven modes of the acoustic pressure in the tube.</a:t>
            </a:r>
            <a:endParaRPr lang="en-DK" dirty="0"/>
          </a:p>
        </p:txBody>
      </p:sp>
      <p:pic>
        <p:nvPicPr>
          <p:cNvPr id="17" name="Content Placeholder 16">
            <a:extLst>
              <a:ext uri="{FF2B5EF4-FFF2-40B4-BE49-F238E27FC236}">
                <a16:creationId xmlns:a16="http://schemas.microsoft.com/office/drawing/2014/main" id="{94E592CE-A862-4B6F-1917-B10827B4AF7F}"/>
              </a:ext>
            </a:extLst>
          </p:cNvPr>
          <p:cNvPicPr>
            <a:picLocks noGrp="1" noChangeAspect="1"/>
          </p:cNvPicPr>
          <p:nvPr>
            <p:ph sz="quarter" idx="11"/>
          </p:nvPr>
        </p:nvPicPr>
        <p:blipFill>
          <a:blip r:embed="rId2"/>
          <a:stretch>
            <a:fillRect/>
          </a:stretch>
        </p:blipFill>
        <p:spPr>
          <a:xfrm>
            <a:off x="6915150" y="279400"/>
            <a:ext cx="3543300" cy="6299200"/>
          </a:xfrm>
        </p:spPr>
      </p:pic>
    </p:spTree>
    <p:extLst>
      <p:ext uri="{BB962C8B-B14F-4D97-AF65-F5344CB8AC3E}">
        <p14:creationId xmlns:p14="http://schemas.microsoft.com/office/powerpoint/2010/main" val="1869516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9C14A-125F-C09C-1F63-AB07938FA19D}"/>
              </a:ext>
            </a:extLst>
          </p:cNvPr>
          <p:cNvSpPr>
            <a:spLocks noGrp="1"/>
          </p:cNvSpPr>
          <p:nvPr>
            <p:ph type="title"/>
          </p:nvPr>
        </p:nvSpPr>
        <p:spPr/>
        <p:txBody>
          <a:bodyPr/>
          <a:lstStyle/>
          <a:p>
            <a:r>
              <a:rPr lang="en-US" dirty="0"/>
              <a:t>Frequency Sweep</a:t>
            </a:r>
            <a:endParaRPr lang="en-DK" dirty="0"/>
          </a:p>
        </p:txBody>
      </p:sp>
      <p:pic>
        <p:nvPicPr>
          <p:cNvPr id="10" name="Content Placeholder 9">
            <a:extLst>
              <a:ext uri="{FF2B5EF4-FFF2-40B4-BE49-F238E27FC236}">
                <a16:creationId xmlns:a16="http://schemas.microsoft.com/office/drawing/2014/main" id="{C2DD616C-E01E-F64D-02EF-65FBCDBA978C}"/>
              </a:ext>
            </a:extLst>
          </p:cNvPr>
          <p:cNvPicPr>
            <a:picLocks noGrp="1" noChangeAspect="1"/>
          </p:cNvPicPr>
          <p:nvPr>
            <p:ph sz="quarter" idx="11"/>
          </p:nvPr>
        </p:nvPicPr>
        <p:blipFill>
          <a:blip r:embed="rId2"/>
          <a:stretch>
            <a:fillRect/>
          </a:stretch>
        </p:blipFill>
        <p:spPr>
          <a:xfrm>
            <a:off x="5486400" y="1628775"/>
            <a:ext cx="6400800" cy="3600450"/>
          </a:xfrm>
        </p:spPr>
      </p:pic>
      <p:sp>
        <p:nvSpPr>
          <p:cNvPr id="3" name="Content Placeholder 2">
            <a:extLst>
              <a:ext uri="{FF2B5EF4-FFF2-40B4-BE49-F238E27FC236}">
                <a16:creationId xmlns:a16="http://schemas.microsoft.com/office/drawing/2014/main" id="{5E042643-A304-D7A0-0E75-EFD06CD067E3}"/>
              </a:ext>
            </a:extLst>
          </p:cNvPr>
          <p:cNvSpPr>
            <a:spLocks noGrp="1"/>
          </p:cNvSpPr>
          <p:nvPr>
            <p:ph sz="half" idx="10"/>
          </p:nvPr>
        </p:nvSpPr>
        <p:spPr/>
        <p:txBody>
          <a:bodyPr/>
          <a:lstStyle/>
          <a:p>
            <a:r>
              <a:rPr lang="en-US" dirty="0"/>
              <a:t>The pressure at the opposite side of the shell is shown for a frequency range from 10 to 1000 Hz.</a:t>
            </a:r>
          </a:p>
          <a:p>
            <a:r>
              <a:rPr lang="en-US" dirty="0"/>
              <a:t>Comparison of the results from the Frequency Domain, Modal study and Frequency Domain study.</a:t>
            </a:r>
            <a:endParaRPr lang="en-DK" dirty="0"/>
          </a:p>
        </p:txBody>
      </p:sp>
      <p:sp>
        <p:nvSpPr>
          <p:cNvPr id="4" name="Text Placeholder 3">
            <a:extLst>
              <a:ext uri="{FF2B5EF4-FFF2-40B4-BE49-F238E27FC236}">
                <a16:creationId xmlns:a16="http://schemas.microsoft.com/office/drawing/2014/main" id="{006465F3-36DC-101F-8948-3A698774B471}"/>
              </a:ext>
            </a:extLst>
          </p:cNvPr>
          <p:cNvSpPr>
            <a:spLocks noGrp="1"/>
          </p:cNvSpPr>
          <p:nvPr>
            <p:ph type="body" sz="quarter" idx="12"/>
          </p:nvPr>
        </p:nvSpPr>
        <p:spPr/>
        <p:txBody>
          <a:bodyPr/>
          <a:lstStyle/>
          <a:p>
            <a:r>
              <a:rPr lang="en-US" dirty="0"/>
              <a:t>Comparison of frequency sweep with modal and regular solver.</a:t>
            </a:r>
            <a:endParaRPr lang="en-DK" dirty="0"/>
          </a:p>
        </p:txBody>
      </p:sp>
    </p:spTree>
    <p:extLst>
      <p:ext uri="{BB962C8B-B14F-4D97-AF65-F5344CB8AC3E}">
        <p14:creationId xmlns:p14="http://schemas.microsoft.com/office/powerpoint/2010/main" val="3080175746"/>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1599B3F4-C756-4B27-BC08-7366E62434A3}" vid="{D044A537-18D9-4D16-90D5-8C33D46A50FD}"/>
    </a:ext>
  </a:extLst>
</a:theme>
</file>

<file path=ppt/theme/theme2.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1_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3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comsol-slide-template-NEW2</Template>
  <TotalTime>11002</TotalTime>
  <Words>325</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6</vt:i4>
      </vt:variant>
    </vt:vector>
  </HeadingPairs>
  <TitlesOfParts>
    <vt:vector size="18" baseType="lpstr">
      <vt:lpstr>Arial</vt:lpstr>
      <vt:lpstr>Calibri</vt:lpstr>
      <vt:lpstr>Cambria Math</vt:lpstr>
      <vt:lpstr>Lato</vt:lpstr>
      <vt:lpstr>Lato Black</vt:lpstr>
      <vt:lpstr>Lato Light</vt:lpstr>
      <vt:lpstr>STIXGeneral-Regular</vt:lpstr>
      <vt:lpstr>Wingdings</vt:lpstr>
      <vt:lpstr>comsol-slide-template-NEW</vt:lpstr>
      <vt:lpstr>2_comsol-slide-template-NEW</vt:lpstr>
      <vt:lpstr>1_comsol-slide-template-NEW</vt:lpstr>
      <vt:lpstr>3_comsol-slide-template-NEW</vt:lpstr>
      <vt:lpstr>Acoustic-Structure Interaction with Frequency Domain, Modal Solver</vt:lpstr>
      <vt:lpstr>Model Setup</vt:lpstr>
      <vt:lpstr>Setup of Eigenfrequency Study Step</vt:lpstr>
      <vt:lpstr>Eigenfrequency Solver</vt:lpstr>
      <vt:lpstr>Acoustic Modes</vt:lpstr>
      <vt:lpstr>Frequency Sweep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JonasHelboe.Jorgensen@comsol.com</dc:creator>
  <cp:lastModifiedBy>Mads Herring Jensen</cp:lastModifiedBy>
  <cp:revision>83</cp:revision>
  <dcterms:created xsi:type="dcterms:W3CDTF">2006-08-16T00:00:00Z</dcterms:created>
  <dcterms:modified xsi:type="dcterms:W3CDTF">2023-10-04T11:48:53Z</dcterms:modified>
</cp:coreProperties>
</file>