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7" r:id="rId2"/>
    <p:sldId id="1266" r:id="rId3"/>
    <p:sldId id="1267" r:id="rId4"/>
    <p:sldId id="1253" r:id="rId5"/>
    <p:sldId id="1254" r:id="rId6"/>
    <p:sldId id="1252" r:id="rId7"/>
    <p:sldId id="1259" r:id="rId8"/>
    <p:sldId id="1257" r:id="rId9"/>
    <p:sldId id="1268" r:id="rId10"/>
    <p:sldId id="1261" r:id="rId11"/>
    <p:sldId id="1269" r:id="rId12"/>
    <p:sldId id="1270" r:id="rId13"/>
    <p:sldId id="1263" r:id="rId14"/>
    <p:sldId id="1271" r:id="rId15"/>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D2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08" autoAdjust="0"/>
    <p:restoredTop sz="90717" autoAdjust="0"/>
  </p:normalViewPr>
  <p:slideViewPr>
    <p:cSldViewPr snapToGrid="0">
      <p:cViewPr varScale="1">
        <p:scale>
          <a:sx n="190" d="100"/>
          <a:sy n="190" d="100"/>
        </p:scale>
        <p:origin x="774"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1B8687-BF47-42E5-9676-F6465470655C}" type="datetimeFigureOut">
              <a:rPr lang="zh-CN" altLang="en-US" smtClean="0"/>
              <a:t>2023/11/9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463A80-FF81-4FAE-BA31-68D3465457B4}" type="slidenum">
              <a:rPr lang="zh-CN" altLang="en-US" smtClean="0"/>
              <a:t>‹#›</a:t>
            </a:fld>
            <a:endParaRPr lang="zh-CN" altLang="en-US"/>
          </a:p>
        </p:txBody>
      </p:sp>
    </p:spTree>
    <p:extLst>
      <p:ext uri="{BB962C8B-B14F-4D97-AF65-F5344CB8AC3E}">
        <p14:creationId xmlns:p14="http://schemas.microsoft.com/office/powerpoint/2010/main" val="3162399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463A80-FF81-4FAE-BA31-68D3465457B4}" type="slidenum">
              <a:rPr lang="zh-CN" altLang="en-US" smtClean="0"/>
              <a:t>10</a:t>
            </a:fld>
            <a:endParaRPr lang="zh-CN" altLang="en-US"/>
          </a:p>
        </p:txBody>
      </p:sp>
    </p:spTree>
    <p:extLst>
      <p:ext uri="{BB962C8B-B14F-4D97-AF65-F5344CB8AC3E}">
        <p14:creationId xmlns:p14="http://schemas.microsoft.com/office/powerpoint/2010/main" val="1477979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463A80-FF81-4FAE-BA31-68D3465457B4}" type="slidenum">
              <a:rPr lang="zh-CN" altLang="en-US" smtClean="0"/>
              <a:t>11</a:t>
            </a:fld>
            <a:endParaRPr lang="zh-CN" altLang="en-US"/>
          </a:p>
        </p:txBody>
      </p:sp>
    </p:spTree>
    <p:extLst>
      <p:ext uri="{BB962C8B-B14F-4D97-AF65-F5344CB8AC3E}">
        <p14:creationId xmlns:p14="http://schemas.microsoft.com/office/powerpoint/2010/main" val="1888194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463A80-FF81-4FAE-BA31-68D3465457B4}" type="slidenum">
              <a:rPr lang="zh-CN" altLang="en-US" smtClean="0"/>
              <a:t>12</a:t>
            </a:fld>
            <a:endParaRPr lang="zh-CN" altLang="en-US"/>
          </a:p>
        </p:txBody>
      </p:sp>
    </p:spTree>
    <p:extLst>
      <p:ext uri="{BB962C8B-B14F-4D97-AF65-F5344CB8AC3E}">
        <p14:creationId xmlns:p14="http://schemas.microsoft.com/office/powerpoint/2010/main" val="985131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zh-CN" altLang="en-US" dirty="0"/>
              <a:t>标题，左对齐</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74744"/>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74744"/>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319510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 图：4 小节标题+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464773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图： 并列， 2 小节标题+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优先使用正文（而不是项目列表）</a:t>
            </a:r>
            <a:endParaRPr lang="en-US" dirty="0"/>
          </a:p>
          <a:p>
            <a:pPr lvl="1"/>
            <a:r>
              <a:rPr lang="zh-CN" altLang="en-US" dirty="0"/>
              <a:t>第二级</a:t>
            </a:r>
            <a:endParaRPr lang="en-US" altLang="zh-CN"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altLang="zh-CN" dirty="0"/>
          </a:p>
          <a:p>
            <a:pPr lvl="1"/>
            <a:r>
              <a:rPr lang="zh-CN" altLang="en-US" dirty="0"/>
              <a:t>第二级</a:t>
            </a:r>
            <a:endParaRPr lang="en-US" dirty="0"/>
          </a:p>
          <a:p>
            <a:pPr lvl="2"/>
            <a:r>
              <a:rPr lang="zh-CN" altLang="en-US" dirty="0"/>
              <a:t>第三级</a:t>
            </a:r>
            <a:endParaRPr lang="en-US" dirty="0"/>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873554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图：正文（2 列）">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全部为第二级项目列表的两列内容或无项目列表的简短正文内容</a:t>
            </a:r>
            <a:endParaRPr lang="en-US" dirty="0"/>
          </a:p>
          <a:p>
            <a:pPr lvl="1"/>
            <a:r>
              <a:rPr lang="zh-CN" altLang="en-US" dirty="0"/>
              <a:t>第二级</a:t>
            </a:r>
            <a:endParaRPr lang="en-US" dirty="0"/>
          </a:p>
          <a:p>
            <a:pPr lvl="2"/>
            <a:r>
              <a:rPr lang="zh-CN" altLang="en-US" dirty="0"/>
              <a:t>第三级</a:t>
            </a:r>
            <a:endParaRPr lang="en-US" dirty="0"/>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3471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图：并列，对应 3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优先使用正文格式</a:t>
            </a:r>
            <a:endParaRPr lang="en-US" dirty="0"/>
          </a:p>
          <a:p>
            <a:pPr lvl="1"/>
            <a:r>
              <a:rPr lang="zh-CN" altLang="en-US" dirty="0"/>
              <a:t>第二级</a:t>
            </a:r>
            <a:endParaRPr lang="en-US" dirty="0"/>
          </a:p>
          <a:p>
            <a:pPr lvl="2"/>
            <a:r>
              <a:rPr lang="zh-CN" altLang="en-US" dirty="0"/>
              <a:t>第三级</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lvl="2"/>
            <a:r>
              <a:rPr lang="zh-CN" altLang="en-US" dirty="0"/>
              <a:t>第三级</a:t>
            </a:r>
            <a:endParaRPr lang="en-US" dirty="0"/>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marL="576248" marR="0" indent="0" algn="l" defTabSz="806430" rtl="0" eaLnBrk="1" fontAlgn="auto" latinLnBrk="0" hangingPunct="1">
              <a:lnSpc>
                <a:spcPct val="100000"/>
              </a:lnSpc>
              <a:spcBef>
                <a:spcPts val="500"/>
              </a:spcBef>
              <a:spcAft>
                <a:spcPts val="0"/>
              </a:spcAft>
              <a:buClrTx/>
              <a:buSzTx/>
              <a:buFont typeface="Arial" panose="020B0604020202020204" pitchFamily="34" charset="0"/>
              <a:buNone/>
              <a:tabLst/>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marL="746106" marR="0" lvl="2" indent="-169859" algn="l" defTabSz="80643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zh-CN" altLang="en-US" dirty="0"/>
              <a:t>第三级</a:t>
            </a:r>
            <a:endParaRPr lang="en-US" altLang="zh-CN" dirty="0"/>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70099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图：并列，对应 4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48938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图：正文（右）">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18492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 图（仅图像+图注）">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345935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图：并列，对应 5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60772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8 图（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4428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0 图（仅图像+图注）">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如果使用透明背景的模型图，则背景格式设置为蓝色</a:t>
            </a:r>
            <a:r>
              <a:rPr lang="en-US" altLang="zh-CN" dirty="0"/>
              <a:t>+</a:t>
            </a:r>
            <a:r>
              <a:rPr lang="zh-CN" altLang="en-US" dirty="0"/>
              <a:t>无边框</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上图背景为蓝色时，图注文字左对齐</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如果使用非透明背景的模型图，则背景格式设置为无填充色</a:t>
            </a:r>
            <a:r>
              <a:rPr lang="en-US" altLang="zh-CN" dirty="0"/>
              <a:t>+</a:t>
            </a:r>
            <a:r>
              <a:rPr lang="zh-CN" altLang="en-US" dirty="0"/>
              <a:t>蓝色边框</a:t>
            </a:r>
            <a:endParaRPr lang="en-US" dirty="0"/>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上图背景为无填充色</a:t>
            </a:r>
            <a:r>
              <a:rPr lang="en-US" altLang="zh-CN" dirty="0"/>
              <a:t>+</a:t>
            </a:r>
            <a:r>
              <a:rPr lang="zh-CN" altLang="en-US" dirty="0"/>
              <a:t>蓝色边框时，图注文字居中</a:t>
            </a:r>
            <a:endParaRPr lang="en-US" dirty="0"/>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本页所有图片的背景设置应保持一致</a:t>
            </a:r>
            <a:endParaRPr lang="en-US" dirty="0"/>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dirty="0"/>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Tree>
    <p:extLst>
      <p:ext uri="{BB962C8B-B14F-4D97-AF65-F5344CB8AC3E}">
        <p14:creationId xmlns:p14="http://schemas.microsoft.com/office/powerpoint/2010/main" val="418439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节标题（简单）">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zh-CN" altLang="en-US" dirty="0"/>
              <a:t>节标题</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zh-CN" altLang="en-US" dirty="0"/>
              <a:t>章节副标题</a:t>
            </a:r>
            <a:endParaRPr lang="en-US" dirty="0"/>
          </a:p>
        </p:txBody>
      </p:sp>
    </p:spTree>
    <p:extLst>
      <p:ext uri="{BB962C8B-B14F-4D97-AF65-F5344CB8AC3E}">
        <p14:creationId xmlns:p14="http://schemas.microsoft.com/office/powerpoint/2010/main" val="387414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产品库">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D037972-A07D-4468-906F-4135DB6E57FE}"/>
              </a:ext>
            </a:extLst>
          </p:cNvPr>
          <p:cNvPicPr>
            <a:picLocks noChangeAspect="1"/>
          </p:cNvPicPr>
          <p:nvPr/>
        </p:nvPicPr>
        <p:blipFill>
          <a:blip r:embed="rId2"/>
          <a:stretch>
            <a:fillRect/>
          </a:stretch>
        </p:blipFill>
        <p:spPr>
          <a:xfrm>
            <a:off x="123" y="0"/>
            <a:ext cx="9143756" cy="5143500"/>
          </a:xfrm>
          <a:prstGeom prst="rect">
            <a:avLst/>
          </a:prstGeom>
        </p:spPr>
      </p:pic>
    </p:spTree>
    <p:extLst>
      <p:ext uri="{BB962C8B-B14F-4D97-AF65-F5344CB8AC3E}">
        <p14:creationId xmlns:p14="http://schemas.microsoft.com/office/powerpoint/2010/main" val="2462649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推广：更多资源">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TextBox 7">
            <a:extLst>
              <a:ext uri="{FF2B5EF4-FFF2-40B4-BE49-F238E27FC236}">
                <a16:creationId xmlns:a16="http://schemas.microsoft.com/office/drawing/2014/main" id="{DA2FEDFD-0867-4C68-AC34-61D0D4760F9C}"/>
              </a:ext>
            </a:extLst>
          </p:cNvPr>
          <p:cNvSpPr txBox="1"/>
          <p:nvPr/>
        </p:nvSpPr>
        <p:spPr>
          <a:xfrm>
            <a:off x="661542" y="964623"/>
            <a:ext cx="2895600" cy="830997"/>
          </a:xfrm>
          <a:prstGeom prst="rect">
            <a:avLst/>
          </a:prstGeom>
          <a:noFill/>
        </p:spPr>
        <p:txBody>
          <a:bodyPr wrap="square" rtlCol="0">
            <a:spAutoFit/>
          </a:bodyPr>
          <a:lstStyle/>
          <a:p>
            <a:endParaRPr lang="en-US" altLang="zh-CN" sz="2400" b="1" i="0" dirty="0">
              <a:solidFill>
                <a:schemeClr val="accent1"/>
              </a:solidFill>
              <a:latin typeface="黑体" panose="02010609060101010101" pitchFamily="49" charset="-122"/>
              <a:ea typeface="黑体" panose="02010609060101010101" pitchFamily="49" charset="-122"/>
            </a:endParaRPr>
          </a:p>
          <a:p>
            <a:r>
              <a:rPr lang="zh-CN" altLang="en-US" sz="2400" b="1" i="0" dirty="0">
                <a:solidFill>
                  <a:schemeClr val="accent1"/>
                </a:solidFill>
                <a:latin typeface="黑体" panose="02010609060101010101" pitchFamily="49" charset="-122"/>
                <a:ea typeface="黑体" panose="02010609060101010101" pitchFamily="49" charset="-122"/>
              </a:rPr>
              <a:t>更多资源</a:t>
            </a:r>
            <a:endParaRPr lang="en-US" altLang="zh-CN" sz="2400" b="1" i="0" dirty="0">
              <a:solidFill>
                <a:schemeClr val="accent1"/>
              </a:solid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4A69CCF-876A-47B7-8AB7-FECBBA83AA76}"/>
              </a:ext>
            </a:extLst>
          </p:cNvPr>
          <p:cNvSpPr txBox="1"/>
          <p:nvPr/>
        </p:nvSpPr>
        <p:spPr>
          <a:xfrm>
            <a:off x="707842" y="3078115"/>
            <a:ext cx="25146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中文博客</a:t>
            </a:r>
          </a:p>
        </p:txBody>
      </p:sp>
      <p:sp>
        <p:nvSpPr>
          <p:cNvPr id="31" name="文本框 30">
            <a:extLst>
              <a:ext uri="{FF2B5EF4-FFF2-40B4-BE49-F238E27FC236}">
                <a16:creationId xmlns:a16="http://schemas.microsoft.com/office/drawing/2014/main" id="{F61E5BAD-C93A-4565-BE4E-419244E78DDC}"/>
              </a:ext>
            </a:extLst>
          </p:cNvPr>
          <p:cNvSpPr txBox="1"/>
          <p:nvPr/>
        </p:nvSpPr>
        <p:spPr>
          <a:xfrm>
            <a:off x="3222442" y="3069154"/>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视频中心</a:t>
            </a:r>
          </a:p>
        </p:txBody>
      </p:sp>
      <p:sp>
        <p:nvSpPr>
          <p:cNvPr id="32" name="文本框 31">
            <a:extLst>
              <a:ext uri="{FF2B5EF4-FFF2-40B4-BE49-F238E27FC236}">
                <a16:creationId xmlns:a16="http://schemas.microsoft.com/office/drawing/2014/main" id="{23C7B225-2374-46E3-A0CD-A1526D4E2361}"/>
              </a:ext>
            </a:extLst>
          </p:cNvPr>
          <p:cNvSpPr txBox="1"/>
          <p:nvPr/>
        </p:nvSpPr>
        <p:spPr>
          <a:xfrm>
            <a:off x="707842" y="4343303"/>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用户故事</a:t>
            </a:r>
          </a:p>
        </p:txBody>
      </p:sp>
      <p:sp>
        <p:nvSpPr>
          <p:cNvPr id="33" name="文本框 32">
            <a:extLst>
              <a:ext uri="{FF2B5EF4-FFF2-40B4-BE49-F238E27FC236}">
                <a16:creationId xmlns:a16="http://schemas.microsoft.com/office/drawing/2014/main" id="{FAB41773-9C4F-4EBA-B1F3-F768F7A34DEF}"/>
              </a:ext>
            </a:extLst>
          </p:cNvPr>
          <p:cNvSpPr txBox="1"/>
          <p:nvPr/>
        </p:nvSpPr>
        <p:spPr>
          <a:xfrm>
            <a:off x="3238780" y="4343303"/>
            <a:ext cx="320543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案例下载</a:t>
            </a:r>
          </a:p>
        </p:txBody>
      </p:sp>
    </p:spTree>
    <p:extLst>
      <p:ext uri="{BB962C8B-B14F-4D97-AF65-F5344CB8AC3E}">
        <p14:creationId xmlns:p14="http://schemas.microsoft.com/office/powerpoint/2010/main" val="4079041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幻灯片（蓝色）">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26656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标题幻灯片（带照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zh-CN" altLang="en-US"/>
              <a:t>编辑母版文本样式</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zh-CN" altLang="en-US"/>
              <a:t>编辑母版文本样式</a:t>
            </a:r>
          </a:p>
        </p:txBody>
      </p:sp>
    </p:spTree>
    <p:extLst>
      <p:ext uri="{BB962C8B-B14F-4D97-AF65-F5344CB8AC3E}">
        <p14:creationId xmlns:p14="http://schemas.microsoft.com/office/powerpoint/2010/main" val="46031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节标题（1 图）">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55219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1302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93954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07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590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579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基本：单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dirty="0"/>
              <a:t>标题，可按实际文本长度设置对齐方式（顶端对齐、中部对齐或底端对齐）</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1428890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无裁剪的 GUI + 2 小节">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79256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无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48627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裁剪的 GUI 模型树">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54898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708893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裁剪的 GUI + 正文">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0426674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裁剪的 GUI + 图 + 正文">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84821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裁剪的 GUI（小）+ 图 + 正文">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22337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幅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4314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图：正文 + 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6370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图：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801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基本：1 图（透明背景）">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zh-CN" altLang="en-US" dirty="0"/>
              <a:t>仅限使用透明背景的模型图片或图表（不可使用已经有背景的图片或屏幕截图）。将图片与页面边缘对齐并裁剪。</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a:t>
            </a:r>
            <a:endParaRPr lang="en-US" dirty="0"/>
          </a:p>
        </p:txBody>
      </p:sp>
    </p:spTree>
    <p:extLst>
      <p:ext uri="{BB962C8B-B14F-4D97-AF65-F5344CB8AC3E}">
        <p14:creationId xmlns:p14="http://schemas.microsoft.com/office/powerpoint/2010/main" val="3525364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44818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图：正文 + 2 小节（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708768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图：4 小节（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279132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图（仅图像）">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930401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图：2 小节（其中一个大于另一个）">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772044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图：2 小节（相等）">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091378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图：正文">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944668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图：3 小节">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98698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图：3 小节（相等）">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539608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图：正文">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029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53273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图：正文（左）">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846534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图：对应 4 小节（项目列表）">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390156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图（仅图像和图注，左）">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1814281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图：4 小节（相等）">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612561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 图：小标题 + 正文">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4120374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两栏内容">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hasCustomPrompt="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单击此处添加文本</a:t>
            </a:r>
            <a:endParaRPr lang="en-US" altLang="zh-CN" dirty="0"/>
          </a:p>
          <a:p>
            <a:pPr lvl="1"/>
            <a:r>
              <a:rPr lang="zh-CN" altLang="en-US" dirty="0"/>
              <a:t>二级文本</a:t>
            </a:r>
            <a:endParaRPr lang="en-US" altLang="zh-CN" dirty="0"/>
          </a:p>
          <a:p>
            <a:pPr lvl="2"/>
            <a:r>
              <a:rPr lang="zh-CN" altLang="en-US" dirty="0"/>
              <a:t>三级文本</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hasCustomPrompt="1"/>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单击此处添加文本</a:t>
            </a:r>
            <a:endParaRPr lang="en-US" altLang="zh-CN" dirty="0"/>
          </a:p>
          <a:p>
            <a:pPr lvl="1"/>
            <a:r>
              <a:rPr lang="zh-CN" altLang="en-US" dirty="0"/>
              <a:t>二级文本</a:t>
            </a:r>
            <a:endParaRPr lang="en-US" altLang="zh-CN" dirty="0"/>
          </a:p>
          <a:p>
            <a:pPr lvl="2"/>
            <a:r>
              <a:rPr lang="zh-CN" altLang="en-US" dirty="0"/>
              <a:t>三级文本</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zh-CN" altLang="en-US" dirty="0"/>
              <a:t>单击此处添加标题</a:t>
            </a:r>
            <a:endParaRPr lang="en-US" dirty="0"/>
          </a:p>
        </p:txBody>
      </p:sp>
    </p:spTree>
    <p:extLst>
      <p:ext uri="{BB962C8B-B14F-4D97-AF65-F5344CB8AC3E}">
        <p14:creationId xmlns:p14="http://schemas.microsoft.com/office/powerpoint/2010/main" val="32316963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两栏内容-2019v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800" baseline="0">
                <a:solidFill>
                  <a:srgbClr val="393A39"/>
                </a:solidFill>
                <a:latin typeface="Lato" panose="020F0502020204030203" pitchFamily="34" charset="0"/>
                <a:ea typeface="黑体" panose="02010609060101010101" pitchFamily="49" charset="-122"/>
              </a:defRPr>
            </a:lvl1pPr>
            <a:lvl2pPr>
              <a:defRPr sz="1500" baseline="0">
                <a:solidFill>
                  <a:srgbClr val="393A39"/>
                </a:solidFill>
                <a:latin typeface="Lato" panose="020F0502020204030203" pitchFamily="34" charset="0"/>
                <a:ea typeface="黑体" panose="02010609060101010101" pitchFamily="49" charset="-122"/>
              </a:defRPr>
            </a:lvl2pPr>
            <a:lvl3pPr>
              <a:defRPr sz="1350" baseline="0">
                <a:solidFill>
                  <a:srgbClr val="393A39"/>
                </a:solidFill>
                <a:latin typeface="Lato" panose="020F0502020204030203" pitchFamily="34" charset="0"/>
                <a:ea typeface="黑体" panose="02010609060101010101" pitchFamily="49" charset="-122"/>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28650" y="285750"/>
            <a:ext cx="8058150" cy="742950"/>
          </a:xfrm>
          <a:prstGeom prst="rect">
            <a:avLst/>
          </a:prstGeom>
        </p:spPr>
        <p:txBody>
          <a:bodyPr anchor="t">
            <a:normAutofit/>
          </a:bodyPr>
          <a:lstStyle>
            <a:lvl1pPr>
              <a:defRPr sz="2700" b="1" baseline="0">
                <a:solidFill>
                  <a:srgbClr val="1B4D81"/>
                </a:solidFill>
                <a:latin typeface="Lato" panose="020F0502020204030203" pitchFamily="34" charset="0"/>
                <a:ea typeface="黑体" panose="02010609060101010101" pitchFamily="49" charset="-122"/>
              </a:defRPr>
            </a:lvl1pPr>
          </a:lstStyle>
          <a:p>
            <a:r>
              <a:rPr lang="zh-CN" altLang="en-US" dirty="0"/>
              <a:t>单击此处添加标题</a:t>
            </a:r>
            <a:endParaRPr lang="en-US" dirty="0"/>
          </a:p>
        </p:txBody>
      </p:sp>
      <p:sp>
        <p:nvSpPr>
          <p:cNvPr id="6" name="Content Placeholder 2">
            <a:extLst>
              <a:ext uri="{FF2B5EF4-FFF2-40B4-BE49-F238E27FC236}">
                <a16:creationId xmlns:a16="http://schemas.microsoft.com/office/drawing/2014/main" id="{3C183CD7-383B-48A0-8B71-F06BC83DEDB6}"/>
              </a:ext>
            </a:extLst>
          </p:cNvPr>
          <p:cNvSpPr>
            <a:spLocks noGrp="1"/>
          </p:cNvSpPr>
          <p:nvPr>
            <p:ph sz="half" idx="10"/>
          </p:nvPr>
        </p:nvSpPr>
        <p:spPr>
          <a:xfrm>
            <a:off x="4721224" y="1028701"/>
            <a:ext cx="3965576" cy="3752837"/>
          </a:xfrm>
          <a:prstGeom prst="rect">
            <a:avLst/>
          </a:prstGeom>
        </p:spPr>
        <p:txBody>
          <a:bodyPr>
            <a:normAutofit/>
          </a:bodyPr>
          <a:lstStyle>
            <a:lvl1pPr>
              <a:defRPr sz="1800" baseline="0">
                <a:solidFill>
                  <a:srgbClr val="393A39"/>
                </a:solidFill>
                <a:latin typeface="Lato" panose="020F0502020204030203" pitchFamily="34" charset="0"/>
                <a:ea typeface="黑体" panose="02010609060101010101" pitchFamily="49" charset="-122"/>
              </a:defRPr>
            </a:lvl1pPr>
            <a:lvl2pPr>
              <a:defRPr sz="1500" baseline="0">
                <a:solidFill>
                  <a:srgbClr val="393A39"/>
                </a:solidFill>
                <a:latin typeface="Lato" panose="020F0502020204030203" pitchFamily="34" charset="0"/>
                <a:ea typeface="黑体" panose="02010609060101010101" pitchFamily="49" charset="-122"/>
              </a:defRPr>
            </a:lvl2pPr>
            <a:lvl3pPr>
              <a:defRPr sz="1350" baseline="0">
                <a:solidFill>
                  <a:srgbClr val="393A39"/>
                </a:solidFill>
                <a:latin typeface="Lato" panose="020F0502020204030203" pitchFamily="34" charset="0"/>
                <a:ea typeface="黑体" panose="02010609060101010101" pitchFamily="49" charset="-122"/>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p:txBody>
      </p:sp>
    </p:spTree>
    <p:extLst>
      <p:ext uri="{BB962C8B-B14F-4D97-AF65-F5344CB8AC3E}">
        <p14:creationId xmlns:p14="http://schemas.microsoft.com/office/powerpoint/2010/main" val="9910314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8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仅使用透明背景的图像</a:t>
            </a:r>
            <a:endParaRPr lang="en-US" altLang="zh-CN" dirty="0"/>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775084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仅适用裁剪后的 </a:t>
            </a:r>
            <a:r>
              <a:rPr lang="en-US" altLang="zh-CN" dirty="0"/>
              <a:t>GUI </a:t>
            </a:r>
            <a:r>
              <a:rPr lang="zh-CN" altLang="en-US" dirty="0"/>
              <a:t>图片，从底部裁剪。（图片须放置于深蓝色背景上层）</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2353317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 图：2小节标题+正文（水平）">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279225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 图：6 小节标题+文字">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如果所需的文本框少于 </a:t>
            </a:r>
            <a:r>
              <a:rPr lang="en-US" altLang="zh-CN" dirty="0"/>
              <a:t>6 </a:t>
            </a:r>
            <a:r>
              <a:rPr lang="zh-CN" altLang="en-US" dirty="0"/>
              <a:t>个，优先从底部开始移除</a:t>
            </a:r>
            <a:endParaRPr lang="en-US" altLang="zh-CN" dirty="0"/>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文本框高度可调整，以适应内容，文本框需要保持顶部和左侧对齐</a:t>
            </a:r>
            <a:endParaRPr lang="en-US" altLang="zh-CN" dirty="0"/>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endParaRPr lang="en-US" altLang="zh-CN" dirty="0"/>
          </a:p>
          <a:p>
            <a:pPr lvl="0"/>
            <a:r>
              <a:rPr lang="zh-CN" altLang="en-US" dirty="0"/>
              <a:t>适用方形</a:t>
            </a:r>
            <a:r>
              <a:rPr lang="en-US" altLang="zh-CN" dirty="0"/>
              <a:t>/</a:t>
            </a:r>
            <a:r>
              <a:rPr lang="zh-CN" altLang="en-US" dirty="0"/>
              <a:t>纵向比例的图片</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61083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 图：标题 + 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仅使用正文</a:t>
            </a:r>
            <a:endParaRPr lang="en-US" altLang="zh-CN" dirty="0"/>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仅使用透明背景的图片</a:t>
            </a:r>
          </a:p>
        </p:txBody>
      </p:sp>
    </p:spTree>
    <p:extLst>
      <p:ext uri="{BB962C8B-B14F-4D97-AF65-F5344CB8AC3E}">
        <p14:creationId xmlns:p14="http://schemas.microsoft.com/office/powerpoint/2010/main" val="20151958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zh-CN" altLang="en-US" dirty="0"/>
              <a:t>标题，可按实际需要设置文字对齐方式（顶端对齐、中部对齐或底端对齐）</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zh-CN" altLang="en-US" dirty="0"/>
              <a:t>编辑母版文本样式</a:t>
            </a:r>
            <a:endParaRPr lang="en-US" dirty="0"/>
          </a:p>
          <a:p>
            <a:pPr lvl="1"/>
            <a:r>
              <a:rPr lang="zh-CN" altLang="en-US" dirty="0"/>
              <a:t>第二级</a:t>
            </a:r>
            <a:endParaRPr lang="en-US" dirty="0"/>
          </a:p>
          <a:p>
            <a:pPr lvl="2"/>
            <a:r>
              <a:rPr lang="zh-CN" altLang="en-US" dirty="0"/>
              <a:t>第三级</a:t>
            </a:r>
            <a:endParaRPr lang="en-US" dirty="0"/>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15779" y="223914"/>
            <a:ext cx="752320" cy="69658"/>
          </a:xfrm>
          <a:prstGeom prst="rect">
            <a:avLst/>
          </a:prstGeom>
        </p:spPr>
      </p:pic>
    </p:spTree>
    <p:extLst>
      <p:ext uri="{BB962C8B-B14F-4D97-AF65-F5344CB8AC3E}">
        <p14:creationId xmlns:p14="http://schemas.microsoft.com/office/powerpoint/2010/main" val="314384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6" r:id="rId55"/>
    <p:sldLayoutId id="2147483721" r:id="rId56"/>
    <p:sldLayoutId id="2147483724" r:id="rId57"/>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40.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40.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br>
              <a:rPr lang="en-US" altLang="zh-CN" dirty="0"/>
            </a:br>
            <a:r>
              <a:rPr lang="en-US" altLang="zh-CN" sz="3200" dirty="0"/>
              <a:t>Reflow Soldering in IC Packaging</a:t>
            </a:r>
            <a:endParaRPr lang="en-US" dirty="0"/>
          </a:p>
        </p:txBody>
      </p:sp>
      <p:sp>
        <p:nvSpPr>
          <p:cNvPr id="11" name="文本占位符 10">
            <a:extLst>
              <a:ext uri="{FF2B5EF4-FFF2-40B4-BE49-F238E27FC236}">
                <a16:creationId xmlns:a16="http://schemas.microsoft.com/office/drawing/2014/main" id="{50C897D1-A0A6-47D9-8E62-15F080DF673B}"/>
              </a:ext>
            </a:extLst>
          </p:cNvPr>
          <p:cNvSpPr>
            <a:spLocks noGrp="1"/>
          </p:cNvSpPr>
          <p:nvPr>
            <p:ph type="body" idx="1"/>
          </p:nvPr>
        </p:nvSpPr>
        <p:spPr/>
        <p:txBody>
          <a:bodyPr>
            <a:normAutofit lnSpcReduction="10000"/>
          </a:bodyPr>
          <a:lstStyle/>
          <a:p>
            <a:r>
              <a:rPr lang="en-US" dirty="0"/>
              <a:t>Your Name</a:t>
            </a:r>
          </a:p>
        </p:txBody>
      </p:sp>
      <p:sp>
        <p:nvSpPr>
          <p:cNvPr id="12" name="文本占位符 11">
            <a:extLst>
              <a:ext uri="{FF2B5EF4-FFF2-40B4-BE49-F238E27FC236}">
                <a16:creationId xmlns:a16="http://schemas.microsoft.com/office/drawing/2014/main" id="{EDBB7661-C612-4235-8F91-F3B0BE7C9E7D}"/>
              </a:ext>
            </a:extLst>
          </p:cNvPr>
          <p:cNvSpPr>
            <a:spLocks noGrp="1"/>
          </p:cNvSpPr>
          <p:nvPr>
            <p:ph type="body" idx="10"/>
          </p:nvPr>
        </p:nvSpPr>
        <p:spPr/>
        <p:txBody>
          <a:bodyPr/>
          <a:lstStyle/>
          <a:p>
            <a:r>
              <a:rPr lang="en-US" dirty="0"/>
              <a:t>COMSOL</a:t>
            </a:r>
          </a:p>
        </p:txBody>
      </p:sp>
      <p:sp>
        <p:nvSpPr>
          <p:cNvPr id="13" name="文本占位符 12">
            <a:extLst>
              <a:ext uri="{FF2B5EF4-FFF2-40B4-BE49-F238E27FC236}">
                <a16:creationId xmlns:a16="http://schemas.microsoft.com/office/drawing/2014/main" id="{C91361E2-20E3-4952-B26A-BC0F4C041DD6}"/>
              </a:ext>
            </a:extLst>
          </p:cNvPr>
          <p:cNvSpPr>
            <a:spLocks noGrp="1"/>
          </p:cNvSpPr>
          <p:nvPr>
            <p:ph type="body" idx="11"/>
          </p:nvPr>
        </p:nvSpPr>
        <p:spPr/>
        <p:txBody>
          <a:bodyPr>
            <a:normAutofit lnSpcReduction="10000"/>
          </a:bodyPr>
          <a:lstStyle/>
          <a:p>
            <a:r>
              <a:rPr lang="en-US" dirty="0"/>
              <a:t> </a:t>
            </a:r>
          </a:p>
        </p:txBody>
      </p:sp>
      <p:sp>
        <p:nvSpPr>
          <p:cNvPr id="14" name="文本占位符 13">
            <a:extLst>
              <a:ext uri="{FF2B5EF4-FFF2-40B4-BE49-F238E27FC236}">
                <a16:creationId xmlns:a16="http://schemas.microsoft.com/office/drawing/2014/main" id="{70CB8497-21A3-410E-A66A-1B922079102B}"/>
              </a:ext>
            </a:extLst>
          </p:cNvPr>
          <p:cNvSpPr>
            <a:spLocks noGrp="1"/>
          </p:cNvSpPr>
          <p:nvPr>
            <p:ph type="body" idx="12"/>
          </p:nvPr>
        </p:nvSpPr>
        <p:spPr/>
        <p:txBody>
          <a:bodyPr/>
          <a:lstStyle/>
          <a:p>
            <a:r>
              <a:rPr lang="en-US" dirty="0"/>
              <a:t> </a:t>
            </a:r>
          </a:p>
        </p:txBody>
      </p:sp>
    </p:spTree>
    <p:extLst>
      <p:ext uri="{BB962C8B-B14F-4D97-AF65-F5344CB8AC3E}">
        <p14:creationId xmlns:p14="http://schemas.microsoft.com/office/powerpoint/2010/main" val="3131436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512708-39AE-4FB1-9F4B-708C12CC346F}"/>
              </a:ext>
            </a:extLst>
          </p:cNvPr>
          <p:cNvSpPr>
            <a:spLocks noGrp="1"/>
          </p:cNvSpPr>
          <p:nvPr>
            <p:ph type="title"/>
          </p:nvPr>
        </p:nvSpPr>
        <p:spPr/>
        <p:txBody>
          <a:bodyPr/>
          <a:lstStyle/>
          <a:p>
            <a:r>
              <a:rPr lang="en-US" dirty="0"/>
              <a:t>Results</a:t>
            </a:r>
          </a:p>
        </p:txBody>
      </p:sp>
      <p:sp>
        <p:nvSpPr>
          <p:cNvPr id="3" name="内容占位符 2">
            <a:extLst>
              <a:ext uri="{FF2B5EF4-FFF2-40B4-BE49-F238E27FC236}">
                <a16:creationId xmlns:a16="http://schemas.microsoft.com/office/drawing/2014/main" id="{3A5773D8-95A9-4DCA-BEDA-379046F4687A}"/>
              </a:ext>
            </a:extLst>
          </p:cNvPr>
          <p:cNvSpPr>
            <a:spLocks noGrp="1"/>
          </p:cNvSpPr>
          <p:nvPr>
            <p:ph idx="1"/>
          </p:nvPr>
        </p:nvSpPr>
        <p:spPr>
          <a:xfrm>
            <a:off x="457200" y="1333500"/>
            <a:ext cx="8305800" cy="3752850"/>
          </a:xfrm>
        </p:spPr>
        <p:txBody>
          <a:bodyPr/>
          <a:lstStyle/>
          <a:p>
            <a:pPr marL="0" indent="0">
              <a:buNone/>
            </a:pPr>
            <a:r>
              <a:rPr lang="en-US" sz="1200" dirty="0"/>
              <a:t>Residual stress in solder joints after reflow soldering finished:</a:t>
            </a:r>
          </a:p>
          <a:p>
            <a:pPr lvl="1"/>
            <a:r>
              <a:rPr lang="en-US" sz="1100" dirty="0"/>
              <a:t>The corner joints in large chip show higher stress</a:t>
            </a:r>
          </a:p>
          <a:p>
            <a:pPr lvl="1"/>
            <a:r>
              <a:rPr lang="en-US" sz="1100" dirty="0"/>
              <a:t>Stress concentration is observed at the interface between joints and substrate</a:t>
            </a:r>
          </a:p>
          <a:p>
            <a:endParaRPr lang="en-US" dirty="0"/>
          </a:p>
        </p:txBody>
      </p:sp>
      <p:graphicFrame>
        <p:nvGraphicFramePr>
          <p:cNvPr id="4" name="表格 3">
            <a:extLst>
              <a:ext uri="{FF2B5EF4-FFF2-40B4-BE49-F238E27FC236}">
                <a16:creationId xmlns:a16="http://schemas.microsoft.com/office/drawing/2014/main" id="{E7F67E21-461F-4DD5-8C96-52C503ED7135}"/>
              </a:ext>
            </a:extLst>
          </p:cNvPr>
          <p:cNvGraphicFramePr>
            <a:graphicFrameLocks noGrp="1"/>
          </p:cNvGraphicFramePr>
          <p:nvPr>
            <p:extLst>
              <p:ext uri="{D42A27DB-BD31-4B8C-83A1-F6EECF244321}">
                <p14:modId xmlns:p14="http://schemas.microsoft.com/office/powerpoint/2010/main" val="1840395208"/>
              </p:ext>
            </p:extLst>
          </p:nvPr>
        </p:nvGraphicFramePr>
        <p:xfrm>
          <a:off x="428616" y="2245598"/>
          <a:ext cx="8286768" cy="861060"/>
        </p:xfrm>
        <a:graphic>
          <a:graphicData uri="http://schemas.openxmlformats.org/drawingml/2006/table">
            <a:tbl>
              <a:tblPr firstRow="1" bandRow="1">
                <a:tableStyleId>{0E3FDE45-AF77-4B5C-9715-49D594BDF05E}</a:tableStyleId>
              </a:tblPr>
              <a:tblGrid>
                <a:gridCol w="789216">
                  <a:extLst>
                    <a:ext uri="{9D8B030D-6E8A-4147-A177-3AD203B41FA5}">
                      <a16:colId xmlns:a16="http://schemas.microsoft.com/office/drawing/2014/main" val="2192506722"/>
                    </a:ext>
                  </a:extLst>
                </a:gridCol>
                <a:gridCol w="394608">
                  <a:extLst>
                    <a:ext uri="{9D8B030D-6E8A-4147-A177-3AD203B41FA5}">
                      <a16:colId xmlns:a16="http://schemas.microsoft.com/office/drawing/2014/main" val="2367741280"/>
                    </a:ext>
                  </a:extLst>
                </a:gridCol>
                <a:gridCol w="394608">
                  <a:extLst>
                    <a:ext uri="{9D8B030D-6E8A-4147-A177-3AD203B41FA5}">
                      <a16:colId xmlns:a16="http://schemas.microsoft.com/office/drawing/2014/main" val="464615523"/>
                    </a:ext>
                  </a:extLst>
                </a:gridCol>
                <a:gridCol w="394608">
                  <a:extLst>
                    <a:ext uri="{9D8B030D-6E8A-4147-A177-3AD203B41FA5}">
                      <a16:colId xmlns:a16="http://schemas.microsoft.com/office/drawing/2014/main" val="3420608533"/>
                    </a:ext>
                  </a:extLst>
                </a:gridCol>
                <a:gridCol w="394608">
                  <a:extLst>
                    <a:ext uri="{9D8B030D-6E8A-4147-A177-3AD203B41FA5}">
                      <a16:colId xmlns:a16="http://schemas.microsoft.com/office/drawing/2014/main" val="1326632917"/>
                    </a:ext>
                  </a:extLst>
                </a:gridCol>
                <a:gridCol w="394608">
                  <a:extLst>
                    <a:ext uri="{9D8B030D-6E8A-4147-A177-3AD203B41FA5}">
                      <a16:colId xmlns:a16="http://schemas.microsoft.com/office/drawing/2014/main" val="3741106933"/>
                    </a:ext>
                  </a:extLst>
                </a:gridCol>
                <a:gridCol w="394608">
                  <a:extLst>
                    <a:ext uri="{9D8B030D-6E8A-4147-A177-3AD203B41FA5}">
                      <a16:colId xmlns:a16="http://schemas.microsoft.com/office/drawing/2014/main" val="2200334787"/>
                    </a:ext>
                  </a:extLst>
                </a:gridCol>
                <a:gridCol w="394608">
                  <a:extLst>
                    <a:ext uri="{9D8B030D-6E8A-4147-A177-3AD203B41FA5}">
                      <a16:colId xmlns:a16="http://schemas.microsoft.com/office/drawing/2014/main" val="2596997641"/>
                    </a:ext>
                  </a:extLst>
                </a:gridCol>
                <a:gridCol w="394608">
                  <a:extLst>
                    <a:ext uri="{9D8B030D-6E8A-4147-A177-3AD203B41FA5}">
                      <a16:colId xmlns:a16="http://schemas.microsoft.com/office/drawing/2014/main" val="777932043"/>
                    </a:ext>
                  </a:extLst>
                </a:gridCol>
                <a:gridCol w="394608">
                  <a:extLst>
                    <a:ext uri="{9D8B030D-6E8A-4147-A177-3AD203B41FA5}">
                      <a16:colId xmlns:a16="http://schemas.microsoft.com/office/drawing/2014/main" val="496584432"/>
                    </a:ext>
                  </a:extLst>
                </a:gridCol>
                <a:gridCol w="394608">
                  <a:extLst>
                    <a:ext uri="{9D8B030D-6E8A-4147-A177-3AD203B41FA5}">
                      <a16:colId xmlns:a16="http://schemas.microsoft.com/office/drawing/2014/main" val="99439015"/>
                    </a:ext>
                  </a:extLst>
                </a:gridCol>
                <a:gridCol w="394608">
                  <a:extLst>
                    <a:ext uri="{9D8B030D-6E8A-4147-A177-3AD203B41FA5}">
                      <a16:colId xmlns:a16="http://schemas.microsoft.com/office/drawing/2014/main" val="2269787561"/>
                    </a:ext>
                  </a:extLst>
                </a:gridCol>
                <a:gridCol w="394608">
                  <a:extLst>
                    <a:ext uri="{9D8B030D-6E8A-4147-A177-3AD203B41FA5}">
                      <a16:colId xmlns:a16="http://schemas.microsoft.com/office/drawing/2014/main" val="1347071699"/>
                    </a:ext>
                  </a:extLst>
                </a:gridCol>
                <a:gridCol w="394608">
                  <a:extLst>
                    <a:ext uri="{9D8B030D-6E8A-4147-A177-3AD203B41FA5}">
                      <a16:colId xmlns:a16="http://schemas.microsoft.com/office/drawing/2014/main" val="812347739"/>
                    </a:ext>
                  </a:extLst>
                </a:gridCol>
                <a:gridCol w="394608">
                  <a:extLst>
                    <a:ext uri="{9D8B030D-6E8A-4147-A177-3AD203B41FA5}">
                      <a16:colId xmlns:a16="http://schemas.microsoft.com/office/drawing/2014/main" val="77747298"/>
                    </a:ext>
                  </a:extLst>
                </a:gridCol>
                <a:gridCol w="394608">
                  <a:extLst>
                    <a:ext uri="{9D8B030D-6E8A-4147-A177-3AD203B41FA5}">
                      <a16:colId xmlns:a16="http://schemas.microsoft.com/office/drawing/2014/main" val="526568839"/>
                    </a:ext>
                  </a:extLst>
                </a:gridCol>
                <a:gridCol w="394608">
                  <a:extLst>
                    <a:ext uri="{9D8B030D-6E8A-4147-A177-3AD203B41FA5}">
                      <a16:colId xmlns:a16="http://schemas.microsoft.com/office/drawing/2014/main" val="3433262810"/>
                    </a:ext>
                  </a:extLst>
                </a:gridCol>
                <a:gridCol w="394608">
                  <a:extLst>
                    <a:ext uri="{9D8B030D-6E8A-4147-A177-3AD203B41FA5}">
                      <a16:colId xmlns:a16="http://schemas.microsoft.com/office/drawing/2014/main" val="3931301426"/>
                    </a:ext>
                  </a:extLst>
                </a:gridCol>
                <a:gridCol w="394608">
                  <a:extLst>
                    <a:ext uri="{9D8B030D-6E8A-4147-A177-3AD203B41FA5}">
                      <a16:colId xmlns:a16="http://schemas.microsoft.com/office/drawing/2014/main" val="1547481599"/>
                    </a:ext>
                  </a:extLst>
                </a:gridCol>
                <a:gridCol w="394608">
                  <a:extLst>
                    <a:ext uri="{9D8B030D-6E8A-4147-A177-3AD203B41FA5}">
                      <a16:colId xmlns:a16="http://schemas.microsoft.com/office/drawing/2014/main" val="506598922"/>
                    </a:ext>
                  </a:extLst>
                </a:gridCol>
              </a:tblGrid>
              <a:tr h="100427">
                <a:tc>
                  <a:txBody>
                    <a:bodyPr/>
                    <a:lstStyle/>
                    <a:p>
                      <a:pPr algn="l" fontAlgn="b"/>
                      <a:r>
                        <a:rPr lang="en-US" altLang="zh-CN" sz="900" u="none" strike="noStrike" dirty="0">
                          <a:effectLst/>
                        </a:rPr>
                        <a:t>No.</a:t>
                      </a:r>
                      <a:endParaRPr lang="en-US" sz="900" b="1" i="0" u="none" strike="noStrike" dirty="0">
                        <a:solidFill>
                          <a:schemeClr val="accent1"/>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5</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6</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7</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8</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9</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10</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12</a:t>
                      </a:r>
                      <a:endParaRPr lang="en-US" sz="800" b="1" i="0" u="none" strike="noStrike" dirty="0">
                        <a:solidFill>
                          <a:schemeClr val="accent4"/>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13</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14</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15</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16</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17</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18</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19</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20</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21</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22</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23</a:t>
                      </a:r>
                      <a:endParaRPr lang="en-US" sz="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800" u="none" strike="noStrike" dirty="0">
                          <a:effectLst/>
                        </a:rPr>
                        <a:t>24</a:t>
                      </a:r>
                      <a:endParaRPr lang="en-US" sz="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0563974"/>
                  </a:ext>
                </a:extLst>
              </a:tr>
              <a:tr h="195454">
                <a:tc>
                  <a:txBody>
                    <a:bodyPr/>
                    <a:lstStyle/>
                    <a:p>
                      <a:pPr algn="l" fontAlgn="b"/>
                      <a:r>
                        <a:rPr lang="en-US" altLang="zh-CN" sz="900" u="none" strike="noStrike" dirty="0">
                          <a:effectLst/>
                        </a:rPr>
                        <a:t>Average stress (MPa)</a:t>
                      </a:r>
                      <a:endParaRPr lang="en-US" sz="900" b="1" i="0" u="none" strike="noStrike" dirty="0">
                        <a:solidFill>
                          <a:schemeClr val="accent1"/>
                        </a:solidFill>
                        <a:effectLst/>
                        <a:latin typeface="Calibri" panose="020F0502020204030204" pitchFamily="34" charset="0"/>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17.6</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8.9</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16.0</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19.6</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6.4</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21.1</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110.4</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51.2</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31.8</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81.2</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97.6</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40.1</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33.7</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82.1</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91.1</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34.4</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38.2</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88.9</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u="none" strike="noStrike" kern="1200" dirty="0">
                          <a:effectLst/>
                        </a:rPr>
                        <a:t>87.5</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B w="12700" cap="flat" cmpd="sng" algn="ctr">
                      <a:solidFill>
                        <a:schemeClr val="accent2"/>
                      </a:solidFill>
                      <a:prstDash val="solid"/>
                      <a:round/>
                      <a:headEnd type="none" w="med" len="med"/>
                      <a:tailEnd type="none" w="med" len="med"/>
                    </a:lnB>
                  </a:tcPr>
                </a:tc>
                <a:extLst>
                  <a:ext uri="{0D108BD9-81ED-4DB2-BD59-A6C34878D82A}">
                    <a16:rowId xmlns:a16="http://schemas.microsoft.com/office/drawing/2014/main" val="2225516384"/>
                  </a:ext>
                </a:extLst>
              </a:tr>
              <a:tr h="100427">
                <a:tc>
                  <a:txBody>
                    <a:bodyPr/>
                    <a:lstStyle/>
                    <a:p>
                      <a:pPr algn="l" fontAlgn="b"/>
                      <a:r>
                        <a:rPr lang="en-US" altLang="zh-CN" sz="900" b="1" u="none" strike="noStrike" dirty="0">
                          <a:effectLst/>
                        </a:rPr>
                        <a:t>No.</a:t>
                      </a:r>
                      <a:endParaRPr lang="en-US" sz="900" b="1" i="0" u="none" strike="noStrike" dirty="0">
                        <a:solidFill>
                          <a:schemeClr val="accent1"/>
                        </a:solidFill>
                        <a:effectLst/>
                        <a:latin typeface="Calibri" panose="020F0502020204030204" pitchFamily="34" charset="0"/>
                      </a:endParaRP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25</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26</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27</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28</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29</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30</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31</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32</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33</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34</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35</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36</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37</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38</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39</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41</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42</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43</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marL="0" algn="l" defTabSz="914378" rtl="0" eaLnBrk="1" fontAlgn="b" latinLnBrk="0" hangingPunct="1"/>
                      <a:r>
                        <a:rPr lang="en-US" sz="800" b="1" u="none" strike="noStrike" kern="1200" dirty="0">
                          <a:solidFill>
                            <a:schemeClr val="tx1"/>
                          </a:solidFill>
                          <a:effectLst/>
                          <a:latin typeface="+mn-lt"/>
                          <a:ea typeface="+mn-ea"/>
                          <a:cs typeface="+mn-cs"/>
                        </a:rPr>
                        <a:t>44</a:t>
                      </a:r>
                    </a:p>
                  </a:txBody>
                  <a:tcPr marL="9525" marR="9525" marT="9525"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extLst>
                  <a:ext uri="{0D108BD9-81ED-4DB2-BD59-A6C34878D82A}">
                    <a16:rowId xmlns:a16="http://schemas.microsoft.com/office/drawing/2014/main" val="3537972697"/>
                  </a:ext>
                </a:extLst>
              </a:tr>
              <a:tr h="195454">
                <a:tc>
                  <a:txBody>
                    <a:bodyPr/>
                    <a:lstStyle/>
                    <a:p>
                      <a:pPr algn="l" fontAlgn="b"/>
                      <a:r>
                        <a:rPr lang="en-US" altLang="zh-CN" sz="900" u="none" strike="noStrike" dirty="0">
                          <a:effectLst/>
                        </a:rPr>
                        <a:t>Average stress (MPa)</a:t>
                      </a:r>
                      <a:endParaRPr lang="en-US" sz="900" b="1" i="0" u="none" strike="noStrike" dirty="0">
                        <a:solidFill>
                          <a:schemeClr val="accent1"/>
                        </a:solidFill>
                        <a:effectLst/>
                        <a:latin typeface="Calibri" panose="020F0502020204030204" pitchFamily="34" charset="0"/>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30.5</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44.0</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98.8</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86.7</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a:effectLst/>
                        </a:rPr>
                        <a:t>29.1</a:t>
                      </a:r>
                      <a:endParaRPr lang="en-US" sz="800" b="0" i="0" u="none" strike="noStrike" kern="120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a:effectLst/>
                        </a:rPr>
                        <a:t>48.9</a:t>
                      </a:r>
                      <a:endParaRPr lang="en-US" sz="800" b="0" i="0" u="none" strike="noStrike" kern="120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109.1</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95.0</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33.7</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49.7</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119.8</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114.8</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51.4</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38.8</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118.4</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16.5</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17.7</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15.9</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tc>
                  <a:txBody>
                    <a:bodyPr/>
                    <a:lstStyle/>
                    <a:p>
                      <a:pPr marL="0" algn="l" defTabSz="914378" rtl="0" eaLnBrk="1" fontAlgn="b" latinLnBrk="0" hangingPunct="1"/>
                      <a:r>
                        <a:rPr lang="en-US" sz="800" u="none" strike="noStrike" kern="1200" dirty="0">
                          <a:effectLst/>
                        </a:rPr>
                        <a:t>15.7</a:t>
                      </a:r>
                      <a:endParaRPr lang="en-US" sz="8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T w="12700" cap="flat" cmpd="sng" algn="ctr">
                      <a:solidFill>
                        <a:schemeClr val="accent2"/>
                      </a:solidFill>
                      <a:prstDash val="solid"/>
                      <a:round/>
                      <a:headEnd type="none" w="med" len="med"/>
                      <a:tailEnd type="none" w="med" len="med"/>
                    </a:lnT>
                  </a:tcPr>
                </a:tc>
                <a:extLst>
                  <a:ext uri="{0D108BD9-81ED-4DB2-BD59-A6C34878D82A}">
                    <a16:rowId xmlns:a16="http://schemas.microsoft.com/office/drawing/2014/main" val="3449784726"/>
                  </a:ext>
                </a:extLst>
              </a:tr>
            </a:tbl>
          </a:graphicData>
        </a:graphic>
      </p:graphicFrame>
      <p:sp>
        <p:nvSpPr>
          <p:cNvPr id="8" name="文本框 7">
            <a:extLst>
              <a:ext uri="{FF2B5EF4-FFF2-40B4-BE49-F238E27FC236}">
                <a16:creationId xmlns:a16="http://schemas.microsoft.com/office/drawing/2014/main" id="{63BA6EB7-8D75-485B-96F8-624BF824D7AF}"/>
              </a:ext>
            </a:extLst>
          </p:cNvPr>
          <p:cNvSpPr txBox="1"/>
          <p:nvPr/>
        </p:nvSpPr>
        <p:spPr>
          <a:xfrm>
            <a:off x="482723" y="4540249"/>
            <a:ext cx="434131" cy="261610"/>
          </a:xfrm>
          <a:prstGeom prst="rect">
            <a:avLst/>
          </a:prstGeom>
          <a:noFill/>
        </p:spPr>
        <p:txBody>
          <a:bodyPr wrap="square" rtlCol="0">
            <a:spAutoFit/>
          </a:bodyPr>
          <a:lstStyle/>
          <a:p>
            <a:pPr algn="ctr"/>
            <a:r>
              <a:rPr lang="en-US" altLang="zh-CN" sz="1100" dirty="0">
                <a:solidFill>
                  <a:schemeClr val="accent4"/>
                </a:solidFill>
              </a:rPr>
              <a:t>12</a:t>
            </a:r>
            <a:endParaRPr lang="en-US" sz="1100" dirty="0">
              <a:solidFill>
                <a:schemeClr val="accent4"/>
              </a:solidFill>
            </a:endParaRPr>
          </a:p>
        </p:txBody>
      </p:sp>
      <p:sp>
        <p:nvSpPr>
          <p:cNvPr id="9" name="文本框 8">
            <a:extLst>
              <a:ext uri="{FF2B5EF4-FFF2-40B4-BE49-F238E27FC236}">
                <a16:creationId xmlns:a16="http://schemas.microsoft.com/office/drawing/2014/main" id="{1F8DFADF-7F51-4855-AFC1-B7531D31B58D}"/>
              </a:ext>
            </a:extLst>
          </p:cNvPr>
          <p:cNvSpPr txBox="1"/>
          <p:nvPr/>
        </p:nvSpPr>
        <p:spPr>
          <a:xfrm>
            <a:off x="482723" y="3691121"/>
            <a:ext cx="434131" cy="261610"/>
          </a:xfrm>
          <a:prstGeom prst="rect">
            <a:avLst/>
          </a:prstGeom>
          <a:noFill/>
        </p:spPr>
        <p:txBody>
          <a:bodyPr wrap="square" rtlCol="0">
            <a:spAutoFit/>
          </a:bodyPr>
          <a:lstStyle/>
          <a:p>
            <a:pPr algn="ctr"/>
            <a:r>
              <a:rPr lang="en-US" altLang="zh-CN" sz="1100" dirty="0">
                <a:solidFill>
                  <a:schemeClr val="accent4"/>
                </a:solidFill>
              </a:rPr>
              <a:t>31</a:t>
            </a:r>
            <a:endParaRPr lang="en-US" sz="1100" dirty="0">
              <a:solidFill>
                <a:schemeClr val="accent4"/>
              </a:solidFill>
            </a:endParaRPr>
          </a:p>
        </p:txBody>
      </p:sp>
      <p:sp>
        <p:nvSpPr>
          <p:cNvPr id="13" name="文本框 12">
            <a:extLst>
              <a:ext uri="{FF2B5EF4-FFF2-40B4-BE49-F238E27FC236}">
                <a16:creationId xmlns:a16="http://schemas.microsoft.com/office/drawing/2014/main" id="{3F01BA90-9B9B-4D22-AB42-C8AAB21B02DD}"/>
              </a:ext>
            </a:extLst>
          </p:cNvPr>
          <p:cNvSpPr txBox="1"/>
          <p:nvPr/>
        </p:nvSpPr>
        <p:spPr>
          <a:xfrm>
            <a:off x="3526532" y="3692249"/>
            <a:ext cx="434131" cy="261610"/>
          </a:xfrm>
          <a:prstGeom prst="rect">
            <a:avLst/>
          </a:prstGeom>
          <a:noFill/>
        </p:spPr>
        <p:txBody>
          <a:bodyPr wrap="square" rtlCol="0">
            <a:spAutoFit/>
          </a:bodyPr>
          <a:lstStyle/>
          <a:p>
            <a:pPr algn="ctr"/>
            <a:r>
              <a:rPr lang="en-US" altLang="zh-CN" sz="1100" dirty="0">
                <a:solidFill>
                  <a:schemeClr val="accent4"/>
                </a:solidFill>
              </a:rPr>
              <a:t>35</a:t>
            </a:r>
            <a:endParaRPr lang="en-US" sz="1100" dirty="0">
              <a:solidFill>
                <a:schemeClr val="accent4"/>
              </a:solidFill>
            </a:endParaRPr>
          </a:p>
        </p:txBody>
      </p:sp>
      <p:sp>
        <p:nvSpPr>
          <p:cNvPr id="14" name="文本框 13">
            <a:extLst>
              <a:ext uri="{FF2B5EF4-FFF2-40B4-BE49-F238E27FC236}">
                <a16:creationId xmlns:a16="http://schemas.microsoft.com/office/drawing/2014/main" id="{AB4DC737-AAE1-4C54-A899-572742295BF5}"/>
              </a:ext>
            </a:extLst>
          </p:cNvPr>
          <p:cNvSpPr txBox="1"/>
          <p:nvPr/>
        </p:nvSpPr>
        <p:spPr>
          <a:xfrm>
            <a:off x="3526532" y="4538196"/>
            <a:ext cx="434131" cy="261610"/>
          </a:xfrm>
          <a:prstGeom prst="rect">
            <a:avLst/>
          </a:prstGeom>
          <a:noFill/>
        </p:spPr>
        <p:txBody>
          <a:bodyPr wrap="square" rtlCol="0">
            <a:spAutoFit/>
          </a:bodyPr>
          <a:lstStyle/>
          <a:p>
            <a:pPr algn="ctr"/>
            <a:r>
              <a:rPr lang="en-US" altLang="zh-CN" sz="1100" dirty="0">
                <a:solidFill>
                  <a:schemeClr val="accent4"/>
                </a:solidFill>
              </a:rPr>
              <a:t>36</a:t>
            </a:r>
            <a:endParaRPr lang="en-US" sz="1100" dirty="0">
              <a:solidFill>
                <a:schemeClr val="accent4"/>
              </a:solidFill>
            </a:endParaRPr>
          </a:p>
        </p:txBody>
      </p:sp>
      <p:sp>
        <p:nvSpPr>
          <p:cNvPr id="16" name="文本框 15">
            <a:extLst>
              <a:ext uri="{FF2B5EF4-FFF2-40B4-BE49-F238E27FC236}">
                <a16:creationId xmlns:a16="http://schemas.microsoft.com/office/drawing/2014/main" id="{DFA977F5-2643-4A15-9613-B7C063303F5C}"/>
              </a:ext>
            </a:extLst>
          </p:cNvPr>
          <p:cNvSpPr txBox="1"/>
          <p:nvPr/>
        </p:nvSpPr>
        <p:spPr>
          <a:xfrm>
            <a:off x="3526532" y="4036630"/>
            <a:ext cx="434131" cy="261610"/>
          </a:xfrm>
          <a:prstGeom prst="rect">
            <a:avLst/>
          </a:prstGeom>
          <a:noFill/>
        </p:spPr>
        <p:txBody>
          <a:bodyPr wrap="square" rtlCol="0">
            <a:spAutoFit/>
          </a:bodyPr>
          <a:lstStyle/>
          <a:p>
            <a:pPr algn="ctr"/>
            <a:r>
              <a:rPr lang="en-US" altLang="zh-CN" sz="1100" dirty="0">
                <a:solidFill>
                  <a:schemeClr val="accent4"/>
                </a:solidFill>
              </a:rPr>
              <a:t>39</a:t>
            </a:r>
            <a:endParaRPr lang="en-US" sz="1100" dirty="0">
              <a:solidFill>
                <a:schemeClr val="accent4"/>
              </a:solidFill>
            </a:endParaRPr>
          </a:p>
        </p:txBody>
      </p:sp>
      <p:pic>
        <p:nvPicPr>
          <p:cNvPr id="23" name="图片 22">
            <a:extLst>
              <a:ext uri="{FF2B5EF4-FFF2-40B4-BE49-F238E27FC236}">
                <a16:creationId xmlns:a16="http://schemas.microsoft.com/office/drawing/2014/main" id="{18C65FB4-005A-4417-B569-52D21C659EE5}"/>
              </a:ext>
            </a:extLst>
          </p:cNvPr>
          <p:cNvPicPr>
            <a:picLocks noChangeAspect="1"/>
          </p:cNvPicPr>
          <p:nvPr/>
        </p:nvPicPr>
        <p:blipFill>
          <a:blip r:embed="rId3"/>
          <a:stretch>
            <a:fillRect/>
          </a:stretch>
        </p:blipFill>
        <p:spPr>
          <a:xfrm>
            <a:off x="5962191" y="3440217"/>
            <a:ext cx="2753193" cy="1452493"/>
          </a:xfrm>
          <a:prstGeom prst="rect">
            <a:avLst/>
          </a:prstGeom>
          <a:ln>
            <a:solidFill>
              <a:schemeClr val="bg2"/>
            </a:solidFill>
          </a:ln>
        </p:spPr>
      </p:pic>
      <p:sp>
        <p:nvSpPr>
          <p:cNvPr id="19" name="文本框 18">
            <a:extLst>
              <a:ext uri="{FF2B5EF4-FFF2-40B4-BE49-F238E27FC236}">
                <a16:creationId xmlns:a16="http://schemas.microsoft.com/office/drawing/2014/main" id="{E68B1647-97D3-49EF-8F3A-CBFB96AC0740}"/>
              </a:ext>
            </a:extLst>
          </p:cNvPr>
          <p:cNvSpPr txBox="1"/>
          <p:nvPr/>
        </p:nvSpPr>
        <p:spPr>
          <a:xfrm>
            <a:off x="8235632" y="3389837"/>
            <a:ext cx="549602" cy="184666"/>
          </a:xfrm>
          <a:prstGeom prst="rect">
            <a:avLst/>
          </a:prstGeom>
          <a:noFill/>
        </p:spPr>
        <p:txBody>
          <a:bodyPr wrap="square" rtlCol="0">
            <a:spAutoFit/>
          </a:bodyPr>
          <a:lstStyle/>
          <a:p>
            <a:pPr algn="ctr"/>
            <a:r>
              <a:rPr lang="en-US" altLang="zh-CN" sz="600" dirty="0"/>
              <a:t>MPa</a:t>
            </a:r>
            <a:endParaRPr lang="en-US" sz="600" dirty="0"/>
          </a:p>
        </p:txBody>
      </p:sp>
      <p:sp>
        <p:nvSpPr>
          <p:cNvPr id="20" name="矩形 19">
            <a:extLst>
              <a:ext uri="{FF2B5EF4-FFF2-40B4-BE49-F238E27FC236}">
                <a16:creationId xmlns:a16="http://schemas.microsoft.com/office/drawing/2014/main" id="{0FD2537A-56DC-4820-BC51-6796A5A5053C}"/>
              </a:ext>
            </a:extLst>
          </p:cNvPr>
          <p:cNvSpPr/>
          <p:nvPr/>
        </p:nvSpPr>
        <p:spPr>
          <a:xfrm>
            <a:off x="6022181" y="4457700"/>
            <a:ext cx="128571" cy="116681"/>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直接连接符 20">
            <a:extLst>
              <a:ext uri="{FF2B5EF4-FFF2-40B4-BE49-F238E27FC236}">
                <a16:creationId xmlns:a16="http://schemas.microsoft.com/office/drawing/2014/main" id="{6E1DA862-F64D-4650-A9C9-F76006915E85}"/>
              </a:ext>
            </a:extLst>
          </p:cNvPr>
          <p:cNvCxnSpPr>
            <a:cxnSpLocks/>
            <a:stCxn id="26" idx="3"/>
            <a:endCxn id="20" idx="1"/>
          </p:cNvCxnSpPr>
          <p:nvPr/>
        </p:nvCxnSpPr>
        <p:spPr>
          <a:xfrm>
            <a:off x="5518590" y="4322780"/>
            <a:ext cx="503591" cy="193261"/>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6" name="图片 25">
            <a:extLst>
              <a:ext uri="{FF2B5EF4-FFF2-40B4-BE49-F238E27FC236}">
                <a16:creationId xmlns:a16="http://schemas.microsoft.com/office/drawing/2014/main" id="{2405A895-FCAC-4448-9992-CFD7E88E0934}"/>
              </a:ext>
            </a:extLst>
          </p:cNvPr>
          <p:cNvPicPr>
            <a:picLocks noChangeAspect="1"/>
          </p:cNvPicPr>
          <p:nvPr/>
        </p:nvPicPr>
        <p:blipFill rotWithShape="1">
          <a:blip r:embed="rId4"/>
          <a:srcRect l="23923" r="20384"/>
          <a:stretch/>
        </p:blipFill>
        <p:spPr>
          <a:xfrm>
            <a:off x="4291862" y="3752850"/>
            <a:ext cx="1226728" cy="1139860"/>
          </a:xfrm>
          <a:prstGeom prst="rect">
            <a:avLst/>
          </a:prstGeom>
          <a:ln w="6350">
            <a:solidFill>
              <a:schemeClr val="accent2"/>
            </a:solidFill>
          </a:ln>
        </p:spPr>
      </p:pic>
      <p:pic>
        <p:nvPicPr>
          <p:cNvPr id="30" name="图片 29">
            <a:extLst>
              <a:ext uri="{FF2B5EF4-FFF2-40B4-BE49-F238E27FC236}">
                <a16:creationId xmlns:a16="http://schemas.microsoft.com/office/drawing/2014/main" id="{8DEF5432-6E66-41AA-88D0-C947D47BB0C8}"/>
              </a:ext>
            </a:extLst>
          </p:cNvPr>
          <p:cNvPicPr>
            <a:picLocks noChangeAspect="1"/>
          </p:cNvPicPr>
          <p:nvPr/>
        </p:nvPicPr>
        <p:blipFill rotWithShape="1">
          <a:blip r:embed="rId5"/>
          <a:srcRect l="7879" t="8797" r="6614" b="18832"/>
          <a:stretch/>
        </p:blipFill>
        <p:spPr>
          <a:xfrm>
            <a:off x="965506" y="3686704"/>
            <a:ext cx="2552189" cy="1267168"/>
          </a:xfrm>
          <a:prstGeom prst="rect">
            <a:avLst/>
          </a:prstGeom>
        </p:spPr>
      </p:pic>
      <p:cxnSp>
        <p:nvCxnSpPr>
          <p:cNvPr id="6" name="Connector: Elbow 5">
            <a:extLst>
              <a:ext uri="{FF2B5EF4-FFF2-40B4-BE49-F238E27FC236}">
                <a16:creationId xmlns:a16="http://schemas.microsoft.com/office/drawing/2014/main" id="{729B8AB9-2B4B-4E9F-AC74-261DDD426279}"/>
              </a:ext>
            </a:extLst>
          </p:cNvPr>
          <p:cNvCxnSpPr>
            <a:cxnSpLocks/>
            <a:stCxn id="9" idx="3"/>
            <a:endCxn id="22" idx="0"/>
          </p:cNvCxnSpPr>
          <p:nvPr/>
        </p:nvCxnSpPr>
        <p:spPr>
          <a:xfrm>
            <a:off x="916854" y="3821926"/>
            <a:ext cx="1651267" cy="130805"/>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FD586566-F7DD-410B-BF13-220E565947CF}"/>
              </a:ext>
            </a:extLst>
          </p:cNvPr>
          <p:cNvSpPr/>
          <p:nvPr/>
        </p:nvSpPr>
        <p:spPr>
          <a:xfrm>
            <a:off x="2508250" y="3952731"/>
            <a:ext cx="119741" cy="104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C9DEBC3-CB6E-48CA-B78B-CA7847ACF42A}"/>
              </a:ext>
            </a:extLst>
          </p:cNvPr>
          <p:cNvSpPr/>
          <p:nvPr/>
        </p:nvSpPr>
        <p:spPr>
          <a:xfrm>
            <a:off x="2863296" y="3952731"/>
            <a:ext cx="119741" cy="104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or: Elbow 27">
            <a:extLst>
              <a:ext uri="{FF2B5EF4-FFF2-40B4-BE49-F238E27FC236}">
                <a16:creationId xmlns:a16="http://schemas.microsoft.com/office/drawing/2014/main" id="{9859029F-1C70-402E-8A4D-1F26327C63A8}"/>
              </a:ext>
            </a:extLst>
          </p:cNvPr>
          <p:cNvCxnSpPr>
            <a:cxnSpLocks/>
            <a:stCxn id="13" idx="1"/>
            <a:endCxn id="27" idx="0"/>
          </p:cNvCxnSpPr>
          <p:nvPr/>
        </p:nvCxnSpPr>
        <p:spPr>
          <a:xfrm rot="10800000" flipV="1">
            <a:off x="2923168" y="3823053"/>
            <a:ext cx="603365" cy="129677"/>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39870153-2B11-4BE2-AB1E-6430C6EDBC00}"/>
              </a:ext>
            </a:extLst>
          </p:cNvPr>
          <p:cNvSpPr/>
          <p:nvPr/>
        </p:nvSpPr>
        <p:spPr>
          <a:xfrm>
            <a:off x="3167542" y="3940031"/>
            <a:ext cx="119741" cy="104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or: Elbow 32">
            <a:extLst>
              <a:ext uri="{FF2B5EF4-FFF2-40B4-BE49-F238E27FC236}">
                <a16:creationId xmlns:a16="http://schemas.microsoft.com/office/drawing/2014/main" id="{0A17D878-39C7-4F17-BCE1-5BDE55066D1E}"/>
              </a:ext>
            </a:extLst>
          </p:cNvPr>
          <p:cNvCxnSpPr>
            <a:cxnSpLocks/>
            <a:stCxn id="16" idx="1"/>
          </p:cNvCxnSpPr>
          <p:nvPr/>
        </p:nvCxnSpPr>
        <p:spPr>
          <a:xfrm rot="10800000">
            <a:off x="3282864" y="3984685"/>
            <a:ext cx="243668" cy="182751"/>
          </a:xfrm>
          <a:prstGeom prst="bentConnector3">
            <a:avLst>
              <a:gd name="adj1" fmla="val 65636"/>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E60E9FF-64F1-44F6-8B0F-FD65E1686AF9}"/>
              </a:ext>
            </a:extLst>
          </p:cNvPr>
          <p:cNvCxnSpPr/>
          <p:nvPr/>
        </p:nvCxnSpPr>
        <p:spPr>
          <a:xfrm flipH="1">
            <a:off x="3297932" y="466725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57E9147-DC01-4F3A-B7FC-2EC465AEB3FA}"/>
              </a:ext>
            </a:extLst>
          </p:cNvPr>
          <p:cNvCxnSpPr/>
          <p:nvPr/>
        </p:nvCxnSpPr>
        <p:spPr>
          <a:xfrm>
            <a:off x="904154" y="4667250"/>
            <a:ext cx="26579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7566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FF73C8F-C770-4AB8-9987-3E1FD5F538CF}"/>
              </a:ext>
            </a:extLst>
          </p:cNvPr>
          <p:cNvSpPr>
            <a:spLocks noGrp="1"/>
          </p:cNvSpPr>
          <p:nvPr>
            <p:ph sz="quarter" idx="17"/>
          </p:nvPr>
        </p:nvSpPr>
        <p:spPr/>
        <p:txBody>
          <a:bodyPr/>
          <a:lstStyle/>
          <a:p>
            <a:r>
              <a:rPr lang="en-US" dirty="0"/>
              <a:t> </a:t>
            </a:r>
          </a:p>
        </p:txBody>
      </p:sp>
      <p:sp>
        <p:nvSpPr>
          <p:cNvPr id="4" name="Title 3">
            <a:extLst>
              <a:ext uri="{FF2B5EF4-FFF2-40B4-BE49-F238E27FC236}">
                <a16:creationId xmlns:a16="http://schemas.microsoft.com/office/drawing/2014/main" id="{9155F7F6-2501-490F-A02E-09DE1F62DA5C}"/>
              </a:ext>
            </a:extLst>
          </p:cNvPr>
          <p:cNvSpPr>
            <a:spLocks noGrp="1"/>
          </p:cNvSpPr>
          <p:nvPr>
            <p:ph type="title"/>
          </p:nvPr>
        </p:nvSpPr>
        <p:spPr/>
        <p:txBody>
          <a:bodyPr/>
          <a:lstStyle/>
          <a:p>
            <a:r>
              <a:rPr lang="en-US" dirty="0"/>
              <a:t>Results</a:t>
            </a:r>
          </a:p>
        </p:txBody>
      </p:sp>
      <p:sp>
        <p:nvSpPr>
          <p:cNvPr id="5" name="Content Placeholder 4">
            <a:extLst>
              <a:ext uri="{FF2B5EF4-FFF2-40B4-BE49-F238E27FC236}">
                <a16:creationId xmlns:a16="http://schemas.microsoft.com/office/drawing/2014/main" id="{E36FB175-57EC-466F-AF77-B8E586715112}"/>
              </a:ext>
            </a:extLst>
          </p:cNvPr>
          <p:cNvSpPr>
            <a:spLocks noGrp="1"/>
          </p:cNvSpPr>
          <p:nvPr>
            <p:ph sz="half" idx="10"/>
          </p:nvPr>
        </p:nvSpPr>
        <p:spPr/>
        <p:txBody>
          <a:bodyPr/>
          <a:lstStyle/>
          <a:p>
            <a:r>
              <a:rPr lang="en-US" dirty="0"/>
              <a:t>Residual stress in the printed layer after the reflow soldering is finished.</a:t>
            </a:r>
          </a:p>
        </p:txBody>
      </p:sp>
      <p:sp>
        <p:nvSpPr>
          <p:cNvPr id="7" name="Text Placeholder 6">
            <a:extLst>
              <a:ext uri="{FF2B5EF4-FFF2-40B4-BE49-F238E27FC236}">
                <a16:creationId xmlns:a16="http://schemas.microsoft.com/office/drawing/2014/main" id="{F1440AA5-12BE-4F90-A512-53D64AD0FE82}"/>
              </a:ext>
            </a:extLst>
          </p:cNvPr>
          <p:cNvSpPr>
            <a:spLocks noGrp="1"/>
          </p:cNvSpPr>
          <p:nvPr>
            <p:ph type="body" sz="quarter" idx="18"/>
          </p:nvPr>
        </p:nvSpPr>
        <p:spPr/>
        <p:txBody>
          <a:bodyPr/>
          <a:lstStyle/>
          <a:p>
            <a:r>
              <a:rPr lang="en-US" dirty="0"/>
              <a:t>Von Mises stresses in the printed layer for para = 8.</a:t>
            </a:r>
          </a:p>
        </p:txBody>
      </p:sp>
      <p:cxnSp>
        <p:nvCxnSpPr>
          <p:cNvPr id="11" name="直接连接符 6">
            <a:extLst>
              <a:ext uri="{FF2B5EF4-FFF2-40B4-BE49-F238E27FC236}">
                <a16:creationId xmlns:a16="http://schemas.microsoft.com/office/drawing/2014/main" id="{2C7D6DD5-FAE8-404F-B139-0C7689274EB3}"/>
              </a:ext>
            </a:extLst>
          </p:cNvPr>
          <p:cNvCxnSpPr>
            <a:cxnSpLocks/>
            <a:endCxn id="16" idx="3"/>
          </p:cNvCxnSpPr>
          <p:nvPr/>
        </p:nvCxnSpPr>
        <p:spPr>
          <a:xfrm flipH="1">
            <a:off x="3585979" y="2994285"/>
            <a:ext cx="2925548" cy="34719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49C32E32-753E-42F2-84E3-60237CDEA5E9}"/>
              </a:ext>
            </a:extLst>
          </p:cNvPr>
          <p:cNvPicPr>
            <a:picLocks noChangeAspect="1"/>
          </p:cNvPicPr>
          <p:nvPr/>
        </p:nvPicPr>
        <p:blipFill rotWithShape="1">
          <a:blip r:embed="rId3"/>
          <a:srcRect t="4261"/>
          <a:stretch/>
        </p:blipFill>
        <p:spPr>
          <a:xfrm>
            <a:off x="3657600" y="1884259"/>
            <a:ext cx="4715932" cy="3386240"/>
          </a:xfrm>
          <a:prstGeom prst="rect">
            <a:avLst/>
          </a:prstGeom>
        </p:spPr>
      </p:pic>
      <p:pic>
        <p:nvPicPr>
          <p:cNvPr id="16" name="Picture 15">
            <a:extLst>
              <a:ext uri="{FF2B5EF4-FFF2-40B4-BE49-F238E27FC236}">
                <a16:creationId xmlns:a16="http://schemas.microsoft.com/office/drawing/2014/main" id="{DC63E7FA-11EF-40BD-9880-0B774CD4A1F3}"/>
              </a:ext>
            </a:extLst>
          </p:cNvPr>
          <p:cNvPicPr>
            <a:picLocks noChangeAspect="1"/>
          </p:cNvPicPr>
          <p:nvPr/>
        </p:nvPicPr>
        <p:blipFill>
          <a:blip r:embed="rId4"/>
          <a:stretch>
            <a:fillRect/>
          </a:stretch>
        </p:blipFill>
        <p:spPr>
          <a:xfrm>
            <a:off x="482601" y="2177709"/>
            <a:ext cx="3103378" cy="2327534"/>
          </a:xfrm>
          <a:prstGeom prst="rect">
            <a:avLst/>
          </a:prstGeom>
          <a:ln>
            <a:solidFill>
              <a:schemeClr val="accent2"/>
            </a:solidFill>
          </a:ln>
        </p:spPr>
      </p:pic>
      <p:sp>
        <p:nvSpPr>
          <p:cNvPr id="17" name="矩形 5">
            <a:extLst>
              <a:ext uri="{FF2B5EF4-FFF2-40B4-BE49-F238E27FC236}">
                <a16:creationId xmlns:a16="http://schemas.microsoft.com/office/drawing/2014/main" id="{DFA70CA4-FB99-40FF-9223-A5BE62D80227}"/>
              </a:ext>
            </a:extLst>
          </p:cNvPr>
          <p:cNvSpPr/>
          <p:nvPr/>
        </p:nvSpPr>
        <p:spPr>
          <a:xfrm>
            <a:off x="6470374" y="2736851"/>
            <a:ext cx="590826" cy="44449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3145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FF73C8F-C770-4AB8-9987-3E1FD5F538CF}"/>
              </a:ext>
            </a:extLst>
          </p:cNvPr>
          <p:cNvSpPr>
            <a:spLocks noGrp="1"/>
          </p:cNvSpPr>
          <p:nvPr>
            <p:ph sz="quarter" idx="17"/>
          </p:nvPr>
        </p:nvSpPr>
        <p:spPr/>
        <p:txBody>
          <a:bodyPr/>
          <a:lstStyle/>
          <a:p>
            <a:r>
              <a:rPr lang="en-US" dirty="0"/>
              <a:t> </a:t>
            </a:r>
          </a:p>
        </p:txBody>
      </p:sp>
      <p:sp>
        <p:nvSpPr>
          <p:cNvPr id="4" name="Title 3">
            <a:extLst>
              <a:ext uri="{FF2B5EF4-FFF2-40B4-BE49-F238E27FC236}">
                <a16:creationId xmlns:a16="http://schemas.microsoft.com/office/drawing/2014/main" id="{9155F7F6-2501-490F-A02E-09DE1F62DA5C}"/>
              </a:ext>
            </a:extLst>
          </p:cNvPr>
          <p:cNvSpPr>
            <a:spLocks noGrp="1"/>
          </p:cNvSpPr>
          <p:nvPr>
            <p:ph type="title"/>
          </p:nvPr>
        </p:nvSpPr>
        <p:spPr/>
        <p:txBody>
          <a:bodyPr/>
          <a:lstStyle/>
          <a:p>
            <a:r>
              <a:rPr lang="en-US" dirty="0"/>
              <a:t>Results</a:t>
            </a:r>
          </a:p>
        </p:txBody>
      </p:sp>
      <p:sp>
        <p:nvSpPr>
          <p:cNvPr id="5" name="Content Placeholder 4">
            <a:extLst>
              <a:ext uri="{FF2B5EF4-FFF2-40B4-BE49-F238E27FC236}">
                <a16:creationId xmlns:a16="http://schemas.microsoft.com/office/drawing/2014/main" id="{E36FB175-57EC-466F-AF77-B8E586715112}"/>
              </a:ext>
            </a:extLst>
          </p:cNvPr>
          <p:cNvSpPr>
            <a:spLocks noGrp="1"/>
          </p:cNvSpPr>
          <p:nvPr>
            <p:ph sz="half" idx="10"/>
          </p:nvPr>
        </p:nvSpPr>
        <p:spPr/>
        <p:txBody>
          <a:bodyPr/>
          <a:lstStyle/>
          <a:p>
            <a:r>
              <a:rPr lang="en-US" dirty="0"/>
              <a:t>Residual stress in the printed layer after the reflow soldering is finished.</a:t>
            </a:r>
          </a:p>
        </p:txBody>
      </p:sp>
      <p:sp>
        <p:nvSpPr>
          <p:cNvPr id="7" name="Text Placeholder 6">
            <a:extLst>
              <a:ext uri="{FF2B5EF4-FFF2-40B4-BE49-F238E27FC236}">
                <a16:creationId xmlns:a16="http://schemas.microsoft.com/office/drawing/2014/main" id="{F1440AA5-12BE-4F90-A512-53D64AD0FE82}"/>
              </a:ext>
            </a:extLst>
          </p:cNvPr>
          <p:cNvSpPr>
            <a:spLocks noGrp="1"/>
          </p:cNvSpPr>
          <p:nvPr>
            <p:ph type="body" sz="quarter" idx="18"/>
          </p:nvPr>
        </p:nvSpPr>
        <p:spPr/>
        <p:txBody>
          <a:bodyPr/>
          <a:lstStyle/>
          <a:p>
            <a:r>
              <a:rPr lang="en-US" dirty="0"/>
              <a:t>Von Mises stresses in the printed layer for para = 8.</a:t>
            </a:r>
          </a:p>
        </p:txBody>
      </p:sp>
      <p:cxnSp>
        <p:nvCxnSpPr>
          <p:cNvPr id="11" name="直接连接符 6">
            <a:extLst>
              <a:ext uri="{FF2B5EF4-FFF2-40B4-BE49-F238E27FC236}">
                <a16:creationId xmlns:a16="http://schemas.microsoft.com/office/drawing/2014/main" id="{2C7D6DD5-FAE8-404F-B139-0C7689274EB3}"/>
              </a:ext>
            </a:extLst>
          </p:cNvPr>
          <p:cNvCxnSpPr>
            <a:cxnSpLocks/>
          </p:cNvCxnSpPr>
          <p:nvPr/>
        </p:nvCxnSpPr>
        <p:spPr>
          <a:xfrm flipH="1">
            <a:off x="3585979" y="2994338"/>
            <a:ext cx="2884395" cy="347138"/>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矩形 5">
            <a:extLst>
              <a:ext uri="{FF2B5EF4-FFF2-40B4-BE49-F238E27FC236}">
                <a16:creationId xmlns:a16="http://schemas.microsoft.com/office/drawing/2014/main" id="{DFA70CA4-FB99-40FF-9223-A5BE62D80227}"/>
              </a:ext>
            </a:extLst>
          </p:cNvPr>
          <p:cNvSpPr/>
          <p:nvPr/>
        </p:nvSpPr>
        <p:spPr>
          <a:xfrm>
            <a:off x="6470374" y="2736851"/>
            <a:ext cx="590826" cy="444499"/>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10AA3CA-6EE6-409A-898D-98165938576D}"/>
              </a:ext>
            </a:extLst>
          </p:cNvPr>
          <p:cNvPicPr>
            <a:picLocks noChangeAspect="1"/>
          </p:cNvPicPr>
          <p:nvPr/>
        </p:nvPicPr>
        <p:blipFill>
          <a:blip r:embed="rId3"/>
          <a:stretch>
            <a:fillRect/>
          </a:stretch>
        </p:blipFill>
        <p:spPr>
          <a:xfrm>
            <a:off x="4068580" y="1956516"/>
            <a:ext cx="4317998" cy="3238499"/>
          </a:xfrm>
          <a:prstGeom prst="rect">
            <a:avLst/>
          </a:prstGeom>
        </p:spPr>
      </p:pic>
      <p:pic>
        <p:nvPicPr>
          <p:cNvPr id="12" name="Picture 11">
            <a:extLst>
              <a:ext uri="{FF2B5EF4-FFF2-40B4-BE49-F238E27FC236}">
                <a16:creationId xmlns:a16="http://schemas.microsoft.com/office/drawing/2014/main" id="{0A2EA253-8B10-4427-B251-11378D6DF820}"/>
              </a:ext>
            </a:extLst>
          </p:cNvPr>
          <p:cNvPicPr>
            <a:picLocks noChangeAspect="1"/>
          </p:cNvPicPr>
          <p:nvPr/>
        </p:nvPicPr>
        <p:blipFill>
          <a:blip r:embed="rId4"/>
          <a:stretch>
            <a:fillRect/>
          </a:stretch>
        </p:blipFill>
        <p:spPr>
          <a:xfrm>
            <a:off x="482602" y="2177709"/>
            <a:ext cx="3103378" cy="2327533"/>
          </a:xfrm>
          <a:prstGeom prst="rect">
            <a:avLst/>
          </a:prstGeom>
          <a:ln w="9525">
            <a:solidFill>
              <a:schemeClr val="accent2"/>
            </a:solidFill>
          </a:ln>
        </p:spPr>
      </p:pic>
    </p:spTree>
    <p:extLst>
      <p:ext uri="{BB962C8B-B14F-4D97-AF65-F5344CB8AC3E}">
        <p14:creationId xmlns:p14="http://schemas.microsoft.com/office/powerpoint/2010/main" val="3558910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55A3AF-D41F-417E-9A8A-BF02B3B4236D}"/>
              </a:ext>
            </a:extLst>
          </p:cNvPr>
          <p:cNvSpPr>
            <a:spLocks noGrp="1"/>
          </p:cNvSpPr>
          <p:nvPr>
            <p:ph type="title"/>
          </p:nvPr>
        </p:nvSpPr>
        <p:spPr/>
        <p:txBody>
          <a:bodyPr/>
          <a:lstStyle/>
          <a:p>
            <a:r>
              <a:rPr lang="en-US" dirty="0"/>
              <a:t>Results</a:t>
            </a:r>
          </a:p>
        </p:txBody>
      </p:sp>
      <p:sp>
        <p:nvSpPr>
          <p:cNvPr id="3" name="内容占位符 2">
            <a:extLst>
              <a:ext uri="{FF2B5EF4-FFF2-40B4-BE49-F238E27FC236}">
                <a16:creationId xmlns:a16="http://schemas.microsoft.com/office/drawing/2014/main" id="{3C3A68AE-BB67-4CC2-9076-3BF3C120AD4F}"/>
              </a:ext>
            </a:extLst>
          </p:cNvPr>
          <p:cNvSpPr>
            <a:spLocks noGrp="1"/>
          </p:cNvSpPr>
          <p:nvPr>
            <p:ph idx="1"/>
          </p:nvPr>
        </p:nvSpPr>
        <p:spPr/>
        <p:txBody>
          <a:bodyPr/>
          <a:lstStyle/>
          <a:p>
            <a:pPr marL="0" indent="0">
              <a:buNone/>
              <a:tabLst>
                <a:tab pos="269875" algn="l"/>
              </a:tabLst>
            </a:pPr>
            <a:r>
              <a:rPr lang="en-US" sz="1400" dirty="0"/>
              <a:t>Distribution of von Mises stress in printed layer during reflow soldering process</a:t>
            </a:r>
          </a:p>
          <a:p>
            <a:endParaRPr lang="en-US" dirty="0"/>
          </a:p>
        </p:txBody>
      </p:sp>
      <p:sp>
        <p:nvSpPr>
          <p:cNvPr id="20" name="文本框 19">
            <a:extLst>
              <a:ext uri="{FF2B5EF4-FFF2-40B4-BE49-F238E27FC236}">
                <a16:creationId xmlns:a16="http://schemas.microsoft.com/office/drawing/2014/main" id="{E309A249-5F56-4286-B3A6-AA10D30F68A5}"/>
              </a:ext>
            </a:extLst>
          </p:cNvPr>
          <p:cNvSpPr txBox="1"/>
          <p:nvPr/>
        </p:nvSpPr>
        <p:spPr>
          <a:xfrm>
            <a:off x="8554924" y="2168857"/>
            <a:ext cx="482641" cy="169277"/>
          </a:xfrm>
          <a:prstGeom prst="rect">
            <a:avLst/>
          </a:prstGeom>
          <a:noFill/>
        </p:spPr>
        <p:txBody>
          <a:bodyPr wrap="square" rtlCol="0">
            <a:spAutoFit/>
          </a:bodyPr>
          <a:lstStyle/>
          <a:p>
            <a:pPr algn="ctr"/>
            <a:r>
              <a:rPr lang="en-US" altLang="zh-CN" sz="500" dirty="0"/>
              <a:t>MPa</a:t>
            </a:r>
            <a:endParaRPr lang="en-US" sz="500" dirty="0"/>
          </a:p>
        </p:txBody>
      </p:sp>
      <p:sp>
        <p:nvSpPr>
          <p:cNvPr id="24" name="文本框 23">
            <a:extLst>
              <a:ext uri="{FF2B5EF4-FFF2-40B4-BE49-F238E27FC236}">
                <a16:creationId xmlns:a16="http://schemas.microsoft.com/office/drawing/2014/main" id="{E331D138-5C86-407D-9D63-BD4BADA95DB9}"/>
              </a:ext>
            </a:extLst>
          </p:cNvPr>
          <p:cNvSpPr txBox="1"/>
          <p:nvPr/>
        </p:nvSpPr>
        <p:spPr>
          <a:xfrm>
            <a:off x="60424" y="1900892"/>
            <a:ext cx="1478588" cy="254212"/>
          </a:xfrm>
          <a:prstGeom prst="rect">
            <a:avLst/>
          </a:prstGeom>
          <a:noFill/>
        </p:spPr>
        <p:txBody>
          <a:bodyPr wrap="square" rtlCol="0">
            <a:spAutoFit/>
          </a:bodyPr>
          <a:lstStyle/>
          <a:p>
            <a:pPr algn="ctr"/>
            <a:r>
              <a:rPr lang="en-US" altLang="zh-CN" sz="1100" dirty="0"/>
              <a:t>Initial state</a:t>
            </a:r>
            <a:endParaRPr lang="en-US" sz="1100" dirty="0"/>
          </a:p>
        </p:txBody>
      </p:sp>
      <p:pic>
        <p:nvPicPr>
          <p:cNvPr id="4" name="图片 3">
            <a:extLst>
              <a:ext uri="{FF2B5EF4-FFF2-40B4-BE49-F238E27FC236}">
                <a16:creationId xmlns:a16="http://schemas.microsoft.com/office/drawing/2014/main" id="{F2E783A2-270D-41D4-9A7D-631BDB1214C4}"/>
              </a:ext>
            </a:extLst>
          </p:cNvPr>
          <p:cNvPicPr>
            <a:picLocks noChangeAspect="1"/>
          </p:cNvPicPr>
          <p:nvPr/>
        </p:nvPicPr>
        <p:blipFill>
          <a:blip r:embed="rId2"/>
          <a:stretch>
            <a:fillRect/>
          </a:stretch>
        </p:blipFill>
        <p:spPr>
          <a:xfrm>
            <a:off x="6538390" y="3495574"/>
            <a:ext cx="2153031" cy="1256730"/>
          </a:xfrm>
          <a:prstGeom prst="rect">
            <a:avLst/>
          </a:prstGeom>
        </p:spPr>
      </p:pic>
      <p:pic>
        <p:nvPicPr>
          <p:cNvPr id="5" name="图片 4">
            <a:extLst>
              <a:ext uri="{FF2B5EF4-FFF2-40B4-BE49-F238E27FC236}">
                <a16:creationId xmlns:a16="http://schemas.microsoft.com/office/drawing/2014/main" id="{C63E13F0-5A62-4F20-88BC-E8592A489041}"/>
              </a:ext>
            </a:extLst>
          </p:cNvPr>
          <p:cNvPicPr>
            <a:picLocks noChangeAspect="1"/>
          </p:cNvPicPr>
          <p:nvPr/>
        </p:nvPicPr>
        <p:blipFill>
          <a:blip r:embed="rId3"/>
          <a:stretch>
            <a:fillRect/>
          </a:stretch>
        </p:blipFill>
        <p:spPr>
          <a:xfrm>
            <a:off x="4396916" y="3489726"/>
            <a:ext cx="2163050" cy="1262578"/>
          </a:xfrm>
          <a:prstGeom prst="rect">
            <a:avLst/>
          </a:prstGeom>
        </p:spPr>
      </p:pic>
      <p:pic>
        <p:nvPicPr>
          <p:cNvPr id="6" name="图片 5">
            <a:extLst>
              <a:ext uri="{FF2B5EF4-FFF2-40B4-BE49-F238E27FC236}">
                <a16:creationId xmlns:a16="http://schemas.microsoft.com/office/drawing/2014/main" id="{A7EBC8E6-0462-4AC5-A7D7-8FC0B7546ABD}"/>
              </a:ext>
            </a:extLst>
          </p:cNvPr>
          <p:cNvPicPr>
            <a:picLocks noChangeAspect="1"/>
          </p:cNvPicPr>
          <p:nvPr/>
        </p:nvPicPr>
        <p:blipFill>
          <a:blip r:embed="rId4"/>
          <a:stretch>
            <a:fillRect/>
          </a:stretch>
        </p:blipFill>
        <p:spPr>
          <a:xfrm>
            <a:off x="2250538" y="3449410"/>
            <a:ext cx="2179410" cy="1272127"/>
          </a:xfrm>
          <a:prstGeom prst="rect">
            <a:avLst/>
          </a:prstGeom>
        </p:spPr>
      </p:pic>
      <p:pic>
        <p:nvPicPr>
          <p:cNvPr id="7" name="图片 6">
            <a:extLst>
              <a:ext uri="{FF2B5EF4-FFF2-40B4-BE49-F238E27FC236}">
                <a16:creationId xmlns:a16="http://schemas.microsoft.com/office/drawing/2014/main" id="{15E3B582-1A21-4E2E-96BC-D701A7398486}"/>
              </a:ext>
            </a:extLst>
          </p:cNvPr>
          <p:cNvPicPr>
            <a:picLocks noChangeAspect="1"/>
          </p:cNvPicPr>
          <p:nvPr/>
        </p:nvPicPr>
        <p:blipFill>
          <a:blip r:embed="rId4"/>
          <a:stretch>
            <a:fillRect/>
          </a:stretch>
        </p:blipFill>
        <p:spPr>
          <a:xfrm>
            <a:off x="201205" y="3496545"/>
            <a:ext cx="2062275" cy="1203755"/>
          </a:xfrm>
          <a:prstGeom prst="rect">
            <a:avLst/>
          </a:prstGeom>
        </p:spPr>
      </p:pic>
      <p:pic>
        <p:nvPicPr>
          <p:cNvPr id="8" name="图片 7">
            <a:extLst>
              <a:ext uri="{FF2B5EF4-FFF2-40B4-BE49-F238E27FC236}">
                <a16:creationId xmlns:a16="http://schemas.microsoft.com/office/drawing/2014/main" id="{C2D84C0D-1202-4C24-843D-0CF6E8705C76}"/>
              </a:ext>
            </a:extLst>
          </p:cNvPr>
          <p:cNvPicPr>
            <a:picLocks noChangeAspect="1"/>
          </p:cNvPicPr>
          <p:nvPr/>
        </p:nvPicPr>
        <p:blipFill>
          <a:blip r:embed="rId5"/>
          <a:stretch>
            <a:fillRect/>
          </a:stretch>
        </p:blipFill>
        <p:spPr>
          <a:xfrm>
            <a:off x="6533462" y="1905118"/>
            <a:ext cx="2163049" cy="1262577"/>
          </a:xfrm>
          <a:prstGeom prst="rect">
            <a:avLst/>
          </a:prstGeom>
        </p:spPr>
      </p:pic>
      <p:pic>
        <p:nvPicPr>
          <p:cNvPr id="9" name="图片 8">
            <a:extLst>
              <a:ext uri="{FF2B5EF4-FFF2-40B4-BE49-F238E27FC236}">
                <a16:creationId xmlns:a16="http://schemas.microsoft.com/office/drawing/2014/main" id="{65DC4A1E-CFDE-4CDD-A464-C18F4027A447}"/>
              </a:ext>
            </a:extLst>
          </p:cNvPr>
          <p:cNvPicPr>
            <a:picLocks noChangeAspect="1"/>
          </p:cNvPicPr>
          <p:nvPr/>
        </p:nvPicPr>
        <p:blipFill>
          <a:blip r:embed="rId6"/>
          <a:stretch>
            <a:fillRect/>
          </a:stretch>
        </p:blipFill>
        <p:spPr>
          <a:xfrm>
            <a:off x="4390094" y="1905117"/>
            <a:ext cx="2163049" cy="1262577"/>
          </a:xfrm>
          <a:prstGeom prst="rect">
            <a:avLst/>
          </a:prstGeom>
          <a:ln>
            <a:noFill/>
          </a:ln>
        </p:spPr>
      </p:pic>
      <p:pic>
        <p:nvPicPr>
          <p:cNvPr id="10" name="图片 9">
            <a:extLst>
              <a:ext uri="{FF2B5EF4-FFF2-40B4-BE49-F238E27FC236}">
                <a16:creationId xmlns:a16="http://schemas.microsoft.com/office/drawing/2014/main" id="{4BD63B2C-7601-4DF4-B7A4-AD4E37BA0154}"/>
              </a:ext>
            </a:extLst>
          </p:cNvPr>
          <p:cNvPicPr>
            <a:picLocks noChangeAspect="1"/>
          </p:cNvPicPr>
          <p:nvPr/>
        </p:nvPicPr>
        <p:blipFill>
          <a:blip r:embed="rId6"/>
          <a:stretch>
            <a:fillRect/>
          </a:stretch>
        </p:blipFill>
        <p:spPr>
          <a:xfrm>
            <a:off x="2241690" y="1895461"/>
            <a:ext cx="2188256" cy="1277290"/>
          </a:xfrm>
          <a:prstGeom prst="rect">
            <a:avLst/>
          </a:prstGeom>
        </p:spPr>
      </p:pic>
      <p:pic>
        <p:nvPicPr>
          <p:cNvPr id="11" name="图片 10">
            <a:extLst>
              <a:ext uri="{FF2B5EF4-FFF2-40B4-BE49-F238E27FC236}">
                <a16:creationId xmlns:a16="http://schemas.microsoft.com/office/drawing/2014/main" id="{58CFB910-FFE5-496F-8915-B3DD958CDC19}"/>
              </a:ext>
            </a:extLst>
          </p:cNvPr>
          <p:cNvPicPr>
            <a:picLocks noChangeAspect="1"/>
          </p:cNvPicPr>
          <p:nvPr/>
        </p:nvPicPr>
        <p:blipFill>
          <a:blip r:embed="rId7"/>
          <a:stretch>
            <a:fillRect/>
          </a:stretch>
        </p:blipFill>
        <p:spPr>
          <a:xfrm>
            <a:off x="230573" y="1900892"/>
            <a:ext cx="2021243" cy="1179805"/>
          </a:xfrm>
          <a:prstGeom prst="rect">
            <a:avLst/>
          </a:prstGeom>
        </p:spPr>
      </p:pic>
      <p:pic>
        <p:nvPicPr>
          <p:cNvPr id="19" name="图片 18">
            <a:extLst>
              <a:ext uri="{FF2B5EF4-FFF2-40B4-BE49-F238E27FC236}">
                <a16:creationId xmlns:a16="http://schemas.microsoft.com/office/drawing/2014/main" id="{3D4C9BD2-3A7C-4991-89AD-E16E7322A860}"/>
              </a:ext>
            </a:extLst>
          </p:cNvPr>
          <p:cNvPicPr>
            <a:picLocks noChangeAspect="1"/>
          </p:cNvPicPr>
          <p:nvPr/>
        </p:nvPicPr>
        <p:blipFill rotWithShape="1">
          <a:blip r:embed="rId8"/>
          <a:srcRect l="90389"/>
          <a:stretch/>
        </p:blipFill>
        <p:spPr>
          <a:xfrm>
            <a:off x="8627120" y="2201988"/>
            <a:ext cx="387443" cy="2352924"/>
          </a:xfrm>
          <a:prstGeom prst="rect">
            <a:avLst/>
          </a:prstGeom>
        </p:spPr>
      </p:pic>
      <p:sp>
        <p:nvSpPr>
          <p:cNvPr id="25" name="文本框 24">
            <a:extLst>
              <a:ext uri="{FF2B5EF4-FFF2-40B4-BE49-F238E27FC236}">
                <a16:creationId xmlns:a16="http://schemas.microsoft.com/office/drawing/2014/main" id="{40AD88F8-30DA-47F1-84B0-B19F15375FAE}"/>
              </a:ext>
            </a:extLst>
          </p:cNvPr>
          <p:cNvSpPr txBox="1"/>
          <p:nvPr/>
        </p:nvSpPr>
        <p:spPr>
          <a:xfrm>
            <a:off x="1904171" y="1900892"/>
            <a:ext cx="1478588" cy="254212"/>
          </a:xfrm>
          <a:prstGeom prst="rect">
            <a:avLst/>
          </a:prstGeom>
          <a:noFill/>
        </p:spPr>
        <p:txBody>
          <a:bodyPr wrap="square" rtlCol="0">
            <a:spAutoFit/>
          </a:bodyPr>
          <a:lstStyle/>
          <a:p>
            <a:pPr algn="ctr"/>
            <a:r>
              <a:rPr lang="en-US" altLang="zh-CN" sz="1100" dirty="0"/>
              <a:t>Heating-1</a:t>
            </a:r>
            <a:endParaRPr lang="en-US" sz="1100" dirty="0"/>
          </a:p>
        </p:txBody>
      </p:sp>
      <p:sp>
        <p:nvSpPr>
          <p:cNvPr id="26" name="文本框 25">
            <a:extLst>
              <a:ext uri="{FF2B5EF4-FFF2-40B4-BE49-F238E27FC236}">
                <a16:creationId xmlns:a16="http://schemas.microsoft.com/office/drawing/2014/main" id="{6E5C797F-78B4-4796-90EF-559BBEBCA4BA}"/>
              </a:ext>
            </a:extLst>
          </p:cNvPr>
          <p:cNvSpPr txBox="1"/>
          <p:nvPr/>
        </p:nvSpPr>
        <p:spPr>
          <a:xfrm>
            <a:off x="4150666" y="1900892"/>
            <a:ext cx="1478588" cy="261610"/>
          </a:xfrm>
          <a:prstGeom prst="rect">
            <a:avLst/>
          </a:prstGeom>
          <a:noFill/>
        </p:spPr>
        <p:txBody>
          <a:bodyPr wrap="square" rtlCol="0">
            <a:spAutoFit/>
          </a:bodyPr>
          <a:lstStyle/>
          <a:p>
            <a:pPr algn="ctr"/>
            <a:r>
              <a:rPr lang="en-US" altLang="zh-CN" sz="1100" dirty="0">
                <a:solidFill>
                  <a:schemeClr val="accent2"/>
                </a:solidFill>
              </a:rPr>
              <a:t>Activation-1</a:t>
            </a:r>
            <a:endParaRPr lang="en-US" sz="1100" dirty="0">
              <a:solidFill>
                <a:schemeClr val="accent2"/>
              </a:solidFill>
            </a:endParaRPr>
          </a:p>
        </p:txBody>
      </p:sp>
      <p:sp>
        <p:nvSpPr>
          <p:cNvPr id="27" name="文本框 26">
            <a:extLst>
              <a:ext uri="{FF2B5EF4-FFF2-40B4-BE49-F238E27FC236}">
                <a16:creationId xmlns:a16="http://schemas.microsoft.com/office/drawing/2014/main" id="{601D7893-9DA0-4EA7-9EAF-7C4B948DC026}"/>
              </a:ext>
            </a:extLst>
          </p:cNvPr>
          <p:cNvSpPr txBox="1"/>
          <p:nvPr/>
        </p:nvSpPr>
        <p:spPr>
          <a:xfrm>
            <a:off x="6145050" y="1900892"/>
            <a:ext cx="1478588" cy="254212"/>
          </a:xfrm>
          <a:prstGeom prst="rect">
            <a:avLst/>
          </a:prstGeom>
          <a:noFill/>
        </p:spPr>
        <p:txBody>
          <a:bodyPr wrap="square" rtlCol="0">
            <a:spAutoFit/>
          </a:bodyPr>
          <a:lstStyle/>
          <a:p>
            <a:pPr algn="ctr"/>
            <a:r>
              <a:rPr lang="en-US" altLang="zh-CN" sz="1100" dirty="0"/>
              <a:t>Cooling-1</a:t>
            </a:r>
            <a:endParaRPr lang="en-US" sz="1100" dirty="0"/>
          </a:p>
        </p:txBody>
      </p:sp>
      <p:sp>
        <p:nvSpPr>
          <p:cNvPr id="28" name="文本框 27">
            <a:extLst>
              <a:ext uri="{FF2B5EF4-FFF2-40B4-BE49-F238E27FC236}">
                <a16:creationId xmlns:a16="http://schemas.microsoft.com/office/drawing/2014/main" id="{E9918DAC-1AFF-49F8-A294-0628D82FDAB1}"/>
              </a:ext>
            </a:extLst>
          </p:cNvPr>
          <p:cNvSpPr txBox="1"/>
          <p:nvPr/>
        </p:nvSpPr>
        <p:spPr>
          <a:xfrm>
            <a:off x="30979" y="3498187"/>
            <a:ext cx="1478588" cy="254212"/>
          </a:xfrm>
          <a:prstGeom prst="rect">
            <a:avLst/>
          </a:prstGeom>
          <a:noFill/>
        </p:spPr>
        <p:txBody>
          <a:bodyPr wrap="square" rtlCol="0">
            <a:spAutoFit/>
          </a:bodyPr>
          <a:lstStyle/>
          <a:p>
            <a:pPr algn="ctr"/>
            <a:r>
              <a:rPr lang="en-US" altLang="zh-CN" sz="1100" dirty="0"/>
              <a:t>Heating-2</a:t>
            </a:r>
            <a:endParaRPr lang="en-US" sz="1100" dirty="0"/>
          </a:p>
        </p:txBody>
      </p:sp>
      <p:sp>
        <p:nvSpPr>
          <p:cNvPr id="29" name="文本框 28">
            <a:extLst>
              <a:ext uri="{FF2B5EF4-FFF2-40B4-BE49-F238E27FC236}">
                <a16:creationId xmlns:a16="http://schemas.microsoft.com/office/drawing/2014/main" id="{6EA9617A-97B0-417B-BE18-E8003B579FC5}"/>
              </a:ext>
            </a:extLst>
          </p:cNvPr>
          <p:cNvSpPr txBox="1"/>
          <p:nvPr/>
        </p:nvSpPr>
        <p:spPr>
          <a:xfrm>
            <a:off x="2027646" y="3498187"/>
            <a:ext cx="1478588" cy="261610"/>
          </a:xfrm>
          <a:prstGeom prst="rect">
            <a:avLst/>
          </a:prstGeom>
          <a:noFill/>
        </p:spPr>
        <p:txBody>
          <a:bodyPr wrap="square" rtlCol="0">
            <a:spAutoFit/>
          </a:bodyPr>
          <a:lstStyle/>
          <a:p>
            <a:pPr algn="ctr"/>
            <a:r>
              <a:rPr lang="en-US" altLang="zh-CN" sz="1100" dirty="0">
                <a:solidFill>
                  <a:schemeClr val="accent2"/>
                </a:solidFill>
              </a:rPr>
              <a:t>Activation-2</a:t>
            </a:r>
            <a:endParaRPr lang="en-US" sz="1100" dirty="0">
              <a:solidFill>
                <a:schemeClr val="accent2"/>
              </a:solidFill>
            </a:endParaRPr>
          </a:p>
        </p:txBody>
      </p:sp>
      <p:sp>
        <p:nvSpPr>
          <p:cNvPr id="30" name="文本框 29">
            <a:extLst>
              <a:ext uri="{FF2B5EF4-FFF2-40B4-BE49-F238E27FC236}">
                <a16:creationId xmlns:a16="http://schemas.microsoft.com/office/drawing/2014/main" id="{ACEE7296-617E-475E-B6E2-06AF524FE9DB}"/>
              </a:ext>
            </a:extLst>
          </p:cNvPr>
          <p:cNvSpPr txBox="1"/>
          <p:nvPr/>
        </p:nvSpPr>
        <p:spPr>
          <a:xfrm>
            <a:off x="4115525" y="3498187"/>
            <a:ext cx="1478588" cy="254212"/>
          </a:xfrm>
          <a:prstGeom prst="rect">
            <a:avLst/>
          </a:prstGeom>
          <a:noFill/>
        </p:spPr>
        <p:txBody>
          <a:bodyPr wrap="square" rtlCol="0">
            <a:spAutoFit/>
          </a:bodyPr>
          <a:lstStyle/>
          <a:p>
            <a:pPr algn="ctr"/>
            <a:r>
              <a:rPr lang="en-US" altLang="zh-CN" sz="1100" dirty="0"/>
              <a:t>Cooling-2</a:t>
            </a:r>
            <a:endParaRPr lang="en-US" sz="1100" dirty="0"/>
          </a:p>
        </p:txBody>
      </p:sp>
      <p:sp>
        <p:nvSpPr>
          <p:cNvPr id="31" name="文本框 30">
            <a:extLst>
              <a:ext uri="{FF2B5EF4-FFF2-40B4-BE49-F238E27FC236}">
                <a16:creationId xmlns:a16="http://schemas.microsoft.com/office/drawing/2014/main" id="{DC2D21F5-10CF-4D62-952D-850C203A8280}"/>
              </a:ext>
            </a:extLst>
          </p:cNvPr>
          <p:cNvSpPr txBox="1"/>
          <p:nvPr/>
        </p:nvSpPr>
        <p:spPr>
          <a:xfrm>
            <a:off x="6145050" y="3498187"/>
            <a:ext cx="1478588" cy="261610"/>
          </a:xfrm>
          <a:prstGeom prst="rect">
            <a:avLst/>
          </a:prstGeom>
          <a:noFill/>
        </p:spPr>
        <p:txBody>
          <a:bodyPr wrap="square" rtlCol="0">
            <a:spAutoFit/>
          </a:bodyPr>
          <a:lstStyle/>
          <a:p>
            <a:pPr algn="ctr"/>
            <a:r>
              <a:rPr lang="en-US" altLang="zh-CN" sz="1100" dirty="0">
                <a:solidFill>
                  <a:schemeClr val="accent2"/>
                </a:solidFill>
              </a:rPr>
              <a:t>Releasing</a:t>
            </a:r>
            <a:endParaRPr lang="en-US" sz="1100" dirty="0">
              <a:solidFill>
                <a:schemeClr val="accent2"/>
              </a:solidFill>
            </a:endParaRPr>
          </a:p>
        </p:txBody>
      </p:sp>
      <p:sp>
        <p:nvSpPr>
          <p:cNvPr id="32" name="箭头: 右 31">
            <a:extLst>
              <a:ext uri="{FF2B5EF4-FFF2-40B4-BE49-F238E27FC236}">
                <a16:creationId xmlns:a16="http://schemas.microsoft.com/office/drawing/2014/main" id="{2F15422F-6C43-4E39-BB01-6C753B85D2AB}"/>
              </a:ext>
            </a:extLst>
          </p:cNvPr>
          <p:cNvSpPr/>
          <p:nvPr/>
        </p:nvSpPr>
        <p:spPr>
          <a:xfrm>
            <a:off x="2101957" y="2850246"/>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箭头: 右 32">
            <a:extLst>
              <a:ext uri="{FF2B5EF4-FFF2-40B4-BE49-F238E27FC236}">
                <a16:creationId xmlns:a16="http://schemas.microsoft.com/office/drawing/2014/main" id="{C7335FE8-1202-4942-95B3-A4F073732C24}"/>
              </a:ext>
            </a:extLst>
          </p:cNvPr>
          <p:cNvSpPr/>
          <p:nvPr/>
        </p:nvSpPr>
        <p:spPr>
          <a:xfrm>
            <a:off x="4237499" y="2850245"/>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箭头: 右 33">
            <a:extLst>
              <a:ext uri="{FF2B5EF4-FFF2-40B4-BE49-F238E27FC236}">
                <a16:creationId xmlns:a16="http://schemas.microsoft.com/office/drawing/2014/main" id="{86091BCC-3FD7-43B6-ABDA-310F725EC81D}"/>
              </a:ext>
            </a:extLst>
          </p:cNvPr>
          <p:cNvSpPr/>
          <p:nvPr/>
        </p:nvSpPr>
        <p:spPr>
          <a:xfrm>
            <a:off x="6388577" y="2850245"/>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箭头: 右 34">
            <a:extLst>
              <a:ext uri="{FF2B5EF4-FFF2-40B4-BE49-F238E27FC236}">
                <a16:creationId xmlns:a16="http://schemas.microsoft.com/office/drawing/2014/main" id="{82AE96BD-BD85-46A0-91CA-DB2C811D6188}"/>
              </a:ext>
            </a:extLst>
          </p:cNvPr>
          <p:cNvSpPr/>
          <p:nvPr/>
        </p:nvSpPr>
        <p:spPr>
          <a:xfrm>
            <a:off x="312982" y="4476332"/>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箭头: 右 35">
            <a:extLst>
              <a:ext uri="{FF2B5EF4-FFF2-40B4-BE49-F238E27FC236}">
                <a16:creationId xmlns:a16="http://schemas.microsoft.com/office/drawing/2014/main" id="{319B37A2-5A10-444A-96DA-759E798D4229}"/>
              </a:ext>
            </a:extLst>
          </p:cNvPr>
          <p:cNvSpPr/>
          <p:nvPr/>
        </p:nvSpPr>
        <p:spPr>
          <a:xfrm>
            <a:off x="8144157" y="2850245"/>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箭头: 右 36">
            <a:extLst>
              <a:ext uri="{FF2B5EF4-FFF2-40B4-BE49-F238E27FC236}">
                <a16:creationId xmlns:a16="http://schemas.microsoft.com/office/drawing/2014/main" id="{7EAA4E0E-FA52-479B-B580-2D1E3167F856}"/>
              </a:ext>
            </a:extLst>
          </p:cNvPr>
          <p:cNvSpPr/>
          <p:nvPr/>
        </p:nvSpPr>
        <p:spPr>
          <a:xfrm>
            <a:off x="2105227" y="4481254"/>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箭头: 右 37">
            <a:extLst>
              <a:ext uri="{FF2B5EF4-FFF2-40B4-BE49-F238E27FC236}">
                <a16:creationId xmlns:a16="http://schemas.microsoft.com/office/drawing/2014/main" id="{6590F07B-2AFD-4BA6-BC0D-6D3D95AE8FB9}"/>
              </a:ext>
            </a:extLst>
          </p:cNvPr>
          <p:cNvSpPr/>
          <p:nvPr/>
        </p:nvSpPr>
        <p:spPr>
          <a:xfrm>
            <a:off x="4240769" y="4481253"/>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箭头: 右 38">
            <a:extLst>
              <a:ext uri="{FF2B5EF4-FFF2-40B4-BE49-F238E27FC236}">
                <a16:creationId xmlns:a16="http://schemas.microsoft.com/office/drawing/2014/main" id="{880AFEF2-682E-4AE8-9D6D-7650B5B6CBB0}"/>
              </a:ext>
            </a:extLst>
          </p:cNvPr>
          <p:cNvSpPr/>
          <p:nvPr/>
        </p:nvSpPr>
        <p:spPr>
          <a:xfrm>
            <a:off x="6391847" y="4481252"/>
            <a:ext cx="240918" cy="95673"/>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6819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CB4D261-E4E0-454D-8106-E1EAD96F8A98}"/>
              </a:ext>
            </a:extLst>
          </p:cNvPr>
          <p:cNvSpPr>
            <a:spLocks noGrp="1"/>
          </p:cNvSpPr>
          <p:nvPr>
            <p:ph sz="half" idx="18"/>
          </p:nvPr>
        </p:nvSpPr>
        <p:spPr>
          <a:xfrm>
            <a:off x="457200" y="3034640"/>
            <a:ext cx="2482849" cy="1931060"/>
          </a:xfrm>
        </p:spPr>
        <p:txBody>
          <a:bodyPr>
            <a:normAutofit fontScale="77500" lnSpcReduction="20000"/>
          </a:bodyPr>
          <a:lstStyle/>
          <a:p>
            <a:pPr marL="177800" indent="-177800">
              <a:lnSpc>
                <a:spcPct val="120000"/>
              </a:lnSpc>
              <a:spcBef>
                <a:spcPts val="600"/>
              </a:spcBef>
              <a:buFont typeface="Wingdings" panose="05000000000000000000" pitchFamily="2" charset="2"/>
              <a:buChar char="§"/>
            </a:pPr>
            <a:r>
              <a:rPr lang="en-US" dirty="0"/>
              <a:t>The process of reflow soldering is implemented using </a:t>
            </a:r>
            <a:r>
              <a:rPr lang="en-US" i="1" dirty="0"/>
              <a:t>Activation</a:t>
            </a:r>
            <a:r>
              <a:rPr lang="en-US" dirty="0"/>
              <a:t> nodes</a:t>
            </a:r>
          </a:p>
          <a:p>
            <a:pPr marL="177800" indent="-177800">
              <a:lnSpc>
                <a:spcPct val="120000"/>
              </a:lnSpc>
              <a:spcBef>
                <a:spcPts val="600"/>
              </a:spcBef>
              <a:buFont typeface="Wingdings" panose="05000000000000000000" pitchFamily="2" charset="2"/>
              <a:buChar char="§"/>
            </a:pPr>
            <a:r>
              <a:rPr lang="en-US" dirty="0"/>
              <a:t>The temperature change is approximately described by a user-defined function</a:t>
            </a:r>
          </a:p>
          <a:p>
            <a:pPr marL="177800" indent="-177800">
              <a:lnSpc>
                <a:spcPct val="120000"/>
              </a:lnSpc>
              <a:spcBef>
                <a:spcPts val="600"/>
              </a:spcBef>
              <a:buFont typeface="Wingdings" panose="05000000000000000000" pitchFamily="2" charset="2"/>
              <a:buChar char="§"/>
            </a:pPr>
            <a:r>
              <a:rPr lang="en-US" dirty="0"/>
              <a:t>Further extension</a:t>
            </a:r>
          </a:p>
          <a:p>
            <a:pPr lvl="1"/>
            <a:r>
              <a:rPr lang="en-US" dirty="0"/>
              <a:t>Heat transfer between structures and surroundings </a:t>
            </a:r>
          </a:p>
          <a:p>
            <a:pPr lvl="1"/>
            <a:r>
              <a:rPr lang="en-US" dirty="0"/>
              <a:t>More complex constitutive models such as the </a:t>
            </a:r>
            <a:r>
              <a:rPr lang="en-US" dirty="0" err="1"/>
              <a:t>viscoplasticity</a:t>
            </a:r>
            <a:r>
              <a:rPr lang="en-US" dirty="0"/>
              <a:t> for solder materials</a:t>
            </a:r>
          </a:p>
          <a:p>
            <a:endParaRPr lang="en-US" dirty="0"/>
          </a:p>
        </p:txBody>
      </p:sp>
      <p:sp>
        <p:nvSpPr>
          <p:cNvPr id="8" name="Content Placeholder 7">
            <a:extLst>
              <a:ext uri="{FF2B5EF4-FFF2-40B4-BE49-F238E27FC236}">
                <a16:creationId xmlns:a16="http://schemas.microsoft.com/office/drawing/2014/main" id="{FA659EED-F967-4DA4-A407-86EBBF9130DE}"/>
              </a:ext>
            </a:extLst>
          </p:cNvPr>
          <p:cNvSpPr>
            <a:spLocks noGrp="1"/>
          </p:cNvSpPr>
          <p:nvPr>
            <p:ph sz="quarter" idx="17"/>
          </p:nvPr>
        </p:nvSpPr>
        <p:spPr/>
        <p:txBody>
          <a:bodyPr/>
          <a:lstStyle/>
          <a:p>
            <a:endParaRPr lang="en-US"/>
          </a:p>
        </p:txBody>
      </p:sp>
      <p:sp>
        <p:nvSpPr>
          <p:cNvPr id="7" name="Title 6">
            <a:extLst>
              <a:ext uri="{FF2B5EF4-FFF2-40B4-BE49-F238E27FC236}">
                <a16:creationId xmlns:a16="http://schemas.microsoft.com/office/drawing/2014/main" id="{5A8C645C-F2B3-4F54-8609-488EF16DC05E}"/>
              </a:ext>
            </a:extLst>
          </p:cNvPr>
          <p:cNvSpPr>
            <a:spLocks noGrp="1"/>
          </p:cNvSpPr>
          <p:nvPr>
            <p:ph type="title"/>
          </p:nvPr>
        </p:nvSpPr>
        <p:spPr/>
        <p:txBody>
          <a:bodyPr/>
          <a:lstStyle/>
          <a:p>
            <a:r>
              <a:rPr lang="en-US" dirty="0"/>
              <a:t>Summary</a:t>
            </a:r>
          </a:p>
        </p:txBody>
      </p:sp>
      <p:pic>
        <p:nvPicPr>
          <p:cNvPr id="2" name="Picture 1">
            <a:extLst>
              <a:ext uri="{FF2B5EF4-FFF2-40B4-BE49-F238E27FC236}">
                <a16:creationId xmlns:a16="http://schemas.microsoft.com/office/drawing/2014/main" id="{B8F5F940-97CB-410E-B900-2B17E12BB19D}"/>
              </a:ext>
            </a:extLst>
          </p:cNvPr>
          <p:cNvPicPr>
            <a:picLocks noChangeAspect="1"/>
          </p:cNvPicPr>
          <p:nvPr/>
        </p:nvPicPr>
        <p:blipFill rotWithShape="1">
          <a:blip r:embed="rId2"/>
          <a:srcRect r="31695" b="6807"/>
          <a:stretch/>
        </p:blipFill>
        <p:spPr>
          <a:xfrm>
            <a:off x="3271058" y="436767"/>
            <a:ext cx="6245854" cy="4793400"/>
          </a:xfrm>
          <a:prstGeom prst="rect">
            <a:avLst/>
          </a:prstGeom>
          <a:ln>
            <a:solidFill>
              <a:schemeClr val="bg2"/>
            </a:solidFill>
          </a:ln>
        </p:spPr>
      </p:pic>
    </p:spTree>
    <p:extLst>
      <p:ext uri="{BB962C8B-B14F-4D97-AF65-F5344CB8AC3E}">
        <p14:creationId xmlns:p14="http://schemas.microsoft.com/office/powerpoint/2010/main" val="125046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1F96633-396E-4BB8-A9B4-DAA207DB5035}"/>
              </a:ext>
            </a:extLst>
          </p:cNvPr>
          <p:cNvSpPr>
            <a:spLocks noGrp="1"/>
          </p:cNvSpPr>
          <p:nvPr>
            <p:ph sz="quarter" idx="17"/>
          </p:nvPr>
        </p:nvSpPr>
        <p:spPr/>
        <p:txBody>
          <a:bodyPr/>
          <a:lstStyle/>
          <a:p>
            <a:endParaRPr lang="en-US"/>
          </a:p>
        </p:txBody>
      </p:sp>
      <p:sp>
        <p:nvSpPr>
          <p:cNvPr id="2" name="Title 1">
            <a:extLst>
              <a:ext uri="{FF2B5EF4-FFF2-40B4-BE49-F238E27FC236}">
                <a16:creationId xmlns:a16="http://schemas.microsoft.com/office/drawing/2014/main" id="{C5D871E0-60D0-485E-A597-6679543ABF39}"/>
              </a:ext>
            </a:extLst>
          </p:cNvPr>
          <p:cNvSpPr>
            <a:spLocks noGrp="1"/>
          </p:cNvSpPr>
          <p:nvPr>
            <p:ph type="title"/>
          </p:nvPr>
        </p:nvSpPr>
        <p:spPr/>
        <p:txBody>
          <a:bodyPr/>
          <a:lstStyle/>
          <a:p>
            <a:r>
              <a:rPr lang="en-US" dirty="0"/>
              <a:t>OVERVIEW</a:t>
            </a:r>
          </a:p>
        </p:txBody>
      </p:sp>
      <p:pic>
        <p:nvPicPr>
          <p:cNvPr id="5" name="Picture 4">
            <a:extLst>
              <a:ext uri="{FF2B5EF4-FFF2-40B4-BE49-F238E27FC236}">
                <a16:creationId xmlns:a16="http://schemas.microsoft.com/office/drawing/2014/main" id="{5422F0CD-9798-43D0-A235-5DD047391564}"/>
              </a:ext>
            </a:extLst>
          </p:cNvPr>
          <p:cNvPicPr>
            <a:picLocks noChangeAspect="1"/>
          </p:cNvPicPr>
          <p:nvPr/>
        </p:nvPicPr>
        <p:blipFill>
          <a:blip r:embed="rId2"/>
          <a:stretch>
            <a:fillRect/>
          </a:stretch>
        </p:blipFill>
        <p:spPr>
          <a:xfrm>
            <a:off x="1143001" y="971551"/>
            <a:ext cx="7699124" cy="4330757"/>
          </a:xfrm>
          <a:prstGeom prst="rect">
            <a:avLst/>
          </a:prstGeom>
          <a:ln>
            <a:solidFill>
              <a:schemeClr val="bg2"/>
            </a:solidFill>
          </a:ln>
        </p:spPr>
      </p:pic>
    </p:spTree>
    <p:extLst>
      <p:ext uri="{BB962C8B-B14F-4D97-AF65-F5344CB8AC3E}">
        <p14:creationId xmlns:p14="http://schemas.microsoft.com/office/powerpoint/2010/main" val="1276402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1D45ED8-9D9C-41A0-975C-1152DFD7E7DF}"/>
              </a:ext>
            </a:extLst>
          </p:cNvPr>
          <p:cNvSpPr>
            <a:spLocks noGrp="1"/>
          </p:cNvSpPr>
          <p:nvPr>
            <p:ph type="title"/>
          </p:nvPr>
        </p:nvSpPr>
        <p:spPr/>
        <p:txBody>
          <a:bodyPr/>
          <a:lstStyle/>
          <a:p>
            <a:r>
              <a:rPr lang="en-US" dirty="0"/>
              <a:t>Geometry</a:t>
            </a:r>
          </a:p>
        </p:txBody>
      </p:sp>
      <p:sp>
        <p:nvSpPr>
          <p:cNvPr id="3" name="内容占位符 2">
            <a:extLst>
              <a:ext uri="{FF2B5EF4-FFF2-40B4-BE49-F238E27FC236}">
                <a16:creationId xmlns:a16="http://schemas.microsoft.com/office/drawing/2014/main" id="{AD421390-708D-4534-BEB4-DF2C06A93947}"/>
              </a:ext>
            </a:extLst>
          </p:cNvPr>
          <p:cNvSpPr>
            <a:spLocks noGrp="1"/>
          </p:cNvSpPr>
          <p:nvPr>
            <p:ph sz="half" idx="10"/>
          </p:nvPr>
        </p:nvSpPr>
        <p:spPr>
          <a:xfrm>
            <a:off x="457201" y="1619250"/>
            <a:ext cx="2949575" cy="3162300"/>
          </a:xfrm>
        </p:spPr>
        <p:txBody>
          <a:bodyPr/>
          <a:lstStyle/>
          <a:p>
            <a:r>
              <a:rPr lang="en-US" altLang="zh-CN" dirty="0"/>
              <a:t>PCB</a:t>
            </a:r>
          </a:p>
          <a:p>
            <a:pPr lvl="1"/>
            <a:r>
              <a:rPr lang="en-US" altLang="zh-CN" dirty="0"/>
              <a:t>Substrate + Printed layer</a:t>
            </a:r>
          </a:p>
          <a:p>
            <a:r>
              <a:rPr lang="en-US" altLang="zh-CN" dirty="0"/>
              <a:t>Solder joints</a:t>
            </a:r>
          </a:p>
          <a:p>
            <a:pPr lvl="1"/>
            <a:r>
              <a:rPr lang="en-US" altLang="zh-CN" dirty="0"/>
              <a:t>Radius: 0.25 mm</a:t>
            </a:r>
          </a:p>
          <a:p>
            <a:pPr lvl="1"/>
            <a:r>
              <a:rPr lang="en-US" altLang="zh-CN" dirty="0"/>
              <a:t>Height: 0.4 </a:t>
            </a:r>
          </a:p>
          <a:p>
            <a:r>
              <a:rPr lang="en-US" altLang="zh-CN" dirty="0"/>
              <a:t>Components</a:t>
            </a:r>
          </a:p>
          <a:p>
            <a:pPr lvl="1"/>
            <a:r>
              <a:rPr lang="en-US" altLang="zh-CN" dirty="0"/>
              <a:t>One large chip and two small chips</a:t>
            </a:r>
          </a:p>
          <a:p>
            <a:pPr lvl="1"/>
            <a:endParaRPr lang="en-US" altLang="zh-CN" sz="1200" dirty="0"/>
          </a:p>
          <a:p>
            <a:pPr lvl="1"/>
            <a:endParaRPr lang="en-US" altLang="zh-CN" sz="1200" dirty="0"/>
          </a:p>
          <a:p>
            <a:endParaRPr lang="en-US" dirty="0"/>
          </a:p>
        </p:txBody>
      </p:sp>
      <p:pic>
        <p:nvPicPr>
          <p:cNvPr id="4" name="图片 3">
            <a:extLst>
              <a:ext uri="{FF2B5EF4-FFF2-40B4-BE49-F238E27FC236}">
                <a16:creationId xmlns:a16="http://schemas.microsoft.com/office/drawing/2014/main" id="{292C35D3-DD5B-45C9-B490-E62746C45E65}"/>
              </a:ext>
            </a:extLst>
          </p:cNvPr>
          <p:cNvPicPr>
            <a:picLocks noChangeAspect="1"/>
          </p:cNvPicPr>
          <p:nvPr/>
        </p:nvPicPr>
        <p:blipFill>
          <a:blip r:embed="rId2"/>
          <a:stretch>
            <a:fillRect/>
          </a:stretch>
        </p:blipFill>
        <p:spPr>
          <a:xfrm>
            <a:off x="6964675" y="2147463"/>
            <a:ext cx="1410595" cy="848573"/>
          </a:xfrm>
          <a:prstGeom prst="rect">
            <a:avLst/>
          </a:prstGeom>
          <a:ln w="12700">
            <a:solidFill>
              <a:schemeClr val="accent2"/>
            </a:solidFill>
          </a:ln>
        </p:spPr>
      </p:pic>
      <p:pic>
        <p:nvPicPr>
          <p:cNvPr id="6" name="图片 5">
            <a:extLst>
              <a:ext uri="{FF2B5EF4-FFF2-40B4-BE49-F238E27FC236}">
                <a16:creationId xmlns:a16="http://schemas.microsoft.com/office/drawing/2014/main" id="{7848573F-46D4-4EA3-9A3A-1DFCEDE024F9}"/>
              </a:ext>
            </a:extLst>
          </p:cNvPr>
          <p:cNvPicPr>
            <a:picLocks noChangeAspect="1"/>
          </p:cNvPicPr>
          <p:nvPr/>
        </p:nvPicPr>
        <p:blipFill>
          <a:blip r:embed="rId3"/>
          <a:stretch>
            <a:fillRect/>
          </a:stretch>
        </p:blipFill>
        <p:spPr>
          <a:xfrm>
            <a:off x="4242444" y="2499302"/>
            <a:ext cx="4211230" cy="2533355"/>
          </a:xfrm>
          <a:prstGeom prst="rect">
            <a:avLst/>
          </a:prstGeom>
        </p:spPr>
      </p:pic>
      <p:sp>
        <p:nvSpPr>
          <p:cNvPr id="7" name="矩形 6">
            <a:extLst>
              <a:ext uri="{FF2B5EF4-FFF2-40B4-BE49-F238E27FC236}">
                <a16:creationId xmlns:a16="http://schemas.microsoft.com/office/drawing/2014/main" id="{AFEF98F0-1FA4-4569-BB5E-2E6D8A42BBB8}"/>
              </a:ext>
            </a:extLst>
          </p:cNvPr>
          <p:cNvSpPr/>
          <p:nvPr/>
        </p:nvSpPr>
        <p:spPr>
          <a:xfrm>
            <a:off x="5964671" y="3579118"/>
            <a:ext cx="235518" cy="14624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直接连接符 7">
            <a:extLst>
              <a:ext uri="{FF2B5EF4-FFF2-40B4-BE49-F238E27FC236}">
                <a16:creationId xmlns:a16="http://schemas.microsoft.com/office/drawing/2014/main" id="{0248A21B-01CF-45B1-A7E7-7FFF00E7A7BF}"/>
              </a:ext>
            </a:extLst>
          </p:cNvPr>
          <p:cNvCxnSpPr>
            <a:cxnSpLocks/>
            <a:stCxn id="7" idx="0"/>
            <a:endCxn id="4" idx="1"/>
          </p:cNvCxnSpPr>
          <p:nvPr/>
        </p:nvCxnSpPr>
        <p:spPr>
          <a:xfrm flipV="1">
            <a:off x="6082431" y="2571749"/>
            <a:ext cx="882244" cy="100736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7" name="图片 16">
            <a:extLst>
              <a:ext uri="{FF2B5EF4-FFF2-40B4-BE49-F238E27FC236}">
                <a16:creationId xmlns:a16="http://schemas.microsoft.com/office/drawing/2014/main" id="{76C77578-DEEF-40DD-9596-0CB4355430CC}"/>
              </a:ext>
            </a:extLst>
          </p:cNvPr>
          <p:cNvPicPr>
            <a:picLocks noChangeAspect="1"/>
          </p:cNvPicPr>
          <p:nvPr/>
        </p:nvPicPr>
        <p:blipFill>
          <a:blip r:embed="rId4"/>
          <a:stretch>
            <a:fillRect/>
          </a:stretch>
        </p:blipFill>
        <p:spPr>
          <a:xfrm>
            <a:off x="4349370" y="-143095"/>
            <a:ext cx="4228476" cy="2827826"/>
          </a:xfrm>
          <a:prstGeom prst="rect">
            <a:avLst/>
          </a:prstGeom>
        </p:spPr>
      </p:pic>
      <p:sp>
        <p:nvSpPr>
          <p:cNvPr id="10" name="文本占位符 4">
            <a:extLst>
              <a:ext uri="{FF2B5EF4-FFF2-40B4-BE49-F238E27FC236}">
                <a16:creationId xmlns:a16="http://schemas.microsoft.com/office/drawing/2014/main" id="{5A50F03B-8F07-4EE0-AB42-63FC0EF97FBB}"/>
              </a:ext>
            </a:extLst>
          </p:cNvPr>
          <p:cNvSpPr>
            <a:spLocks noGrp="1"/>
          </p:cNvSpPr>
          <p:nvPr>
            <p:ph type="body" sz="quarter" idx="12"/>
          </p:nvPr>
        </p:nvSpPr>
        <p:spPr>
          <a:xfrm>
            <a:off x="6514497" y="4720096"/>
            <a:ext cx="2629503" cy="304800"/>
          </a:xfrm>
        </p:spPr>
        <p:txBody>
          <a:bodyPr>
            <a:normAutofit fontScale="92500" lnSpcReduction="20000"/>
          </a:bodyPr>
          <a:lstStyle/>
          <a:p>
            <a:r>
              <a:rPr lang="en-US" dirty="0"/>
              <a:t>The geometry of PCB is obtained from the model “</a:t>
            </a:r>
            <a:r>
              <a:rPr lang="en-US" dirty="0" err="1"/>
              <a:t>esd_test_pcb.mph</a:t>
            </a:r>
            <a:r>
              <a:rPr lang="en-US" dirty="0"/>
              <a:t>” in our application library</a:t>
            </a:r>
          </a:p>
        </p:txBody>
      </p:sp>
    </p:spTree>
    <p:extLst>
      <p:ext uri="{BB962C8B-B14F-4D97-AF65-F5344CB8AC3E}">
        <p14:creationId xmlns:p14="http://schemas.microsoft.com/office/powerpoint/2010/main" val="730319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8EF41B-115A-4E87-AE47-AA0A56B2DFB0}"/>
              </a:ext>
            </a:extLst>
          </p:cNvPr>
          <p:cNvSpPr>
            <a:spLocks noGrp="1"/>
          </p:cNvSpPr>
          <p:nvPr>
            <p:ph type="title"/>
          </p:nvPr>
        </p:nvSpPr>
        <p:spPr/>
        <p:txBody>
          <a:bodyPr/>
          <a:lstStyle/>
          <a:p>
            <a:r>
              <a:rPr lang="en-US" dirty="0"/>
              <a:t>Simulation Process</a:t>
            </a:r>
          </a:p>
        </p:txBody>
      </p:sp>
      <p:sp>
        <p:nvSpPr>
          <p:cNvPr id="3" name="内容占位符 2">
            <a:extLst>
              <a:ext uri="{FF2B5EF4-FFF2-40B4-BE49-F238E27FC236}">
                <a16:creationId xmlns:a16="http://schemas.microsoft.com/office/drawing/2014/main" id="{BA6840C2-1B03-4BCF-9DBB-A20CBD3C70DE}"/>
              </a:ext>
            </a:extLst>
          </p:cNvPr>
          <p:cNvSpPr>
            <a:spLocks noGrp="1"/>
          </p:cNvSpPr>
          <p:nvPr>
            <p:ph sz="half" idx="10"/>
          </p:nvPr>
        </p:nvSpPr>
        <p:spPr/>
        <p:txBody>
          <a:bodyPr>
            <a:normAutofit lnSpcReduction="10000"/>
          </a:bodyPr>
          <a:lstStyle/>
          <a:p>
            <a:r>
              <a:rPr lang="en-US" altLang="zh-CN" dirty="0"/>
              <a:t>Initial state</a:t>
            </a:r>
          </a:p>
          <a:p>
            <a:pPr lvl="1"/>
            <a:r>
              <a:rPr lang="en-US" altLang="zh-CN" dirty="0"/>
              <a:t>PCB has already been activated and constrained, T = 25</a:t>
            </a:r>
            <a:r>
              <a:rPr lang="zh-CN" altLang="en-US" dirty="0"/>
              <a:t> </a:t>
            </a:r>
            <a:r>
              <a:rPr lang="en-US" altLang="zh-CN" dirty="0" err="1"/>
              <a:t>degC</a:t>
            </a:r>
            <a:endParaRPr lang="en-US" altLang="zh-CN" dirty="0"/>
          </a:p>
          <a:p>
            <a:r>
              <a:rPr lang="en-US" altLang="zh-CN" sz="1400" dirty="0"/>
              <a:t> </a:t>
            </a:r>
            <a:r>
              <a:rPr lang="en-US" altLang="zh-CN" dirty="0"/>
              <a:t>Soldering for large chip</a:t>
            </a:r>
          </a:p>
          <a:p>
            <a:pPr lvl="1"/>
            <a:r>
              <a:rPr lang="en-US" altLang="zh-CN" dirty="0"/>
              <a:t>Heating state, T = 250 </a:t>
            </a:r>
            <a:r>
              <a:rPr lang="en-US" altLang="zh-CN" dirty="0" err="1"/>
              <a:t>degC</a:t>
            </a:r>
            <a:endParaRPr lang="en-US" altLang="zh-CN" dirty="0"/>
          </a:p>
          <a:p>
            <a:pPr lvl="1"/>
            <a:r>
              <a:rPr lang="en-US" altLang="zh-CN" dirty="0"/>
              <a:t>Large chip and its solder joints are activated</a:t>
            </a:r>
          </a:p>
          <a:p>
            <a:pPr lvl="1"/>
            <a:r>
              <a:rPr lang="en-US" altLang="zh-CN" dirty="0"/>
              <a:t>Cooling state, T = 25 </a:t>
            </a:r>
            <a:r>
              <a:rPr lang="en-US" altLang="zh-CN" dirty="0" err="1"/>
              <a:t>degC</a:t>
            </a:r>
            <a:endParaRPr lang="en-US" altLang="zh-CN" dirty="0"/>
          </a:p>
          <a:p>
            <a:r>
              <a:rPr lang="en-US" altLang="zh-CN" dirty="0"/>
              <a:t>Soldering for small chips</a:t>
            </a:r>
          </a:p>
          <a:p>
            <a:pPr lvl="1"/>
            <a:r>
              <a:rPr lang="en-US" altLang="zh-CN" dirty="0"/>
              <a:t>Heating state, T = 200 </a:t>
            </a:r>
            <a:r>
              <a:rPr lang="en-US" altLang="zh-CN" dirty="0" err="1"/>
              <a:t>degC</a:t>
            </a:r>
            <a:endParaRPr lang="en-US" altLang="zh-CN" dirty="0"/>
          </a:p>
          <a:p>
            <a:pPr lvl="1"/>
            <a:r>
              <a:rPr lang="en-US" altLang="zh-CN" dirty="0"/>
              <a:t>Small chips and their solder joints are activated</a:t>
            </a:r>
          </a:p>
          <a:p>
            <a:pPr lvl="1"/>
            <a:r>
              <a:rPr lang="en-US" altLang="zh-CN" dirty="0"/>
              <a:t>Cooling state, T = 25 </a:t>
            </a:r>
            <a:r>
              <a:rPr lang="en-US" altLang="zh-CN" dirty="0" err="1"/>
              <a:t>degC</a:t>
            </a:r>
            <a:endParaRPr lang="en-US" altLang="zh-CN" dirty="0"/>
          </a:p>
          <a:p>
            <a:r>
              <a:rPr lang="en-US" altLang="zh-CN" dirty="0"/>
              <a:t>Releasing</a:t>
            </a:r>
          </a:p>
          <a:p>
            <a:pPr lvl="1"/>
            <a:r>
              <a:rPr lang="en-US" altLang="zh-CN" dirty="0"/>
              <a:t>Remove the constraint in PCB, T = 25 </a:t>
            </a:r>
            <a:r>
              <a:rPr lang="en-US" altLang="zh-CN" dirty="0" err="1"/>
              <a:t>degC</a:t>
            </a:r>
            <a:endParaRPr lang="en-US" altLang="zh-CN" dirty="0"/>
          </a:p>
          <a:p>
            <a:endParaRPr lang="en-US" dirty="0"/>
          </a:p>
        </p:txBody>
      </p:sp>
      <p:pic>
        <p:nvPicPr>
          <p:cNvPr id="4" name="图片 3">
            <a:extLst>
              <a:ext uri="{FF2B5EF4-FFF2-40B4-BE49-F238E27FC236}">
                <a16:creationId xmlns:a16="http://schemas.microsoft.com/office/drawing/2014/main" id="{49867475-92C3-410C-A509-E9AA14A085A5}"/>
              </a:ext>
            </a:extLst>
          </p:cNvPr>
          <p:cNvPicPr>
            <a:picLocks noChangeAspect="1"/>
          </p:cNvPicPr>
          <p:nvPr/>
        </p:nvPicPr>
        <p:blipFill>
          <a:blip r:embed="rId2"/>
          <a:stretch>
            <a:fillRect/>
          </a:stretch>
        </p:blipFill>
        <p:spPr>
          <a:xfrm>
            <a:off x="6302551" y="1929790"/>
            <a:ext cx="2664803" cy="1848978"/>
          </a:xfrm>
          <a:prstGeom prst="rect">
            <a:avLst/>
          </a:prstGeom>
        </p:spPr>
      </p:pic>
      <p:sp>
        <p:nvSpPr>
          <p:cNvPr id="5" name="椭圆 4">
            <a:extLst>
              <a:ext uri="{FF2B5EF4-FFF2-40B4-BE49-F238E27FC236}">
                <a16:creationId xmlns:a16="http://schemas.microsoft.com/office/drawing/2014/main" id="{54470665-1973-4916-A71B-8A583C6B2A28}"/>
              </a:ext>
            </a:extLst>
          </p:cNvPr>
          <p:cNvSpPr/>
          <p:nvPr/>
        </p:nvSpPr>
        <p:spPr>
          <a:xfrm>
            <a:off x="7343341" y="1956414"/>
            <a:ext cx="60568" cy="6056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6" name="椭圆 5">
            <a:extLst>
              <a:ext uri="{FF2B5EF4-FFF2-40B4-BE49-F238E27FC236}">
                <a16:creationId xmlns:a16="http://schemas.microsoft.com/office/drawing/2014/main" id="{51EAFBB5-C6E8-4775-A266-7BCF0236BE42}"/>
              </a:ext>
            </a:extLst>
          </p:cNvPr>
          <p:cNvSpPr/>
          <p:nvPr/>
        </p:nvSpPr>
        <p:spPr>
          <a:xfrm>
            <a:off x="8150910" y="2311389"/>
            <a:ext cx="60568" cy="6056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7" name="文本框 6">
            <a:extLst>
              <a:ext uri="{FF2B5EF4-FFF2-40B4-BE49-F238E27FC236}">
                <a16:creationId xmlns:a16="http://schemas.microsoft.com/office/drawing/2014/main" id="{87D688DE-84A5-48DD-9333-557EC1539969}"/>
              </a:ext>
            </a:extLst>
          </p:cNvPr>
          <p:cNvSpPr txBox="1"/>
          <p:nvPr/>
        </p:nvSpPr>
        <p:spPr>
          <a:xfrm>
            <a:off x="7343341" y="1929790"/>
            <a:ext cx="816554" cy="230832"/>
          </a:xfrm>
          <a:prstGeom prst="rect">
            <a:avLst/>
          </a:prstGeom>
          <a:noFill/>
          <a:ln>
            <a:noFill/>
          </a:ln>
        </p:spPr>
        <p:txBody>
          <a:bodyPr wrap="square" rtlCol="0">
            <a:spAutoFit/>
          </a:bodyPr>
          <a:lstStyle/>
          <a:p>
            <a:r>
              <a:rPr lang="en-US" sz="900" dirty="0">
                <a:solidFill>
                  <a:schemeClr val="tx1">
                    <a:lumMod val="50000"/>
                  </a:schemeClr>
                </a:solidFill>
              </a:rPr>
              <a:t>Activation-1</a:t>
            </a:r>
          </a:p>
        </p:txBody>
      </p:sp>
      <p:sp>
        <p:nvSpPr>
          <p:cNvPr id="8" name="文本框 7">
            <a:extLst>
              <a:ext uri="{FF2B5EF4-FFF2-40B4-BE49-F238E27FC236}">
                <a16:creationId xmlns:a16="http://schemas.microsoft.com/office/drawing/2014/main" id="{A47026FA-D97D-4575-8219-4952ED455F93}"/>
              </a:ext>
            </a:extLst>
          </p:cNvPr>
          <p:cNvSpPr txBox="1"/>
          <p:nvPr/>
        </p:nvSpPr>
        <p:spPr>
          <a:xfrm>
            <a:off x="8159895" y="2283587"/>
            <a:ext cx="816554" cy="230832"/>
          </a:xfrm>
          <a:prstGeom prst="rect">
            <a:avLst/>
          </a:prstGeom>
          <a:noFill/>
          <a:ln>
            <a:noFill/>
          </a:ln>
        </p:spPr>
        <p:txBody>
          <a:bodyPr wrap="square" rtlCol="0">
            <a:spAutoFit/>
          </a:bodyPr>
          <a:lstStyle/>
          <a:p>
            <a:r>
              <a:rPr lang="en-US" sz="900" dirty="0">
                <a:solidFill>
                  <a:schemeClr val="tx1">
                    <a:lumMod val="50000"/>
                  </a:schemeClr>
                </a:solidFill>
              </a:rPr>
              <a:t>Activation-2</a:t>
            </a:r>
          </a:p>
        </p:txBody>
      </p:sp>
    </p:spTree>
    <p:extLst>
      <p:ext uri="{BB962C8B-B14F-4D97-AF65-F5344CB8AC3E}">
        <p14:creationId xmlns:p14="http://schemas.microsoft.com/office/powerpoint/2010/main" val="1976390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7D07CE-5961-4B54-9E21-B8586F52F9B5}"/>
              </a:ext>
            </a:extLst>
          </p:cNvPr>
          <p:cNvSpPr>
            <a:spLocks noGrp="1"/>
          </p:cNvSpPr>
          <p:nvPr>
            <p:ph type="title"/>
          </p:nvPr>
        </p:nvSpPr>
        <p:spPr/>
        <p:txBody>
          <a:bodyPr/>
          <a:lstStyle/>
          <a:p>
            <a:r>
              <a:rPr lang="en-US" dirty="0"/>
              <a:t>Materials</a:t>
            </a:r>
          </a:p>
        </p:txBody>
      </p:sp>
      <p:graphicFrame>
        <p:nvGraphicFramePr>
          <p:cNvPr id="4" name="表格 3">
            <a:extLst>
              <a:ext uri="{FF2B5EF4-FFF2-40B4-BE49-F238E27FC236}">
                <a16:creationId xmlns:a16="http://schemas.microsoft.com/office/drawing/2014/main" id="{61DEEACD-5694-4C15-A8FC-4AF26E47C0E8}"/>
              </a:ext>
            </a:extLst>
          </p:cNvPr>
          <p:cNvGraphicFramePr>
            <a:graphicFrameLocks noGrp="1"/>
          </p:cNvGraphicFramePr>
          <p:nvPr>
            <p:extLst>
              <p:ext uri="{D42A27DB-BD31-4B8C-83A1-F6EECF244321}">
                <p14:modId xmlns:p14="http://schemas.microsoft.com/office/powerpoint/2010/main" val="2824735516"/>
              </p:ext>
            </p:extLst>
          </p:nvPr>
        </p:nvGraphicFramePr>
        <p:xfrm>
          <a:off x="741510" y="1579099"/>
          <a:ext cx="7660980" cy="2753360"/>
        </p:xfrm>
        <a:graphic>
          <a:graphicData uri="http://schemas.openxmlformats.org/drawingml/2006/table">
            <a:tbl>
              <a:tblPr firstRow="1" bandRow="1">
                <a:tableStyleId>{3B4B98B0-60AC-42C2-AFA5-B58CD77FA1E5}</a:tableStyleId>
              </a:tblPr>
              <a:tblGrid>
                <a:gridCol w="1532196">
                  <a:extLst>
                    <a:ext uri="{9D8B030D-6E8A-4147-A177-3AD203B41FA5}">
                      <a16:colId xmlns:a16="http://schemas.microsoft.com/office/drawing/2014/main" val="1997157665"/>
                    </a:ext>
                  </a:extLst>
                </a:gridCol>
                <a:gridCol w="1532196">
                  <a:extLst>
                    <a:ext uri="{9D8B030D-6E8A-4147-A177-3AD203B41FA5}">
                      <a16:colId xmlns:a16="http://schemas.microsoft.com/office/drawing/2014/main" val="2311433007"/>
                    </a:ext>
                  </a:extLst>
                </a:gridCol>
                <a:gridCol w="1532196">
                  <a:extLst>
                    <a:ext uri="{9D8B030D-6E8A-4147-A177-3AD203B41FA5}">
                      <a16:colId xmlns:a16="http://schemas.microsoft.com/office/drawing/2014/main" val="35597047"/>
                    </a:ext>
                  </a:extLst>
                </a:gridCol>
                <a:gridCol w="1815324">
                  <a:extLst>
                    <a:ext uri="{9D8B030D-6E8A-4147-A177-3AD203B41FA5}">
                      <a16:colId xmlns:a16="http://schemas.microsoft.com/office/drawing/2014/main" val="635954511"/>
                    </a:ext>
                  </a:extLst>
                </a:gridCol>
                <a:gridCol w="1249068">
                  <a:extLst>
                    <a:ext uri="{9D8B030D-6E8A-4147-A177-3AD203B41FA5}">
                      <a16:colId xmlns:a16="http://schemas.microsoft.com/office/drawing/2014/main" val="1498229317"/>
                    </a:ext>
                  </a:extLst>
                </a:gridCol>
              </a:tblGrid>
              <a:tr h="370840">
                <a:tc>
                  <a:txBody>
                    <a:bodyPr/>
                    <a:lstStyle/>
                    <a:p>
                      <a:pPr algn="l"/>
                      <a:r>
                        <a:rPr lang="en-US" sz="1200" dirty="0"/>
                        <a:t>Domains</a:t>
                      </a:r>
                    </a:p>
                  </a:txBody>
                  <a:tcPr anchor="ctr"/>
                </a:tc>
                <a:tc>
                  <a:txBody>
                    <a:bodyPr/>
                    <a:lstStyle/>
                    <a:p>
                      <a:pPr algn="l"/>
                      <a:r>
                        <a:rPr lang="en-US" altLang="zh-CN" sz="1200" dirty="0"/>
                        <a:t>CTE (</a:t>
                      </a:r>
                      <a:r>
                        <a:rPr lang="en-US" sz="1200" dirty="0"/>
                        <a:t>1/K)</a:t>
                      </a:r>
                    </a:p>
                  </a:txBody>
                  <a:tcPr anchor="ctr"/>
                </a:tc>
                <a:tc>
                  <a:txBody>
                    <a:bodyPr/>
                    <a:lstStyle/>
                    <a:p>
                      <a:pPr algn="l"/>
                      <a:r>
                        <a:rPr lang="en-US" altLang="zh-CN" sz="1200" dirty="0"/>
                        <a:t>Density (</a:t>
                      </a:r>
                      <a:r>
                        <a:rPr lang="en-US" sz="1200" dirty="0"/>
                        <a:t>Kg/m</a:t>
                      </a:r>
                      <a:r>
                        <a:rPr lang="en-US" sz="1200" baseline="30000" dirty="0"/>
                        <a:t>3</a:t>
                      </a:r>
                      <a:r>
                        <a:rPr lang="en-US" sz="1200" baseline="0" dirty="0"/>
                        <a:t>)</a:t>
                      </a:r>
                      <a:endParaRPr lang="en-US" sz="1200" i="0" baseline="0" dirty="0"/>
                    </a:p>
                  </a:txBody>
                  <a:tcPr anchor="ctr"/>
                </a:tc>
                <a:tc>
                  <a:txBody>
                    <a:bodyPr/>
                    <a:lstStyle/>
                    <a:p>
                      <a:pPr algn="l"/>
                      <a:r>
                        <a:rPr lang="en-US" altLang="zh-CN" sz="1200" dirty="0"/>
                        <a:t>Young’s modulus (</a:t>
                      </a:r>
                      <a:r>
                        <a:rPr lang="en-US" sz="1200" dirty="0" err="1"/>
                        <a:t>Gp</a:t>
                      </a:r>
                      <a:r>
                        <a:rPr lang="en-US" altLang="zh-CN" sz="1200" dirty="0" err="1"/>
                        <a:t>a</a:t>
                      </a:r>
                      <a:r>
                        <a:rPr lang="en-US" altLang="zh-CN" sz="1200" dirty="0"/>
                        <a:t>)</a:t>
                      </a:r>
                      <a:endParaRPr lang="en-US" sz="1200" dirty="0"/>
                    </a:p>
                  </a:txBody>
                  <a:tcPr anchor="ctr"/>
                </a:tc>
                <a:tc>
                  <a:txBody>
                    <a:bodyPr/>
                    <a:lstStyle/>
                    <a:p>
                      <a:pPr algn="l"/>
                      <a:r>
                        <a:rPr lang="en-US" altLang="zh-CN" sz="1200" dirty="0"/>
                        <a:t>Poisson’s ratio</a:t>
                      </a:r>
                      <a:endParaRPr lang="en-US" sz="1200" dirty="0"/>
                    </a:p>
                  </a:txBody>
                  <a:tcPr anchor="ctr"/>
                </a:tc>
                <a:extLst>
                  <a:ext uri="{0D108BD9-81ED-4DB2-BD59-A6C34878D82A}">
                    <a16:rowId xmlns:a16="http://schemas.microsoft.com/office/drawing/2014/main" val="3976294188"/>
                  </a:ext>
                </a:extLst>
              </a:tr>
              <a:tr h="370840">
                <a:tc>
                  <a:txBody>
                    <a:bodyPr/>
                    <a:lstStyle/>
                    <a:p>
                      <a:pPr algn="l"/>
                      <a:r>
                        <a:rPr lang="en-US" sz="1200" dirty="0"/>
                        <a:t>Substrate</a:t>
                      </a:r>
                    </a:p>
                    <a:p>
                      <a:pPr algn="l"/>
                      <a:r>
                        <a:rPr lang="en-US" sz="1200" dirty="0"/>
                        <a:t>(</a:t>
                      </a:r>
                      <a:r>
                        <a:rPr lang="en-US" altLang="zh-CN" sz="1200" dirty="0"/>
                        <a:t>FR4</a:t>
                      </a:r>
                      <a:r>
                        <a:rPr lang="en-US" sz="1200" dirty="0"/>
                        <a:t>)</a:t>
                      </a:r>
                    </a:p>
                  </a:txBody>
                  <a:tcPr anchor="ctr"/>
                </a:tc>
                <a:tc>
                  <a:txBody>
                    <a:bodyPr/>
                    <a:lstStyle/>
                    <a:p>
                      <a:pPr algn="l"/>
                      <a:r>
                        <a:rPr lang="en-US" sz="1200" dirty="0"/>
                        <a:t>18</a:t>
                      </a:r>
                      <a:r>
                        <a:rPr lang="en-US" altLang="zh-CN" sz="1200" dirty="0"/>
                        <a:t>e-6</a:t>
                      </a:r>
                      <a:endParaRPr lang="en-US" sz="1200" dirty="0"/>
                    </a:p>
                  </a:txBody>
                  <a:tcPr anchor="ctr"/>
                </a:tc>
                <a:tc>
                  <a:txBody>
                    <a:bodyPr/>
                    <a:lstStyle/>
                    <a:p>
                      <a:pPr algn="l"/>
                      <a:r>
                        <a:rPr lang="en-US" sz="1200" dirty="0"/>
                        <a:t>1900</a:t>
                      </a:r>
                    </a:p>
                  </a:txBody>
                  <a:tcPr anchor="ctr"/>
                </a:tc>
                <a:tc>
                  <a:txBody>
                    <a:bodyPr/>
                    <a:lstStyle/>
                    <a:p>
                      <a:pPr algn="l"/>
                      <a:r>
                        <a:rPr lang="en-US" sz="1200" dirty="0"/>
                        <a:t>22</a:t>
                      </a:r>
                    </a:p>
                  </a:txBody>
                  <a:tcPr anchor="ctr"/>
                </a:tc>
                <a:tc>
                  <a:txBody>
                    <a:bodyPr/>
                    <a:lstStyle/>
                    <a:p>
                      <a:pPr algn="l"/>
                      <a:r>
                        <a:rPr lang="en-US" sz="1200" dirty="0"/>
                        <a:t>0.15</a:t>
                      </a:r>
                    </a:p>
                  </a:txBody>
                  <a:tcPr anchor="ctr"/>
                </a:tc>
                <a:extLst>
                  <a:ext uri="{0D108BD9-81ED-4DB2-BD59-A6C34878D82A}">
                    <a16:rowId xmlns:a16="http://schemas.microsoft.com/office/drawing/2014/main" val="3625399243"/>
                  </a:ext>
                </a:extLst>
              </a:tr>
              <a:tr h="261814">
                <a:tc>
                  <a:txBody>
                    <a:bodyPr/>
                    <a:lstStyle/>
                    <a:p>
                      <a:pPr algn="l"/>
                      <a:r>
                        <a:rPr lang="en-US" altLang="zh-CN" sz="1200" dirty="0"/>
                        <a:t>Solder joints for large chip</a:t>
                      </a:r>
                      <a:endParaRPr lang="en-US" sz="1200" dirty="0"/>
                    </a:p>
                  </a:txBody>
                  <a:tcPr anchor="ctr"/>
                </a:tc>
                <a:tc>
                  <a:txBody>
                    <a:bodyPr/>
                    <a:lstStyle/>
                    <a:p>
                      <a:pPr algn="l"/>
                      <a:r>
                        <a:rPr lang="en-US" sz="1200" dirty="0"/>
                        <a:t>24.5e-6</a:t>
                      </a:r>
                    </a:p>
                  </a:txBody>
                  <a:tcPr anchor="ctr"/>
                </a:tc>
                <a:tc>
                  <a:txBody>
                    <a:bodyPr/>
                    <a:lstStyle/>
                    <a:p>
                      <a:pPr algn="l"/>
                      <a:r>
                        <a:rPr lang="en-US" sz="1200" dirty="0"/>
                        <a:t>7370</a:t>
                      </a:r>
                    </a:p>
                  </a:txBody>
                  <a:tcPr anchor="ctr"/>
                </a:tc>
                <a:tc>
                  <a:txBody>
                    <a:bodyPr/>
                    <a:lstStyle/>
                    <a:p>
                      <a:pPr algn="l"/>
                      <a:r>
                        <a:rPr lang="en-US" sz="1200" dirty="0"/>
                        <a:t>T= 25 </a:t>
                      </a:r>
                      <a:r>
                        <a:rPr lang="en-US" sz="1200" dirty="0" err="1"/>
                        <a:t>degC</a:t>
                      </a:r>
                      <a:r>
                        <a:rPr lang="en-US" altLang="zh-CN" sz="1200" dirty="0"/>
                        <a:t>, 34.3</a:t>
                      </a:r>
                    </a:p>
                    <a:p>
                      <a:pPr marL="0" marR="0" lvl="0" indent="0" algn="l" defTabSz="914378" rtl="0" eaLnBrk="1" fontAlgn="auto" latinLnBrk="0" hangingPunct="1">
                        <a:lnSpc>
                          <a:spcPct val="100000"/>
                        </a:lnSpc>
                        <a:spcBef>
                          <a:spcPts val="0"/>
                        </a:spcBef>
                        <a:spcAft>
                          <a:spcPts val="0"/>
                        </a:spcAft>
                        <a:buClrTx/>
                        <a:buSzTx/>
                        <a:buFontTx/>
                        <a:buNone/>
                        <a:tabLst/>
                        <a:defRPr/>
                      </a:pPr>
                      <a:r>
                        <a:rPr lang="en-US" sz="1200" dirty="0"/>
                        <a:t>T= 250 </a:t>
                      </a:r>
                      <a:r>
                        <a:rPr lang="en-US" sz="1200" dirty="0" err="1"/>
                        <a:t>degC</a:t>
                      </a:r>
                      <a:r>
                        <a:rPr lang="en-US" altLang="zh-CN" sz="1200" dirty="0"/>
                        <a:t>, 3.5</a:t>
                      </a:r>
                    </a:p>
                    <a:p>
                      <a:pPr marL="0" marR="0" lvl="0" indent="0" algn="l" defTabSz="914378" rtl="0" eaLnBrk="1" fontAlgn="auto" latinLnBrk="0" hangingPunct="1">
                        <a:lnSpc>
                          <a:spcPct val="100000"/>
                        </a:lnSpc>
                        <a:spcBef>
                          <a:spcPts val="0"/>
                        </a:spcBef>
                        <a:spcAft>
                          <a:spcPts val="0"/>
                        </a:spcAft>
                        <a:buClrTx/>
                        <a:buSzTx/>
                        <a:buFontTx/>
                        <a:buNone/>
                        <a:tabLst/>
                        <a:defRPr/>
                      </a:pPr>
                      <a:r>
                        <a:rPr lang="en-US" altLang="zh-CN" sz="1200" dirty="0"/>
                        <a:t>Linearly decrease with T</a:t>
                      </a:r>
                    </a:p>
                  </a:txBody>
                  <a:tcPr anchor="ctr"/>
                </a:tc>
                <a:tc>
                  <a:txBody>
                    <a:bodyPr/>
                    <a:lstStyle/>
                    <a:p>
                      <a:pPr algn="l"/>
                      <a:r>
                        <a:rPr lang="en-US" sz="1200" dirty="0"/>
                        <a:t>0.35</a:t>
                      </a:r>
                    </a:p>
                  </a:txBody>
                  <a:tcPr anchor="ctr"/>
                </a:tc>
                <a:extLst>
                  <a:ext uri="{0D108BD9-81ED-4DB2-BD59-A6C34878D82A}">
                    <a16:rowId xmlns:a16="http://schemas.microsoft.com/office/drawing/2014/main" val="2036391793"/>
                  </a:ext>
                </a:extLst>
              </a:tr>
              <a:tr h="370840">
                <a:tc>
                  <a:txBody>
                    <a:bodyPr/>
                    <a:lstStyle/>
                    <a:p>
                      <a:pPr algn="l"/>
                      <a:r>
                        <a:rPr lang="en-US" altLang="zh-CN" sz="1200" dirty="0"/>
                        <a:t>Solder joints for small chip</a:t>
                      </a:r>
                      <a:endParaRPr lang="en-US" sz="1200" dirty="0"/>
                    </a:p>
                  </a:txBody>
                  <a:tcPr anchor="ctr"/>
                </a:tc>
                <a:tc>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lang="en-US" sz="1200" dirty="0"/>
                        <a:t>21e-6</a:t>
                      </a:r>
                    </a:p>
                  </a:txBody>
                  <a:tcPr anchor="ctr"/>
                </a:tc>
                <a:tc>
                  <a:txBody>
                    <a:bodyPr/>
                    <a:lstStyle/>
                    <a:p>
                      <a:pPr algn="l"/>
                      <a:r>
                        <a:rPr lang="en-US" sz="1200" dirty="0"/>
                        <a:t>9000</a:t>
                      </a:r>
                    </a:p>
                  </a:txBody>
                  <a:tcPr anchor="ctr"/>
                </a:tc>
                <a:tc>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lang="en-US" altLang="zh-CN" sz="1200" dirty="0"/>
                        <a:t>10</a:t>
                      </a:r>
                    </a:p>
                  </a:txBody>
                  <a:tcPr anchor="ctr"/>
                </a:tc>
                <a:tc>
                  <a:txBody>
                    <a:bodyPr/>
                    <a:lstStyle/>
                    <a:p>
                      <a:pPr algn="l"/>
                      <a:r>
                        <a:rPr lang="en-US" sz="1200" dirty="0"/>
                        <a:t>0.4</a:t>
                      </a:r>
                    </a:p>
                  </a:txBody>
                  <a:tcPr anchor="ctr"/>
                </a:tc>
                <a:extLst>
                  <a:ext uri="{0D108BD9-81ED-4DB2-BD59-A6C34878D82A}">
                    <a16:rowId xmlns:a16="http://schemas.microsoft.com/office/drawing/2014/main" val="1062074832"/>
                  </a:ext>
                </a:extLst>
              </a:tr>
              <a:tr h="370840">
                <a:tc>
                  <a:txBody>
                    <a:bodyPr/>
                    <a:lstStyle/>
                    <a:p>
                      <a:pPr algn="l"/>
                      <a:r>
                        <a:rPr lang="en-US" sz="1200" dirty="0"/>
                        <a:t>Printed layer</a:t>
                      </a:r>
                    </a:p>
                    <a:p>
                      <a:pPr algn="l"/>
                      <a:r>
                        <a:rPr lang="en-US" sz="1200" dirty="0"/>
                        <a:t>(copper)</a:t>
                      </a:r>
                    </a:p>
                  </a:txBody>
                  <a:tcPr anchor="ctr"/>
                </a:tc>
                <a:tc>
                  <a:txBody>
                    <a:bodyPr/>
                    <a:lstStyle/>
                    <a:p>
                      <a:pPr algn="l"/>
                      <a:r>
                        <a:rPr lang="en-US" sz="1200" dirty="0"/>
                        <a:t>17e-6</a:t>
                      </a:r>
                    </a:p>
                  </a:txBody>
                  <a:tcPr anchor="ctr"/>
                </a:tc>
                <a:tc>
                  <a:txBody>
                    <a:bodyPr/>
                    <a:lstStyle/>
                    <a:p>
                      <a:pPr algn="l"/>
                      <a:r>
                        <a:rPr lang="en-US" sz="1200" dirty="0"/>
                        <a:t>8960</a:t>
                      </a:r>
                    </a:p>
                  </a:txBody>
                  <a:tcPr anchor="ctr"/>
                </a:tc>
                <a:tc>
                  <a:txBody>
                    <a:bodyPr/>
                    <a:lstStyle/>
                    <a:p>
                      <a:pPr algn="l"/>
                      <a:r>
                        <a:rPr lang="en-US" sz="1200" dirty="0"/>
                        <a:t>110</a:t>
                      </a:r>
                    </a:p>
                  </a:txBody>
                  <a:tcPr anchor="ctr"/>
                </a:tc>
                <a:tc>
                  <a:txBody>
                    <a:bodyPr/>
                    <a:lstStyle/>
                    <a:p>
                      <a:pPr algn="l"/>
                      <a:r>
                        <a:rPr lang="en-US" sz="1200" dirty="0"/>
                        <a:t>0.35</a:t>
                      </a:r>
                    </a:p>
                  </a:txBody>
                  <a:tcPr anchor="ctr"/>
                </a:tc>
                <a:extLst>
                  <a:ext uri="{0D108BD9-81ED-4DB2-BD59-A6C34878D82A}">
                    <a16:rowId xmlns:a16="http://schemas.microsoft.com/office/drawing/2014/main" val="1852773042"/>
                  </a:ext>
                </a:extLst>
              </a:tr>
              <a:tr h="370840">
                <a:tc>
                  <a:txBody>
                    <a:bodyPr/>
                    <a:lstStyle/>
                    <a:p>
                      <a:pPr algn="l"/>
                      <a:r>
                        <a:rPr lang="en-US" altLang="zh-CN" sz="1200" dirty="0"/>
                        <a:t>Chips</a:t>
                      </a:r>
                      <a:endParaRPr lang="en-US" sz="1200" dirty="0"/>
                    </a:p>
                  </a:txBody>
                  <a:tcPr anchor="ctr"/>
                </a:tc>
                <a:tc>
                  <a:txBody>
                    <a:bodyPr/>
                    <a:lstStyle/>
                    <a:p>
                      <a:pPr algn="l"/>
                      <a:r>
                        <a:rPr lang="en-US" sz="1200" dirty="0"/>
                        <a:t>13</a:t>
                      </a:r>
                      <a:r>
                        <a:rPr lang="en-US" altLang="zh-CN" sz="1200" dirty="0"/>
                        <a:t>e-6</a:t>
                      </a:r>
                      <a:endParaRPr lang="en-US" sz="1200" dirty="0"/>
                    </a:p>
                  </a:txBody>
                  <a:tcPr anchor="ctr"/>
                </a:tc>
                <a:tc>
                  <a:txBody>
                    <a:bodyPr/>
                    <a:lstStyle/>
                    <a:p>
                      <a:pPr algn="l"/>
                      <a:r>
                        <a:rPr lang="en-US" sz="1200" dirty="0"/>
                        <a:t>1900</a:t>
                      </a:r>
                    </a:p>
                  </a:txBody>
                  <a:tcPr anchor="ctr"/>
                </a:tc>
                <a:tc>
                  <a:txBody>
                    <a:bodyPr/>
                    <a:lstStyle/>
                    <a:p>
                      <a:pPr algn="l"/>
                      <a:r>
                        <a:rPr lang="en-US" sz="1200" dirty="0"/>
                        <a:t>30</a:t>
                      </a:r>
                    </a:p>
                  </a:txBody>
                  <a:tcPr anchor="ctr"/>
                </a:tc>
                <a:tc>
                  <a:txBody>
                    <a:bodyPr/>
                    <a:lstStyle/>
                    <a:p>
                      <a:pPr algn="l"/>
                      <a:r>
                        <a:rPr lang="en-US" sz="1200" dirty="0"/>
                        <a:t>0.3</a:t>
                      </a:r>
                    </a:p>
                  </a:txBody>
                  <a:tcPr anchor="ctr"/>
                </a:tc>
                <a:extLst>
                  <a:ext uri="{0D108BD9-81ED-4DB2-BD59-A6C34878D82A}">
                    <a16:rowId xmlns:a16="http://schemas.microsoft.com/office/drawing/2014/main" val="4063823529"/>
                  </a:ext>
                </a:extLst>
              </a:tr>
            </a:tbl>
          </a:graphicData>
        </a:graphic>
      </p:graphicFrame>
    </p:spTree>
    <p:extLst>
      <p:ext uri="{BB962C8B-B14F-4D97-AF65-F5344CB8AC3E}">
        <p14:creationId xmlns:p14="http://schemas.microsoft.com/office/powerpoint/2010/main" val="1127923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3F9094-3B31-471C-9644-FDB4CD07DB72}"/>
              </a:ext>
            </a:extLst>
          </p:cNvPr>
          <p:cNvSpPr>
            <a:spLocks noGrp="1"/>
          </p:cNvSpPr>
          <p:nvPr>
            <p:ph type="title"/>
          </p:nvPr>
        </p:nvSpPr>
        <p:spPr>
          <a:xfrm>
            <a:off x="457201" y="819150"/>
            <a:ext cx="2949575" cy="800100"/>
          </a:xfrm>
        </p:spPr>
        <p:txBody>
          <a:bodyPr/>
          <a:lstStyle/>
          <a:p>
            <a:r>
              <a:rPr lang="en-US" dirty="0"/>
              <a:t>Physics</a:t>
            </a:r>
          </a:p>
        </p:txBody>
      </p:sp>
      <p:sp>
        <p:nvSpPr>
          <p:cNvPr id="3" name="内容占位符 2">
            <a:extLst>
              <a:ext uri="{FF2B5EF4-FFF2-40B4-BE49-F238E27FC236}">
                <a16:creationId xmlns:a16="http://schemas.microsoft.com/office/drawing/2014/main" id="{39261691-5EA1-4C61-BEAE-4954C9F07D19}"/>
              </a:ext>
            </a:extLst>
          </p:cNvPr>
          <p:cNvSpPr>
            <a:spLocks noGrp="1"/>
          </p:cNvSpPr>
          <p:nvPr>
            <p:ph sz="half" idx="10"/>
          </p:nvPr>
        </p:nvSpPr>
        <p:spPr>
          <a:xfrm>
            <a:off x="457201" y="1619250"/>
            <a:ext cx="2949575" cy="3162300"/>
          </a:xfrm>
        </p:spPr>
        <p:txBody>
          <a:bodyPr/>
          <a:lstStyle/>
          <a:p>
            <a:r>
              <a:rPr lang="en-US" dirty="0"/>
              <a:t>Solid mechanics</a:t>
            </a:r>
          </a:p>
          <a:p>
            <a:pPr lvl="1"/>
            <a:r>
              <a:rPr lang="en-US" dirty="0"/>
              <a:t>Thermal expansion</a:t>
            </a:r>
          </a:p>
          <a:p>
            <a:pPr lvl="1"/>
            <a:r>
              <a:rPr lang="en-US" dirty="0"/>
              <a:t>Activation</a:t>
            </a:r>
          </a:p>
          <a:p>
            <a:r>
              <a:rPr lang="en-US" dirty="0"/>
              <a:t>Shell</a:t>
            </a:r>
          </a:p>
          <a:p>
            <a:pPr lvl="1"/>
            <a:r>
              <a:rPr lang="en-US" dirty="0"/>
              <a:t>Thermal expansion</a:t>
            </a:r>
          </a:p>
          <a:p>
            <a:r>
              <a:rPr lang="en-US" dirty="0"/>
              <a:t>Solid-Thin Structure Connection</a:t>
            </a:r>
          </a:p>
          <a:p>
            <a:pPr lvl="1"/>
            <a:r>
              <a:rPr lang="en-US" dirty="0"/>
              <a:t>Shared boundaries</a:t>
            </a:r>
          </a:p>
          <a:p>
            <a:pPr lvl="1"/>
            <a:r>
              <a:rPr lang="en-US" dirty="0"/>
              <a:t>Solid boundaries to shell edges</a:t>
            </a:r>
          </a:p>
          <a:p>
            <a:pPr lvl="1"/>
            <a:endParaRPr lang="en-US" dirty="0"/>
          </a:p>
        </p:txBody>
      </p:sp>
      <p:pic>
        <p:nvPicPr>
          <p:cNvPr id="5" name="图片 4">
            <a:extLst>
              <a:ext uri="{FF2B5EF4-FFF2-40B4-BE49-F238E27FC236}">
                <a16:creationId xmlns:a16="http://schemas.microsoft.com/office/drawing/2014/main" id="{EDF6B311-EA24-477B-BFB1-C50371516F72}"/>
              </a:ext>
            </a:extLst>
          </p:cNvPr>
          <p:cNvPicPr>
            <a:picLocks noChangeAspect="1"/>
          </p:cNvPicPr>
          <p:nvPr/>
        </p:nvPicPr>
        <p:blipFill>
          <a:blip r:embed="rId2"/>
          <a:stretch>
            <a:fillRect/>
          </a:stretch>
        </p:blipFill>
        <p:spPr>
          <a:xfrm>
            <a:off x="4000769" y="235585"/>
            <a:ext cx="3883438" cy="2336165"/>
          </a:xfrm>
          <a:prstGeom prst="rect">
            <a:avLst/>
          </a:prstGeom>
        </p:spPr>
      </p:pic>
      <p:pic>
        <p:nvPicPr>
          <p:cNvPr id="6" name="图片 5">
            <a:extLst>
              <a:ext uri="{FF2B5EF4-FFF2-40B4-BE49-F238E27FC236}">
                <a16:creationId xmlns:a16="http://schemas.microsoft.com/office/drawing/2014/main" id="{B5EEE8E4-E1DC-4E37-BFF8-D9C5D9A6D4FF}"/>
              </a:ext>
            </a:extLst>
          </p:cNvPr>
          <p:cNvPicPr>
            <a:picLocks noChangeAspect="1"/>
          </p:cNvPicPr>
          <p:nvPr/>
        </p:nvPicPr>
        <p:blipFill>
          <a:blip r:embed="rId3"/>
          <a:stretch>
            <a:fillRect/>
          </a:stretch>
        </p:blipFill>
        <p:spPr>
          <a:xfrm>
            <a:off x="4519384" y="2752399"/>
            <a:ext cx="2593724" cy="1560309"/>
          </a:xfrm>
          <a:prstGeom prst="rect">
            <a:avLst/>
          </a:prstGeom>
        </p:spPr>
      </p:pic>
      <p:pic>
        <p:nvPicPr>
          <p:cNvPr id="10" name="图片 9">
            <a:extLst>
              <a:ext uri="{FF2B5EF4-FFF2-40B4-BE49-F238E27FC236}">
                <a16:creationId xmlns:a16="http://schemas.microsoft.com/office/drawing/2014/main" id="{9BA01F2C-9317-4BC7-A198-3E7D71E7CA3A}"/>
              </a:ext>
            </a:extLst>
          </p:cNvPr>
          <p:cNvPicPr>
            <a:picLocks noChangeAspect="1"/>
          </p:cNvPicPr>
          <p:nvPr/>
        </p:nvPicPr>
        <p:blipFill>
          <a:blip r:embed="rId4">
            <a:clrChange>
              <a:clrFrom>
                <a:srgbClr val="FAFBFE"/>
              </a:clrFrom>
              <a:clrTo>
                <a:srgbClr val="FAFBFE">
                  <a:alpha val="0"/>
                </a:srgbClr>
              </a:clrTo>
            </a:clrChange>
          </a:blip>
          <a:stretch>
            <a:fillRect/>
          </a:stretch>
        </p:blipFill>
        <p:spPr>
          <a:xfrm>
            <a:off x="7575945" y="1478291"/>
            <a:ext cx="1192024" cy="984113"/>
          </a:xfrm>
          <a:prstGeom prst="rect">
            <a:avLst/>
          </a:prstGeom>
        </p:spPr>
      </p:pic>
      <p:pic>
        <p:nvPicPr>
          <p:cNvPr id="11" name="图片 10">
            <a:extLst>
              <a:ext uri="{FF2B5EF4-FFF2-40B4-BE49-F238E27FC236}">
                <a16:creationId xmlns:a16="http://schemas.microsoft.com/office/drawing/2014/main" id="{6831E92C-F545-4CFF-8FA6-67934B1BD9DA}"/>
              </a:ext>
            </a:extLst>
          </p:cNvPr>
          <p:cNvPicPr>
            <a:picLocks noChangeAspect="1"/>
          </p:cNvPicPr>
          <p:nvPr/>
        </p:nvPicPr>
        <p:blipFill>
          <a:blip r:embed="rId5">
            <a:clrChange>
              <a:clrFrom>
                <a:srgbClr val="FAFBFE"/>
              </a:clrFrom>
              <a:clrTo>
                <a:srgbClr val="FAFBFE">
                  <a:alpha val="0"/>
                </a:srgbClr>
              </a:clrTo>
            </a:clrChange>
          </a:blip>
          <a:stretch>
            <a:fillRect/>
          </a:stretch>
        </p:blipFill>
        <p:spPr>
          <a:xfrm>
            <a:off x="7561197" y="3705110"/>
            <a:ext cx="1212113" cy="852125"/>
          </a:xfrm>
          <a:prstGeom prst="rect">
            <a:avLst/>
          </a:prstGeom>
        </p:spPr>
      </p:pic>
    </p:spTree>
    <p:extLst>
      <p:ext uri="{BB962C8B-B14F-4D97-AF65-F5344CB8AC3E}">
        <p14:creationId xmlns:p14="http://schemas.microsoft.com/office/powerpoint/2010/main" val="3815057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220901-53D5-47A1-A07D-1178439D5394}"/>
              </a:ext>
            </a:extLst>
          </p:cNvPr>
          <p:cNvSpPr>
            <a:spLocks noGrp="1"/>
          </p:cNvSpPr>
          <p:nvPr>
            <p:ph type="title"/>
          </p:nvPr>
        </p:nvSpPr>
        <p:spPr/>
        <p:txBody>
          <a:bodyPr/>
          <a:lstStyle/>
          <a:p>
            <a:r>
              <a:rPr lang="en-US" dirty="0"/>
              <a:t>Constraints</a:t>
            </a:r>
          </a:p>
        </p:txBody>
      </p:sp>
      <p:sp>
        <p:nvSpPr>
          <p:cNvPr id="3" name="内容占位符 2">
            <a:extLst>
              <a:ext uri="{FF2B5EF4-FFF2-40B4-BE49-F238E27FC236}">
                <a16:creationId xmlns:a16="http://schemas.microsoft.com/office/drawing/2014/main" id="{74D89B2F-580F-4BF8-A330-40D1448AF902}"/>
              </a:ext>
            </a:extLst>
          </p:cNvPr>
          <p:cNvSpPr>
            <a:spLocks noGrp="1"/>
          </p:cNvSpPr>
          <p:nvPr>
            <p:ph sz="half" idx="10"/>
          </p:nvPr>
        </p:nvSpPr>
        <p:spPr/>
        <p:txBody>
          <a:bodyPr/>
          <a:lstStyle/>
          <a:p>
            <a:r>
              <a:rPr lang="en-US" dirty="0"/>
              <a:t>The two sides of substrate are fixed during the reflow soldering and released at the final step</a:t>
            </a:r>
          </a:p>
          <a:p>
            <a:r>
              <a:rPr lang="en-US" dirty="0"/>
              <a:t>A spring foundation with small stiffness is set for numerical stability in the releasing step</a:t>
            </a:r>
          </a:p>
          <a:p>
            <a:pPr marL="0" indent="0">
              <a:buNone/>
            </a:pPr>
            <a:endParaRPr lang="en-US" dirty="0"/>
          </a:p>
          <a:p>
            <a:pPr lvl="1"/>
            <a:endParaRPr lang="en-US" dirty="0"/>
          </a:p>
        </p:txBody>
      </p:sp>
      <p:pic>
        <p:nvPicPr>
          <p:cNvPr id="4" name="图片 3">
            <a:extLst>
              <a:ext uri="{FF2B5EF4-FFF2-40B4-BE49-F238E27FC236}">
                <a16:creationId xmlns:a16="http://schemas.microsoft.com/office/drawing/2014/main" id="{05AD30DA-9AD9-4F13-898C-9DBE563A0846}"/>
              </a:ext>
            </a:extLst>
          </p:cNvPr>
          <p:cNvPicPr>
            <a:picLocks noChangeAspect="1"/>
          </p:cNvPicPr>
          <p:nvPr/>
        </p:nvPicPr>
        <p:blipFill rotWithShape="1">
          <a:blip r:embed="rId2"/>
          <a:srcRect l="10530" r="11566"/>
          <a:stretch/>
        </p:blipFill>
        <p:spPr>
          <a:xfrm>
            <a:off x="6172200" y="1493275"/>
            <a:ext cx="2971800" cy="2303382"/>
          </a:xfrm>
          <a:prstGeom prst="rect">
            <a:avLst/>
          </a:prstGeom>
        </p:spPr>
      </p:pic>
    </p:spTree>
    <p:extLst>
      <p:ext uri="{BB962C8B-B14F-4D97-AF65-F5344CB8AC3E}">
        <p14:creationId xmlns:p14="http://schemas.microsoft.com/office/powerpoint/2010/main" val="2411434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4A98FC3-B432-426E-B316-0676DF788733}"/>
              </a:ext>
            </a:extLst>
          </p:cNvPr>
          <p:cNvSpPr>
            <a:spLocks noGrp="1"/>
          </p:cNvSpPr>
          <p:nvPr>
            <p:ph type="title"/>
          </p:nvPr>
        </p:nvSpPr>
        <p:spPr/>
        <p:txBody>
          <a:bodyPr/>
          <a:lstStyle/>
          <a:p>
            <a:r>
              <a:rPr lang="en-US" dirty="0"/>
              <a:t>Model Method for Stress Analysis</a:t>
            </a:r>
          </a:p>
        </p:txBody>
      </p:sp>
      <p:sp>
        <p:nvSpPr>
          <p:cNvPr id="4" name="Content Placeholder 3">
            <a:extLst>
              <a:ext uri="{FF2B5EF4-FFF2-40B4-BE49-F238E27FC236}">
                <a16:creationId xmlns:a16="http://schemas.microsoft.com/office/drawing/2014/main" id="{9EEB6968-F0FA-408F-A661-3AB4358172AE}"/>
              </a:ext>
            </a:extLst>
          </p:cNvPr>
          <p:cNvSpPr>
            <a:spLocks noGrp="1"/>
          </p:cNvSpPr>
          <p:nvPr>
            <p:ph sz="quarter" idx="11"/>
          </p:nvPr>
        </p:nvSpPr>
        <p:spPr/>
        <p:txBody>
          <a:bodyPr/>
          <a:lstStyle/>
          <a:p>
            <a:r>
              <a:rPr lang="en-US" dirty="0"/>
              <a:t> </a:t>
            </a:r>
          </a:p>
        </p:txBody>
      </p:sp>
      <p:sp>
        <p:nvSpPr>
          <p:cNvPr id="3" name="内容占位符 2">
            <a:extLst>
              <a:ext uri="{FF2B5EF4-FFF2-40B4-BE49-F238E27FC236}">
                <a16:creationId xmlns:a16="http://schemas.microsoft.com/office/drawing/2014/main" id="{BC8A7983-3AE1-4418-87D4-B505ADF335BA}"/>
              </a:ext>
            </a:extLst>
          </p:cNvPr>
          <p:cNvSpPr>
            <a:spLocks noGrp="1"/>
          </p:cNvSpPr>
          <p:nvPr>
            <p:ph sz="half" idx="10"/>
          </p:nvPr>
        </p:nvSpPr>
        <p:spPr/>
        <p:txBody>
          <a:bodyPr/>
          <a:lstStyle/>
          <a:p>
            <a:pPr marL="0" indent="0">
              <a:buNone/>
            </a:pPr>
            <a:r>
              <a:rPr lang="en-US" dirty="0"/>
              <a:t>For large amounts of solder joints, a method is written to efficiently calculate the average von Mises stress in each solder joint.</a:t>
            </a:r>
          </a:p>
        </p:txBody>
      </p:sp>
      <p:sp>
        <p:nvSpPr>
          <p:cNvPr id="6" name="Text Placeholder 5">
            <a:extLst>
              <a:ext uri="{FF2B5EF4-FFF2-40B4-BE49-F238E27FC236}">
                <a16:creationId xmlns:a16="http://schemas.microsoft.com/office/drawing/2014/main" id="{157CABF3-88BD-4BB8-BF8D-3F4B054B99BC}"/>
              </a:ext>
            </a:extLst>
          </p:cNvPr>
          <p:cNvSpPr>
            <a:spLocks noGrp="1"/>
          </p:cNvSpPr>
          <p:nvPr>
            <p:ph type="body" sz="quarter" idx="12"/>
          </p:nvPr>
        </p:nvSpPr>
        <p:spPr/>
        <p:txBody>
          <a:bodyPr/>
          <a:lstStyle/>
          <a:p>
            <a:r>
              <a:rPr lang="en-US" dirty="0"/>
              <a:t> </a:t>
            </a:r>
          </a:p>
        </p:txBody>
      </p:sp>
      <p:pic>
        <p:nvPicPr>
          <p:cNvPr id="5" name="图片 4">
            <a:extLst>
              <a:ext uri="{FF2B5EF4-FFF2-40B4-BE49-F238E27FC236}">
                <a16:creationId xmlns:a16="http://schemas.microsoft.com/office/drawing/2014/main" id="{451C4C7C-DA33-4E7C-8207-8742FD5FE89B}"/>
              </a:ext>
            </a:extLst>
          </p:cNvPr>
          <p:cNvPicPr>
            <a:picLocks noChangeAspect="1"/>
          </p:cNvPicPr>
          <p:nvPr/>
        </p:nvPicPr>
        <p:blipFill>
          <a:blip r:embed="rId2"/>
          <a:stretch>
            <a:fillRect/>
          </a:stretch>
        </p:blipFill>
        <p:spPr>
          <a:xfrm>
            <a:off x="4234988" y="617074"/>
            <a:ext cx="4555124" cy="3909352"/>
          </a:xfrm>
          <a:prstGeom prst="rect">
            <a:avLst/>
          </a:prstGeom>
        </p:spPr>
      </p:pic>
    </p:spTree>
    <p:extLst>
      <p:ext uri="{BB962C8B-B14F-4D97-AF65-F5344CB8AC3E}">
        <p14:creationId xmlns:p14="http://schemas.microsoft.com/office/powerpoint/2010/main" val="2786543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094A93D-F3E1-4E83-93CF-BED7D22F6E8A}"/>
              </a:ext>
            </a:extLst>
          </p:cNvPr>
          <p:cNvSpPr>
            <a:spLocks noGrp="1"/>
          </p:cNvSpPr>
          <p:nvPr>
            <p:ph sz="quarter" idx="17"/>
          </p:nvPr>
        </p:nvSpPr>
        <p:spPr/>
        <p:txBody>
          <a:bodyPr/>
          <a:lstStyle/>
          <a:p>
            <a:r>
              <a:rPr lang="en-US" dirty="0"/>
              <a:t> </a:t>
            </a:r>
          </a:p>
        </p:txBody>
      </p:sp>
      <p:sp>
        <p:nvSpPr>
          <p:cNvPr id="4" name="Title 3">
            <a:extLst>
              <a:ext uri="{FF2B5EF4-FFF2-40B4-BE49-F238E27FC236}">
                <a16:creationId xmlns:a16="http://schemas.microsoft.com/office/drawing/2014/main" id="{A371F2D8-D2C2-4535-9D7D-56FF94870936}"/>
              </a:ext>
            </a:extLst>
          </p:cNvPr>
          <p:cNvSpPr>
            <a:spLocks noGrp="1"/>
          </p:cNvSpPr>
          <p:nvPr>
            <p:ph type="title"/>
          </p:nvPr>
        </p:nvSpPr>
        <p:spPr/>
        <p:txBody>
          <a:bodyPr/>
          <a:lstStyle/>
          <a:p>
            <a:r>
              <a:rPr lang="en-US" dirty="0"/>
              <a:t>Results</a:t>
            </a:r>
          </a:p>
        </p:txBody>
      </p:sp>
      <p:sp>
        <p:nvSpPr>
          <p:cNvPr id="5" name="Content Placeholder 4">
            <a:extLst>
              <a:ext uri="{FF2B5EF4-FFF2-40B4-BE49-F238E27FC236}">
                <a16:creationId xmlns:a16="http://schemas.microsoft.com/office/drawing/2014/main" id="{D155A44A-B243-490D-AF6A-7268584A2145}"/>
              </a:ext>
            </a:extLst>
          </p:cNvPr>
          <p:cNvSpPr>
            <a:spLocks noGrp="1"/>
          </p:cNvSpPr>
          <p:nvPr>
            <p:ph sz="half" idx="10"/>
          </p:nvPr>
        </p:nvSpPr>
        <p:spPr/>
        <p:txBody>
          <a:bodyPr/>
          <a:lstStyle/>
          <a:p>
            <a:r>
              <a:rPr lang="en-US" dirty="0"/>
              <a:t>PCB warpage after reflow soldering finished.</a:t>
            </a:r>
          </a:p>
        </p:txBody>
      </p:sp>
      <p:sp>
        <p:nvSpPr>
          <p:cNvPr id="7" name="Text Placeholder 6">
            <a:extLst>
              <a:ext uri="{FF2B5EF4-FFF2-40B4-BE49-F238E27FC236}">
                <a16:creationId xmlns:a16="http://schemas.microsoft.com/office/drawing/2014/main" id="{95A24610-6321-411D-80CA-AA1B09DE6A47}"/>
              </a:ext>
            </a:extLst>
          </p:cNvPr>
          <p:cNvSpPr>
            <a:spLocks noGrp="1"/>
          </p:cNvSpPr>
          <p:nvPr>
            <p:ph type="body" sz="quarter" idx="18"/>
          </p:nvPr>
        </p:nvSpPr>
        <p:spPr/>
        <p:txBody>
          <a:bodyPr/>
          <a:lstStyle/>
          <a:p>
            <a:r>
              <a:rPr lang="en-US" dirty="0"/>
              <a:t>Z-displacement of the displacement for the para = 8.</a:t>
            </a:r>
          </a:p>
        </p:txBody>
      </p:sp>
      <p:pic>
        <p:nvPicPr>
          <p:cNvPr id="11" name="Picture 10">
            <a:extLst>
              <a:ext uri="{FF2B5EF4-FFF2-40B4-BE49-F238E27FC236}">
                <a16:creationId xmlns:a16="http://schemas.microsoft.com/office/drawing/2014/main" id="{D48D860D-6A92-4F3B-AC7D-12B643E4E39C}"/>
              </a:ext>
            </a:extLst>
          </p:cNvPr>
          <p:cNvPicPr>
            <a:picLocks noChangeAspect="1"/>
          </p:cNvPicPr>
          <p:nvPr/>
        </p:nvPicPr>
        <p:blipFill rotWithShape="1">
          <a:blip r:embed="rId2"/>
          <a:srcRect l="4554" t="15556" r="9812" b="18622"/>
          <a:stretch/>
        </p:blipFill>
        <p:spPr>
          <a:xfrm>
            <a:off x="1322433" y="1697596"/>
            <a:ext cx="6205082" cy="3577108"/>
          </a:xfrm>
          <a:prstGeom prst="rect">
            <a:avLst/>
          </a:prstGeom>
        </p:spPr>
      </p:pic>
      <p:pic>
        <p:nvPicPr>
          <p:cNvPr id="12" name="Picture 11">
            <a:extLst>
              <a:ext uri="{FF2B5EF4-FFF2-40B4-BE49-F238E27FC236}">
                <a16:creationId xmlns:a16="http://schemas.microsoft.com/office/drawing/2014/main" id="{01147B6B-A835-48D4-9180-D66178FFC7B7}"/>
              </a:ext>
            </a:extLst>
          </p:cNvPr>
          <p:cNvPicPr>
            <a:picLocks noChangeAspect="1"/>
          </p:cNvPicPr>
          <p:nvPr/>
        </p:nvPicPr>
        <p:blipFill rotWithShape="1">
          <a:blip r:embed="rId2"/>
          <a:srcRect l="89937"/>
          <a:stretch/>
        </p:blipFill>
        <p:spPr>
          <a:xfrm>
            <a:off x="7845344" y="1972616"/>
            <a:ext cx="425432" cy="3170884"/>
          </a:xfrm>
          <a:prstGeom prst="rect">
            <a:avLst/>
          </a:prstGeom>
        </p:spPr>
      </p:pic>
    </p:spTree>
    <p:extLst>
      <p:ext uri="{BB962C8B-B14F-4D97-AF65-F5344CB8AC3E}">
        <p14:creationId xmlns:p14="http://schemas.microsoft.com/office/powerpoint/2010/main" val="41121839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自定义">
      <a:majorFont>
        <a:latin typeface="Lato"/>
        <a:ea typeface="黑体"/>
        <a:cs typeface=""/>
      </a:majorFont>
      <a:minorFont>
        <a:latin typeface="Lato"/>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4" id="{B2E89BF7-88F6-4A2F-99DB-C55DD152823A}" vid="{9B1B7EF7-1EAD-4866-B274-FADD067C3A61}"/>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24628</TotalTime>
  <Words>565</Words>
  <Application>Microsoft Office PowerPoint</Application>
  <PresentationFormat>On-screen Show (16:9)</PresentationFormat>
  <Paragraphs>205</Paragraphs>
  <Slides>14</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等线</vt:lpstr>
      <vt:lpstr>黑体</vt:lpstr>
      <vt:lpstr>Arial</vt:lpstr>
      <vt:lpstr>Calibri</vt:lpstr>
      <vt:lpstr>Lato</vt:lpstr>
      <vt:lpstr>Lato Black</vt:lpstr>
      <vt:lpstr>Lato Light</vt:lpstr>
      <vt:lpstr>Wingdings</vt:lpstr>
      <vt:lpstr>comsol-slide-template-NEW</vt:lpstr>
      <vt:lpstr> Reflow Soldering in IC Packaging</vt:lpstr>
      <vt:lpstr>OVERVIEW</vt:lpstr>
      <vt:lpstr>Geometry</vt:lpstr>
      <vt:lpstr>Simulation Process</vt:lpstr>
      <vt:lpstr>Materials</vt:lpstr>
      <vt:lpstr>Physics</vt:lpstr>
      <vt:lpstr>Constraints</vt:lpstr>
      <vt:lpstr>Model Method for Stress Analysis</vt:lpstr>
      <vt:lpstr>Results</vt:lpstr>
      <vt:lpstr>Results</vt:lpstr>
      <vt:lpstr>Results</vt:lpstr>
      <vt:lpstr>Results</vt:lpstr>
      <vt:lpstr>Results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幻灯片模板常用页面</dc:title>
  <dc:creator>COMSOL</dc:creator>
  <cp:lastModifiedBy>Ed Fontes</cp:lastModifiedBy>
  <cp:revision>398</cp:revision>
  <dcterms:created xsi:type="dcterms:W3CDTF">2023-03-02T03:11:25Z</dcterms:created>
  <dcterms:modified xsi:type="dcterms:W3CDTF">2023-11-09T07:20:21Z</dcterms:modified>
</cp:coreProperties>
</file>