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9" r:id="rId13"/>
    <p:sldId id="260" r:id="rId14"/>
    <p:sldId id="261" r:id="rId15"/>
    <p:sldId id="262" r:id="rId16"/>
    <p:sldId id="263" r:id="rId17"/>
    <p:sldId id="264" r:id="rId18"/>
    <p:sldId id="265" r:id="rId19"/>
    <p:sldId id="266" r:id="rId2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3" Target="slides/slide4.xml" Type="http://schemas.openxmlformats.org/officeDocument/2006/relationships/slide"/><Relationship Id="rId14" Target="slides/slide3.xml" Type="http://schemas.openxmlformats.org/officeDocument/2006/relationships/slide"/><Relationship Id="rId15" Target="slides/slide5.xml" Type="http://schemas.openxmlformats.org/officeDocument/2006/relationships/slide"/><Relationship Id="rId16" Target="slides/slide6.xml" Type="http://schemas.openxmlformats.org/officeDocument/2006/relationships/slide"/><Relationship Id="rId17" Target="slides/slide7.xml" Type="http://schemas.openxmlformats.org/officeDocument/2006/relationships/slide"/><Relationship Id="rId18" Target="slides/slide8.xml" Type="http://schemas.openxmlformats.org/officeDocument/2006/relationships/slide"/><Relationship Id="rId19" Target="slides/slide9.xml" Type="http://schemas.openxmlformats.org/officeDocument/2006/relationships/slide"/><Relationship Id="rId20" Target="slides/slide10.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3.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1.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2.xml"/></Relationships>

</file>

<file path=ppt/slides/_rels/slide10.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5.png" Type="http://schemas.openxmlformats.org/officeDocument/2006/relationships/image"/><Relationship Id="rId3" Type="http://schemas.openxmlformats.org/officeDocument/2006/relationships/tags" Target="../tags/tag3.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Electroosmotic Flow in Porous Media</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This example treats the modeling of electroosmotic flow in porous media</a:t>
            </a:r>
          </a:p>
          <a:p>
            <a:pPr lvl="0" algn="l" indent="-176209" marL="176209">
              <a:lnSpc>
                <a:spcPct val="100000"/>
              </a:lnSpc>
              <a:spcBef>
                <a:spcPts val="1000"/>
              </a:spcBef>
              <a:buFont typeface="Wingdings"/>
              <a:buChar char="§"/>
            </a:pPr>
            <a:r>
              <a:rPr lang="en-US" sz="1600" b="false" i="false" u="none">
                <a:solidFill>
                  <a:srgbClr val="393A39"/>
                </a:solidFill>
                <a:latin typeface="Lato"/>
              </a:rPr>
              <a:t>The system consists of a compartment of sintered porous material and two electrodes that generate an electric field</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cell combines pressure-driven and electroosmotic flow</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Electric Currents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965200" cy="266700"/>
          </a:xfrm>
          <a:prstGeom prst="rect">
            <a:avLst/>
          </a:prstGeom>
        </p:spPr>
      </p:pic>
      <p:pic>
        <p:nvPicPr>
          <p:cNvPr name="Picture 11" id="11"/>
          <p:cNvPicPr>
            <a:picLocks noChangeAspect="true"/>
          </p:cNvPicPr>
          <p:nvPr/>
        </p:nvPicPr>
        <p:blipFill>
          <a:blip r:embed="rId4"/>
          <a:stretch>
            <a:fillRect/>
          </a:stretch>
        </p:blipFill>
        <p:spPr>
          <a:xfrm>
            <a:off x="584200" y="2521700"/>
            <a:ext cx="1054100" cy="228600"/>
          </a:xfrm>
          <a:prstGeom prst="rect">
            <a:avLst/>
          </a:prstGeom>
        </p:spPr>
      </p:pic>
      <p:pic>
        <p:nvPicPr>
          <p:cNvPr name="Picture 13" id="13"/>
          <p:cNvPicPr>
            <a:picLocks noChangeAspect="true"/>
          </p:cNvPicPr>
          <p:nvPr/>
        </p:nvPicPr>
        <p:blipFill>
          <a:blip r:embed="rId5"/>
          <a:stretch>
            <a:fillRect/>
          </a:stretch>
        </p:blipFill>
        <p:spPr>
          <a:xfrm>
            <a:off x="584200" y="3131300"/>
            <a:ext cx="774700" cy="2032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400" b="false" i="false" u="none">
                <a:solidFill>
                  <a:srgbClr val="393A39"/>
                </a:solidFill>
                <a:latin typeface="Lato"/>
              </a:rPr>
              <a:t>The figure shows the system’s geometry made up of a domain of porous material containing the electrolyte and two electrodes that generate a potential difference</a:t>
            </a:r>
          </a:p>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The conductivity is very small, and the model assumes that the effects of electrochemical reactions at the electrode surfaces are negligible</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Geometry 1</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Electroosmotic Pressure</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2273300" cy="533400"/>
          </a:xfrm>
          <a:prstGeom prst="rect">
            <a:avLst/>
          </a:prstGeom>
        </p:spPr>
      </p:pic>
      <p:pic>
        <p:nvPicPr>
          <p:cNvPr name="Picture 11" id="11"/>
          <p:cNvPicPr>
            <a:picLocks noChangeAspect="true"/>
          </p:cNvPicPr>
          <p:nvPr/>
        </p:nvPicPr>
        <p:blipFill>
          <a:blip r:embed="rId4"/>
          <a:stretch>
            <a:fillRect/>
          </a:stretch>
        </p:blipFill>
        <p:spPr>
          <a:xfrm>
            <a:off x="584200" y="2788400"/>
            <a:ext cx="1104900" cy="5080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Definition</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Transport of Diluted Species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1874000"/>
            <a:ext cx="1676400" cy="254000"/>
          </a:xfrm>
          <a:prstGeom prst="rect">
            <a:avLst/>
          </a:prstGeom>
        </p:spPr>
      </p:pic>
      <p:pic>
        <p:nvPicPr>
          <p:cNvPr name="Picture 11" id="11"/>
          <p:cNvPicPr>
            <a:picLocks noChangeAspect="true"/>
          </p:cNvPicPr>
          <p:nvPr/>
        </p:nvPicPr>
        <p:blipFill>
          <a:blip r:embed="rId4"/>
          <a:stretch>
            <a:fillRect/>
          </a:stretch>
        </p:blipFill>
        <p:spPr>
          <a:xfrm>
            <a:off x="584200" y="2509000"/>
            <a:ext cx="2070100" cy="25400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Results</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100" b="false" i="false" u="none">
                <a:solidFill>
                  <a:srgbClr val="393A39"/>
                </a:solidFill>
                <a:latin typeface="Lato"/>
              </a:rPr>
              <a:t>The upper plot in the figure shows the flow distribution in the porous structure when only the electric field acts as a driving force</a:t>
            </a:r>
          </a:p>
          <a:p>
            <a:pPr lvl="0" algn="l" indent="-176209" marL="176209">
              <a:lnSpc>
                <a:spcPct val="100000"/>
              </a:lnSpc>
              <a:spcBef>
                <a:spcPts val="1000"/>
              </a:spcBef>
              <a:buFont typeface="Wingdings"/>
              <a:buChar char="§"/>
            </a:pPr>
            <a:r>
              <a:rPr lang="en-US" sz="1100" b="false" i="false" u="none">
                <a:solidFill>
                  <a:srgbClr val="393A39"/>
                </a:solidFill>
                <a:latin typeface="Lato"/>
              </a:rPr>
              <a:t>In the lower plot, it is instead the pressure gradient that drives the flow</a:t>
            </a:r>
          </a:p>
          <a:p>
            <a:pPr lvl="0" algn="l" indent="-176209" marL="176209">
              <a:lnSpc>
                <a:spcPct val="100000"/>
              </a:lnSpc>
              <a:spcBef>
                <a:spcPts val="1000"/>
              </a:spcBef>
              <a:buFont typeface="Wingdings"/>
              <a:buChar char="§"/>
            </a:pPr>
            <a:r>
              <a:rPr lang="en-US" sz="1100" b="false" i="false" u="none">
                <a:solidFill>
                  <a:srgbClr val="393A39"/>
                </a:solidFill>
                <a:latin typeface="Lato"/>
              </a:rPr>
              <a:t>In both cases, the velocity is large around the corners of the electrodes, where the field strength is large and the effect of the decrease in the geometry’s cross section is most pronounced</a:t>
            </a:r>
          </a:p>
          <a:p>
            <a:pPr lvl="0" algn="l" indent="-176209" marL="176209">
              <a:lnSpc>
                <a:spcPct val="100000"/>
              </a:lnSpc>
              <a:spcBef>
                <a:spcPts val="1000"/>
              </a:spcBef>
              <a:spcAft>
                <a:spcPct val="15000"/>
              </a:spcAft>
              <a:buFont typeface="Wingdings"/>
              <a:buChar char="§"/>
            </a:pPr>
            <a:r>
              <a:rPr lang="en-US" sz="1100" b="false" i="false" u="none">
                <a:solidFill>
                  <a:srgbClr val="393A39"/>
                </a:solidFill>
                <a:latin typeface="Lato"/>
              </a:rPr>
              <a:t>A comparison of the maximum flow-velocity values shows that the pressure gradient is the dominating driving force</a:t>
            </a:r>
          </a:p>
        </p:txBody>
      </p:sp>
      <p:sp>
        <p:nvSpPr>
          <p:cNvPr name="AutoShape 4" id="4"/>
          <p:cNvSpPr/>
          <p:nvPr/>
        </p:nvSpPr>
        <p:spPr>
          <a:xfrm>
            <a:off x="5139041" y="4249752"/>
            <a:ext cx="4800600" cy="684198"/>
          </a:xfrm>
          <a:prstGeom prst="rect">
            <a:avLst/>
          </a:prstGeom>
        </p:spPr>
        <p:txBody>
          <a:bodyPr anchor="t" anchorCtr="false"/>
          <a:p>
            <a:r>
              <a:rPr lang="en-US" sz="1200" b="false" i="true" u="none">
                <a:solidFill>
                  <a:srgbClr val="1B4D81"/>
                </a:solidFill>
                <a:latin typeface="Lato"/>
              </a:rPr>
              <a:t>Velocity distributions in the cell with an applied electric field (top) and an applied pressure difference (bottom). The unit for the magnitude surface plot is mm/s</a:t>
            </a:r>
          </a:p>
        </p:txBody>
      </p:sp>
      <p:pic>
        <p:nvPicPr>
          <p:cNvPr name="Picture 3" id="3"/>
          <p:cNvPicPr>
            <a:picLocks noChangeAspect="true"/>
          </p:cNvPicPr>
          <p:nvPr/>
        </p:nvPicPr>
        <p:blipFill>
          <a:blip r:embed="rId2"/>
          <a:stretch>
            <a:fillRect/>
          </a:stretch>
        </p:blipFill>
        <p:spPr>
          <a:xfrm>
            <a:off x="5139041" y="209550"/>
            <a:ext cx="2752118" cy="4040202"/>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300" u="none">
                <a:solidFill>
                  <a:srgbClr val="393A39"/>
                </a:solidFill>
                <a:latin typeface="Lato"/>
              </a:rPr>
              <a:t>The figure shows the concentration field in the case where both pressure and electroosmotic forces are included</a:t>
            </a:r>
          </a:p>
          <a:p>
            <a:pPr algn="l" indent="-176209" lvl="0" marL="176209">
              <a:lnSpc>
                <a:spcPct val="100000"/>
              </a:lnSpc>
              <a:spcBef>
                <a:spcPts val="1000"/>
              </a:spcBef>
              <a:buFont typeface="Wingdings"/>
              <a:buChar char="§"/>
            </a:pPr>
            <a:r>
              <a:rPr b="false" i="false" lang="en-US" sz="1300" u="none">
                <a:solidFill>
                  <a:srgbClr val="393A39"/>
                </a:solidFill>
                <a:latin typeface="Lato"/>
              </a:rPr>
              <a:t>The figure shows that the migration of the charged tracer also influences the transport rate</a:t>
            </a:r>
          </a:p>
          <a:p>
            <a:pPr algn="l" indent="-176209" lvl="0" marL="176209">
              <a:lnSpc>
                <a:spcPct val="100000"/>
              </a:lnSpc>
              <a:spcBef>
                <a:spcPts val="1000"/>
              </a:spcBef>
              <a:spcAft>
                <a:spcPct val="15000"/>
              </a:spcAft>
              <a:buFont typeface="Wingdings"/>
              <a:buChar char="§"/>
            </a:pPr>
            <a:r>
              <a:rPr b="false" i="false" lang="en-US" sz="1300" u="none">
                <a:solidFill>
                  <a:srgbClr val="393A39"/>
                </a:solidFill>
                <a:latin typeface="Lato"/>
              </a:rPr>
              <a:t>In this case, the tracer is transported both by the movement of the flow, due to pressure and electroosmotic terms, and the electrophoretic effect on the charged tracer itself</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Concentration distribution in the domain at different times after injection. The effects of diffusion, convection, and migration deform the initial bell-shaped pulse</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At t = 0, the tracer is introduced as a bell-shaped vertical istribution near the inlet</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In the subsequent simulation, this distribution is sheared and transported by diffusion, migration, and convection</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Concentration distribution in the domain at different times after injection. The effects of diffusion, convection, and migration deform the initial bell-shaped pulse</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The figure shows the cross sections of the pulse along a line at y = 2.5 mm for the times t =0, 0.5 s, 1.0 s, 1.5 s, and t = 2.0 s</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Diffusion, mainly numerical diffusion, smears out the pulse at t = 0 s t = 0.6 s t = 1.2 s t = 1.8 s, while migration and convection mainly translate and shear it, depending on the pressure and the electric field</a:t>
            </a:r>
          </a:p>
        </p:txBody>
      </p:sp>
      <p:sp>
        <p:nvSpPr>
          <p:cNvPr id="4" name="AutoShape 4"/>
          <p:cNvSpPr/>
          <p:nvPr/>
        </p:nvSpPr>
        <p:spPr>
          <a:xfrm>
            <a:off x="4114800" y="4029876"/>
            <a:ext cx="4800600" cy="684198"/>
          </a:xfrm>
          <a:prstGeom prst="rect">
            <a:avLst/>
          </a:prstGeom>
        </p:spPr>
        <p:txBody>
          <a:bodyPr anchor="t" anchorCtr="false"/>
          <a:p>
            <a:r>
              <a:rPr b="false" i="true" lang="en-US" sz="1200" u="none">
                <a:solidFill>
                  <a:srgbClr val="1B4D81"/>
                </a:solidFill>
                <a:latin typeface="Lato"/>
              </a:rPr>
              <a:t>Cross-section plot of the concentration along a horizontal line at y = 2.5 mm for the times t = 0 (blue solid), 0.5 s, 1.0 s, 1.5 s, and 2.0 s</a:t>
            </a:r>
          </a:p>
        </p:txBody>
      </p:sp>
      <p:pic>
        <p:nvPicPr>
          <p:cNvPr id="3" name="Picture 3"/>
          <p:cNvPicPr>
            <a:picLocks noChangeAspect="true"/>
          </p:cNvPicPr>
          <p:nvPr>
            <p:custDataLst>
              <p:tags r:id="rId3"/>
            </p:custDataLst>
          </p:nvPr>
        </p:nvPicPr>
        <p:blipFill>
          <a:blip r:embed="rId2"/>
          <a:stretch>
            <a:fillRect/>
          </a:stretch>
        </p:blipFill>
        <p:spPr>
          <a:xfrm>
            <a:off x="4114800" y="429426"/>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3&lt;/Entity&gt;&lt;Tag&gt;pg3&lt;/Tag&gt;&lt;Node&gt;Results &amp;gt; Pressure&lt;/Node&gt;&lt;LinkType&gt;Image&lt;/LinkType&gt;&lt;ModelLink directoryType=&quot;none&quot;&gt;H:\hub\root\build\main\daily\test\tapplications\Chemical_Reaction_Engineering_Module\Electrokinetic_Effects\electroosmotic_flow.mph&lt;/ModelLink&gt;&lt;LocalPath&gt;electroosmotic_flow.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ff&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4.850000381469727&quot;/&gt;&lt;Property name=&quot;xmax&quot; type=&quot;real&quot; value=&quot;13.850000381469727&quot;/&gt;&lt;Property name=&quot;ymin&quot; type=&quot;real&quot; value=&quot;-7.386549949645996&quot;/&gt;&lt;Property name=&quot;ymax&quot; type=&quot;real&quot; value=&quot;4.386549949645996&quot;/&gt;&lt;Property name=&quot;xminhidden&quot; type=&quot;real&quot; value=&quot;-4.850000381469727&quot;/&gt;&lt;Property name=&quot;xmaxhidden&quot; type=&quot;real&quot; value=&quot;13.850000381469727&quot;/&gt;&lt;Property name=&quot;yminhidden&quot; type=&quot;real&quot; value=&quot;-7.386549949645996&quot;/&gt;&lt;Property name=&quot;ymaxhidden&quot; type=&quot;real&quot; value=&quot;4.38654994964599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2309679985&quot;/&gt;&lt;Property name=&quot;abstractviewrratio&quot; type=&quot;real&quot; value=&quot;0.05000002309679985&quot;/&gt;&lt;Property name=&quot;abstractviewbratio&quot; type=&quot;real&quot; value=&quot;-0.15406110882759094&quot;/&gt;&lt;Property name=&quot;abstractviewtratio&quot; type=&quot;real&quot; value=&quot;0.15406110882759094&quot;/&gt;&lt;Property name=&quot;abstractviewxscale&quot; type=&quot;real&quot; value=&quot;0.02633802965283394&quot;/&gt;&lt;Property name=&quot;abstractviewyscale&quot; type=&quot;real&quot; value=&quot;0.026338031515479088&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710, 447&quot;/&gt;&lt;/PropSet&gt;&lt;PropSet id=&quot;clip&quot;/&gt;&lt;PropSet id=&quot;table&quot;/&gt;&lt;UpdateTimeStamp&gt;Sep 27, 2023, 9:23:33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3&lt;/Entity&gt;&lt;Tag&gt;pg3&lt;/Tag&gt;&lt;Node&gt;Results &amp;gt; Pressure&lt;/Node&gt;&lt;LinkType&gt;Image&lt;/LinkType&gt;&lt;ModelLink directoryType=&quot;none&quot;&gt;H:\hub\root\build\main\daily\test\tapplications\Chemical_Reaction_Engineering_Module\Electrokinetic_Effects\electroosmotic_flow.mph&lt;/ModelLink&gt;&lt;LocalPath&gt;electroosmotic_flow.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ff&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4.850000381469727&quot;/&gt;&lt;Property name=&quot;xmax&quot; type=&quot;real&quot; value=&quot;13.850000381469727&quot;/&gt;&lt;Property name=&quot;ymin&quot; type=&quot;real&quot; value=&quot;-7.386549949645996&quot;/&gt;&lt;Property name=&quot;ymax&quot; type=&quot;real&quot; value=&quot;4.386549949645996&quot;/&gt;&lt;Property name=&quot;xminhidden&quot; type=&quot;real&quot; value=&quot;-4.850000381469727&quot;/&gt;&lt;Property name=&quot;xmaxhidden&quot; type=&quot;real&quot; value=&quot;13.850000381469727&quot;/&gt;&lt;Property name=&quot;yminhidden&quot; type=&quot;real&quot; value=&quot;-7.386549949645996&quot;/&gt;&lt;Property name=&quot;ymaxhidden&quot; type=&quot;real&quot; value=&quot;4.38654994964599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2309679985&quot;/&gt;&lt;Property name=&quot;abstractviewrratio&quot; type=&quot;real&quot; value=&quot;0.05000002309679985&quot;/&gt;&lt;Property name=&quot;abstractviewbratio&quot; type=&quot;real&quot; value=&quot;-0.15406110882759094&quot;/&gt;&lt;Property name=&quot;abstractviewtratio&quot; type=&quot;real&quot; value=&quot;0.15406110882759094&quot;/&gt;&lt;Property name=&quot;abstractviewxscale&quot; type=&quot;real&quot; value=&quot;0.02633802965283394&quot;/&gt;&lt;Property name=&quot;abstractviewyscale&quot; type=&quot;real&quot; value=&quot;0.026338031515479088&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710, 447&quot;/&gt;&lt;/PropSet&gt;&lt;PropSet id=&quot;clip&quot;/&gt;&lt;PropSet id=&quot;table&quot;/&gt;&lt;UpdateTimeStamp&gt;Sep 27, 2023, 9:23:33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6&lt;/Entity&gt;&lt;Tag&gt;pg6&lt;/Tag&gt;&lt;Node&gt;Results &amp;gt; Velocity Pressure Term&lt;/Node&gt;&lt;LinkType&gt;Image&lt;/LinkType&gt;&lt;ModelLink directoryType=&quot;none&quot;&gt;H:\hub\root\build\main\daily\test\tapplications\Chemical_Reaction_Engineering_Module\Electrokinetic_Effects\electroosmotic_flow.mph&lt;/ModelLink&gt;&lt;LocalPath&gt;electroosmotic_flow.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ff&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color&quot;/&gt;&lt;Property name=&quot;customcolor&quot; type=&quot;realarray&quot; value=&quot;1, 1, 1&quot;/&gt;&lt;Property name=&quot;customcolor_vector_method&quot; type=&quot;string&quot; value=&quot;step&quot;/&gt;&lt;Property name=&quot;customcolor_vector_start&quot; type=&quot;string&quot; value=&quot;&quot;/&gt;&lt;Property name=&quot;customcolor_vector_stop&quot; type=&quot;string&quot; value=&quot;&quot;/&gt;&lt;Property name=&quot;customcolor_vector_step&quot; type=&quot;string&quot; value=&quot;&quot;/&gt;&lt;Property name=&quot;customcolor_vector_numvalues&quot; type=&quot;string&quot; value=&quot;&quot;/&gt;&lt;Property name=&quot;customcolor_vector_function&quot; type=&quot;string&quot; value=&quot;none&quot;/&gt;&lt;Property name=&quot;customcolor_vector_interval&quot; type=&quot;string&quot; value=&quot;octave&quot;/&gt;&lt;Property name=&quot;customcolor_vector_freqperdec&quot; type=&quot;string&quot; value=&quo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ff&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4.850000381469727&quot;/&gt;&lt;Property name=&quot;xmax&quot; type=&quot;real&quot; value=&quot;13.850000381469727&quot;/&gt;&lt;Property name=&quot;ymin&quot; type=&quot;real&quot; value=&quot;-7.386549949645996&quot;/&gt;&lt;Property name=&quot;ymax&quot; type=&quot;real&quot; value=&quot;4.386549949645996&quot;/&gt;&lt;Property name=&quot;xminhidden&quot; type=&quot;real&quot; value=&quot;-4.850000381469727&quot;/&gt;&lt;Property name=&quot;xmaxhidden&quot; type=&quot;real&quot; value=&quot;13.850000381469727&quot;/&gt;&lt;Property name=&quot;yminhidden&quot; type=&quot;real&quot; value=&quot;-7.386549949645996&quot;/&gt;&lt;Property name=&quot;ymaxhidden&quot; type=&quot;real&quot; value=&quot;4.38654994964599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5000002309679985&quot;/&gt;&lt;Property name=&quot;abstractviewrratio&quot; type=&quot;real&quot; value=&quot;0.05000002309679985&quot;/&gt;&lt;Property name=&quot;abstractviewbratio&quot; type=&quot;real&quot; value=&quot;-0.15406110882759094&quot;/&gt;&lt;Property name=&quot;abstractviewtratio&quot; type=&quot;real&quot; value=&quot;0.15406110882759094&quot;/&gt;&lt;Property name=&quot;abstractviewxscale&quot; type=&quot;real&quot; value=&quot;0.02633802965283394&quot;/&gt;&lt;Property name=&quot;abstractviewyscale&quot; type=&quot;real&quot; value=&quot;0.026338031515479088&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710, 447&quot;/&gt;&lt;/PropSet&gt;&lt;PropSet id=&quot;clip&quot;/&gt;&lt;PropSet id=&quot;table&quot;/&gt;&lt;UpdateTimeStamp&gt;Sep 27, 2023, 9:23:38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2023-09-27T19:23:42Z</dcterms:created>
  <dc:creator>COMSOL</dc:creator>
  <cp:lastModifiedBy>COMSOL</cp:lastModifiedBy>
  <dcterms:modified xsi:type="dcterms:W3CDTF">2023-09-27T19:23:42Z</dcterms:modified>
  <cp:revision>1</cp:revision>
  <dc:title>Electroosmotic Flow in Porous Media</dc:title>
</cp:coreProperties>
</file>