
<file path=[Content_Types].xml><?xml version="1.0" encoding="utf-8"?>
<Types xmlns="http://schemas.openxmlformats.org/package/2006/content-types">
  <Default ContentType="image/x-emf" Extension="emf"/>
  <Default ContentType="image/gif" Extension="gif"/>
  <Default ContentType="image/jpeg" Extension="jpeg"/>
  <Default ContentType="image/png" Extension="png"/>
  <Default ContentType="application/vnd.openxmlformats-package.relationships+xml" Extension="rels"/>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7.xml"/>
  <Override ContentType="application/vnd.openxmlformats-officedocument.presentationml.slide+xml" PartName="/ppt/slides/slide18.xml"/>
  <Override ContentType="application/vnd.openxmlformats-officedocument.presentationml.slide+xml" PartName="/ppt/slides/slide19.xml"/>
  <Override ContentType="application/vnd.openxmlformats-officedocument.presentationml.slide+xml" PartName="/ppt/slides/slide20.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presentationml.viewProps+xml" PartName="/ppt/view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Types>
</file>

<file path=_rels/.rels><?xml version="1.0" encoding="UTF-8" standalone="no"?><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10"/>
    <p:sldId id="257" r:id="rId11"/>
    <p:sldId id="259" r:id="rId13"/>
    <p:sldId id="260" r:id="rId14"/>
    <p:sldId id="261" r:id="rId15"/>
    <p:sldId id="262" r:id="rId16"/>
    <p:sldId id="263" r:id="rId17"/>
    <p:sldId id="264" r:id="rId18"/>
    <p:sldId id="265" r:id="rId19"/>
    <p:sldId id="266" r:id="rId20"/>
    <p:sldId id="267" r:id="rId21"/>
    <p:sldId id="268" r:id="rId22"/>
    <p:sldId id="269" r:id="rId23"/>
    <p:sldId id="271" r:id="rId25"/>
    <p:sldId id="272" r:id="rId26"/>
    <p:sldId id="274" r:id="rId28"/>
    <p:sldId id="276" r:id="rId30"/>
    <p:sldId id="278" r:id="rId32"/>
    <p:sldId id="280" r:id="rId34"/>
  </p:sldIdLst>
  <p:sldSz cx="9144000" cy="5143500" type="screen16x9"/>
  <p:notesSz cx="6858000" cy="9144000"/>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94660"/>
  </p:normalViewPr>
  <p:slideViewPr>
    <p:cSldViewPr snapToGrid="0" showGuides="1">
      <p:cViewPr varScale="1">
        <p:scale>
          <a:sx n="154" d="100"/>
          <a:sy n="154" d="100"/>
        </p:scale>
        <p:origin x="168" y="39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no"?><Relationships xmlns="http://schemas.openxmlformats.org/package/2006/relationships"><Relationship Id="rId1" Target="slideMasters/slideMaster1.xml" Type="http://schemas.openxmlformats.org/officeDocument/2006/relationships/slideMaster"/><Relationship Id="rId10" Target="slides/slide1.xml" Type="http://schemas.openxmlformats.org/officeDocument/2006/relationships/slide"/><Relationship Id="rId11" Target="slides/slide2.xml" Type="http://schemas.openxmlformats.org/officeDocument/2006/relationships/slide"/><Relationship Id="rId13" Target="slides/slide4.xml" Type="http://schemas.openxmlformats.org/officeDocument/2006/relationships/slide"/><Relationship Id="rId14" Target="slides/slide3.xml" Type="http://schemas.openxmlformats.org/officeDocument/2006/relationships/slide"/><Relationship Id="rId15" Target="slides/slide5.xml" Type="http://schemas.openxmlformats.org/officeDocument/2006/relationships/slide"/><Relationship Id="rId16" Target="slides/slide6.xml" Type="http://schemas.openxmlformats.org/officeDocument/2006/relationships/slide"/><Relationship Id="rId17" Target="slides/slide7.xml" Type="http://schemas.openxmlformats.org/officeDocument/2006/relationships/slide"/><Relationship Id="rId18" Target="slides/slide8.xml" Type="http://schemas.openxmlformats.org/officeDocument/2006/relationships/slide"/><Relationship Id="rId19" Target="slides/slide9.xml" Type="http://schemas.openxmlformats.org/officeDocument/2006/relationships/slide"/><Relationship Id="rId20" Target="slides/slide10.xml" Type="http://schemas.openxmlformats.org/officeDocument/2006/relationships/slide"/><Relationship Id="rId21" Target="slides/slide11.xml" Type="http://schemas.openxmlformats.org/officeDocument/2006/relationships/slide"/><Relationship Id="rId22" Target="slides/slide12.xml" Type="http://schemas.openxmlformats.org/officeDocument/2006/relationships/slide"/><Relationship Id="rId23" Target="slides/slide13.xml" Type="http://schemas.openxmlformats.org/officeDocument/2006/relationships/slide"/><Relationship Id="rId25" Target="slides/slide15.xml" Type="http://schemas.openxmlformats.org/officeDocument/2006/relationships/slide"/><Relationship Id="rId26" Target="slides/slide14.xml" Type="http://schemas.openxmlformats.org/officeDocument/2006/relationships/slide"/><Relationship Id="rId28" Target="slides/slide17.xml" Type="http://schemas.openxmlformats.org/officeDocument/2006/relationships/slide"/><Relationship Id="rId3" Target="presProps.xml" Type="http://schemas.openxmlformats.org/officeDocument/2006/relationships/presProps"/><Relationship Id="rId30" Target="slides/slide18.xml" Type="http://schemas.openxmlformats.org/officeDocument/2006/relationships/slide"/><Relationship Id="rId32" Target="slides/slide19.xml" Type="http://schemas.openxmlformats.org/officeDocument/2006/relationships/slide"/><Relationship Id="rId34" Target="slides/slide20.xml" Type="http://schemas.openxmlformats.org/officeDocument/2006/relationships/slide"/><Relationship Id="rId4" Target="viewProps.xml" Type="http://schemas.openxmlformats.org/officeDocument/2006/relationships/viewProps"/><Relationship Id="rId5" Target="theme/theme1.xml" Type="http://schemas.openxmlformats.org/officeDocument/2006/relationships/theme"/><Relationship Id="rId6" Target="tableStyles.xml" Type="http://schemas.openxmlformats.org/officeDocument/2006/relationships/tableStyles"/></Relationships>
</file>

<file path=ppt/slideLayouts/_rels/slideLayout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2.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457200" y="841375"/>
            <a:ext cx="83052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7287056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457200" y="1332000"/>
            <a:ext cx="4042800"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7200" y="1962000"/>
            <a:ext cx="4042800" cy="3124205"/>
          </a:xfrm>
          <a:prstGeom prst="rect">
            <a:avLst/>
          </a:prstGeom>
        </p:spPr>
        <p:txBody>
          <a:bodyPr>
            <a:normAutofit/>
          </a:bodyPr>
          <a:lstStyle>
            <a:lvl1pPr>
              <a:lnSpc>
                <a:spcPct val="100000"/>
              </a:lnSpc>
              <a:defRPr sz="1403">
                <a:solidFill>
                  <a:srgbClr val="393A39"/>
                </a:solidFill>
                <a:latin typeface="Lato" panose="020F0502020204030203" pitchFamily="34" charset="0"/>
              </a:defRPr>
            </a:lvl1pPr>
            <a:lvl2pPr marL="469800" indent="-170100">
              <a:lnSpc>
                <a:spcPct val="100000"/>
              </a:lnSpc>
              <a:buFontTx/>
              <a:buChar char="‒"/>
              <a:defRPr sz="1200">
                <a:solidFill>
                  <a:srgbClr val="393A39"/>
                </a:solidFill>
                <a:latin typeface="Lato" panose="020F0502020204030203" pitchFamily="34" charset="0"/>
              </a:defRPr>
            </a:lvl2pPr>
            <a:lvl3pPr>
              <a:lnSpc>
                <a:spcPct val="100000"/>
              </a:lnSpc>
              <a:defRPr sz="1103">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5pPr>
            <a:lvl6pPr marL="1433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600" y="1332000"/>
            <a:ext cx="4042800"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600" y="1962000"/>
            <a:ext cx="4042800" cy="3124187"/>
          </a:xfrm>
          <a:prstGeom prst="rect">
            <a:avLst/>
          </a:prstGeom>
        </p:spPr>
        <p:txBody>
          <a:bodyPr>
            <a:normAutofit/>
          </a:bodyPr>
          <a:lstStyle>
            <a:lvl1pPr>
              <a:lnSpc>
                <a:spcPct val="100000"/>
              </a:lnSpc>
              <a:defRPr sz="1403">
                <a:solidFill>
                  <a:srgbClr val="393A39"/>
                </a:solidFill>
                <a:latin typeface="Lato" panose="020F0502020204030203" pitchFamily="34" charset="0"/>
              </a:defRPr>
            </a:lvl1pPr>
            <a:lvl2pPr marL="469800" indent="-170100">
              <a:lnSpc>
                <a:spcPct val="100000"/>
              </a:lnSpc>
              <a:buFontTx/>
              <a:buChar char="‒"/>
              <a:defRPr sz="1200">
                <a:solidFill>
                  <a:srgbClr val="393A39"/>
                </a:solidFill>
                <a:latin typeface="Lato" panose="020F0502020204030203" pitchFamily="34" charset="0"/>
              </a:defRPr>
            </a:lvl2pPr>
            <a:lvl3pPr>
              <a:lnSpc>
                <a:spcPct val="100000"/>
              </a:lnSpc>
              <a:defRPr sz="1103">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5pPr>
            <a:lvl6pPr marL="1433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457200" y="590400"/>
            <a:ext cx="830520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1976404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457200" y="1332000"/>
            <a:ext cx="8305200" cy="3752850"/>
          </a:xfrm>
          <a:prstGeom prst="rect">
            <a:avLst/>
          </a:prstGeom>
        </p:spPr>
        <p:txBody>
          <a:bodyPr>
            <a:normAutofit/>
          </a:bodyPr>
          <a:lstStyle>
            <a:lvl1pPr>
              <a:defRPr sz="1600">
                <a:solidFill>
                  <a:srgbClr val="393A39"/>
                </a:solidFill>
                <a:latin typeface="Lato" panose="020F0502020204030203" pitchFamily="34" charset="0"/>
              </a:defRPr>
            </a:lvl1pPr>
            <a:lvl2pPr marL="469800" indent="-170100">
              <a:buFontTx/>
              <a:buChar cha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200">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200">
                <a:latin typeface="Lato" panose="020F0502020204030203" pitchFamily="34" charset="0"/>
              </a:defRPr>
            </a:lvl5pPr>
            <a:lvl6pPr marL="1433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457200" y="590400"/>
            <a:ext cx="8305200" cy="74295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3" y="4780800"/>
            <a:ext cx="3103200" cy="304800"/>
          </a:xfrm>
        </p:spPr>
        <p:txBody>
          <a:bodyPr>
            <a:normAutofit/>
          </a:bodyPr>
          <a:lstStyle>
            <a:lvl1pPr marL="0" indent="0">
              <a:buNone/>
              <a:defRPr sz="8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a:t>Edit Master text styles</a:t>
            </a:r>
          </a:p>
        </p:txBody>
      </p:sp>
    </p:spTree>
    <p:extLst>
      <p:ext uri="{BB962C8B-B14F-4D97-AF65-F5344CB8AC3E}">
        <p14:creationId xmlns:p14="http://schemas.microsoft.com/office/powerpoint/2010/main" val="17520195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hasCustomPrompt="1"/>
          </p:nvPr>
        </p:nvSpPr>
        <p:spPr>
          <a:xfrm>
            <a:off x="4114800" y="209551"/>
            <a:ext cx="4800600" cy="4724400"/>
          </a:xfrm>
          <a:prstGeom prst="rect">
            <a:avLst/>
          </a:prstGeom>
        </p:spPr>
        <p:txBody>
          <a:bodyPr>
            <a:normAutofit/>
          </a:bodyPr>
          <a:lstStyle>
            <a:lvl1pPr>
              <a:defRPr sz="1600">
                <a:solidFill>
                  <a:srgbClr val="393A39"/>
                </a:solidFill>
                <a:latin typeface="Lato" panose="020F0502020204030203" pitchFamily="34" charset="0"/>
              </a:defRPr>
            </a:lvl1pPr>
            <a:lvl2pPr marL="469800" indent="-170100">
              <a:buFontTx/>
              <a:buChar cha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2000">
                <a:latin typeface="Lato" panose="020F0502020204030203" pitchFamily="34" charset="0"/>
              </a:defRPr>
            </a:lvl4pPr>
            <a:lvl5pPr marL="1828754" indent="0">
              <a:buNone/>
              <a:defRPr sz="2000">
                <a:latin typeface="Lato" panose="020F0502020204030203" pitchFamily="34" charset="0"/>
              </a:defRPr>
            </a:lvl5pPr>
            <a:lvl6pPr>
              <a:defRPr sz="2000"/>
            </a:lvl6pPr>
            <a:lvl7pPr>
              <a:defRPr sz="2000"/>
            </a:lvl7pPr>
            <a:lvl8pPr>
              <a:defRPr sz="2000"/>
            </a:lvl8pPr>
            <a:lvl9pPr>
              <a:defRPr sz="2000"/>
            </a:lvl9pPr>
          </a:lstStyle>
          <a:p>
            <a:pPr lvl="0"/>
            <a:r>
              <a:rPr lang="en-US" dirty="0"/>
              <a:t>Click to add image</a:t>
            </a:r>
          </a:p>
          <a:p>
            <a:pPr lvl="1"/>
            <a:r>
              <a:rPr lang="en-US" dirty="0"/>
              <a:t>Second level</a:t>
            </a:r>
          </a:p>
          <a:p>
            <a:pPr lvl="2"/>
            <a:r>
              <a:rPr lang="en-US" dirty="0"/>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457200" y="162000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marL="469800" indent="-170100">
              <a:lnSpc>
                <a:spcPct val="100000"/>
              </a:lnSpc>
              <a:buFontTx/>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5pPr>
            <a:lvl6pPr marL="1477913" marR="0" indent="-214313"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 Placeholder 5">
            <a:extLst>
              <a:ext uri="{FF2B5EF4-FFF2-40B4-BE49-F238E27FC236}">
                <a16:creationId xmlns:a16="http://schemas.microsoft.com/office/drawing/2014/main" id="{6FA45BAD-29C1-9741-879D-03074B2081D1}"/>
              </a:ext>
            </a:extLst>
          </p:cNvPr>
          <p:cNvSpPr>
            <a:spLocks noGrp="1"/>
          </p:cNvSpPr>
          <p:nvPr>
            <p:ph type="body" sz="quarter" idx="11" hasCustomPrompt="1"/>
          </p:nvPr>
        </p:nvSpPr>
        <p:spPr>
          <a:xfrm>
            <a:off x="4114800" y="4629600"/>
            <a:ext cx="3103200" cy="306000"/>
          </a:xfrm>
        </p:spPr>
        <p:txBody>
          <a:bodyPr>
            <a:normAutofit/>
          </a:bodyPr>
          <a:lstStyle>
            <a:lvl1pPr marL="0" indent="0">
              <a:buNone/>
              <a:defRPr sz="800" b="0" i="1">
                <a:solidFill>
                  <a:schemeClr val="accent5"/>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6014398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457200" y="590400"/>
            <a:ext cx="8305200" cy="742950"/>
          </a:xfrm>
          <a:prstGeom prst="rect">
            <a:avLst/>
          </a:prstGeom>
        </p:spPr>
        <p:txBody>
          <a:bodyPr anchor="ctr" anchorCtr="0">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2000"/>
            <a:ext cx="8305200" cy="3752850"/>
          </a:xfrm>
          <a:prstGeom prst="rect">
            <a:avLst/>
          </a:prstGeom>
        </p:spPr>
        <p:txBody>
          <a:bodyPr>
            <a:normAutofit/>
          </a:bodyPr>
          <a:lstStyle>
            <a:lvl1pPr>
              <a:defRPr sz="1600">
                <a:solidFill>
                  <a:srgbClr val="393A39"/>
                </a:solidFill>
                <a:latin typeface="Lato" panose="020F0502020204030203" pitchFamily="34" charset="0"/>
              </a:defRPr>
            </a:lvl1pPr>
            <a:lvl2pPr marL="469800" indent="-175500">
              <a:buFontTx/>
              <a:buChar cha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021613" indent="-170100">
              <a:lnSpc>
                <a:spcPct val="100000"/>
              </a:lnSpc>
              <a:buFont typeface="Arial" panose="020B0604020202020204" pitchFamily="34" charset="0"/>
              <a:buChar char="•"/>
              <a:defRPr sz="1200">
                <a:latin typeface="Lato" panose="020F0502020204030203" pitchFamily="34" charset="0"/>
              </a:defRPr>
            </a:lvl4pPr>
            <a:lvl5pPr marL="1253813" indent="-170100">
              <a:lnSpc>
                <a:spcPct val="100000"/>
              </a:lnSpc>
              <a:buFont typeface="Arial" panose="020B0604020202020204" pitchFamily="34" charset="0"/>
              <a:buChar char="•"/>
              <a:defRPr sz="1200">
                <a:latin typeface="Lato" panose="020F0502020204030203" pitchFamily="34" charset="0"/>
              </a:defRPr>
            </a:lvl5pPr>
            <a:lvl6pPr marL="1433700" indent="-170100">
              <a:lnSpc>
                <a:spcPct val="100000"/>
              </a:lnSpc>
              <a:defRPr sz="1103"/>
            </a:lvl6pPr>
            <a:lvl7pPr marL="1674000" indent="-170100">
              <a:lnSpc>
                <a:spcPct val="100000"/>
              </a:lnSpc>
              <a:defRPr sz="1103"/>
            </a:lvl7pPr>
            <a:lvl8pPr marL="1906200" indent="-170100">
              <a:lnSpc>
                <a:spcPct val="100000"/>
              </a:lnSpc>
              <a:defRPr sz="1103"/>
            </a:lvl8pPr>
            <a:lvl9pPr marL="2135700" indent="-170100">
              <a:lnSpc>
                <a:spcPct val="100000"/>
              </a:lnSpc>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6128942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842400"/>
            <a:ext cx="8305200" cy="178920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dirty="0"/>
              <a:t>Click to edit Master header style</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p:nvPr>
        </p:nvSpPr>
        <p:spPr>
          <a:xfrm>
            <a:off x="457200" y="2703600"/>
            <a:ext cx="8305200" cy="124200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Edit Master text styles</a:t>
            </a:r>
          </a:p>
        </p:txBody>
      </p:sp>
    </p:spTree>
    <p:extLst>
      <p:ext uri="{BB962C8B-B14F-4D97-AF65-F5344CB8AC3E}">
        <p14:creationId xmlns:p14="http://schemas.microsoft.com/office/powerpoint/2010/main" val="21604661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0" y="1332000"/>
            <a:ext cx="4111200" cy="3752837"/>
          </a:xfrm>
          <a:prstGeom prst="rect">
            <a:avLst/>
          </a:prstGeom>
        </p:spPr>
        <p:txBody>
          <a:bodyPr>
            <a:normAutofit/>
          </a:bodyPr>
          <a:lstStyle>
            <a:lvl1pPr>
              <a:defRPr sz="1403">
                <a:solidFill>
                  <a:srgbClr val="393A39"/>
                </a:solidFill>
                <a:latin typeface="Lato" panose="020F0502020204030203" pitchFamily="34" charset="0"/>
              </a:defRPr>
            </a:lvl1pPr>
            <a:lvl2pPr marL="469800" indent="-175500">
              <a:buFontTx/>
              <a:buChar char="‒"/>
              <a:defRPr sz="1200">
                <a:solidFill>
                  <a:srgbClr val="393A39"/>
                </a:solidFill>
                <a:latin typeface="Lato" panose="020F0502020204030203" pitchFamily="34" charset="0"/>
              </a:defRPr>
            </a:lvl2pPr>
            <a:lvl3pPr>
              <a:defRPr sz="1103">
                <a:solidFill>
                  <a:srgbClr val="393A39"/>
                </a:solidFill>
                <a:latin typeface="Lato" panose="020F0502020204030203" pitchFamily="34" charset="0"/>
              </a:defRPr>
            </a:lvl3pPr>
            <a:lvl4pPr marL="1064813" indent="-214313">
              <a:lnSpc>
                <a:spcPct val="100000"/>
              </a:lnSpc>
              <a:buFont typeface="Arial" panose="020B0604020202020204" pitchFamily="34" charset="0"/>
              <a:buChar char="•"/>
              <a:defRPr sz="1103">
                <a:latin typeface="Lato" panose="020F0502020204030203" pitchFamily="34" charset="0"/>
              </a:defRPr>
            </a:lvl4pPr>
            <a:lvl5pPr marL="1252800" indent="-170100">
              <a:lnSpc>
                <a:spcPct val="100000"/>
              </a:lnSpc>
              <a:buFont typeface="Arial" panose="020B0604020202020204" pitchFamily="34" charset="0"/>
              <a:buChar char="•"/>
              <a:defRPr sz="1103">
                <a:latin typeface="Lato" panose="020F0502020204030203" pitchFamily="34" charset="0"/>
              </a:defRPr>
            </a:lvl5pPr>
            <a:lvl6pPr marL="1433700" indent="-170100">
              <a:lnSpc>
                <a:spcPct val="100000"/>
              </a:lnSpc>
              <a:defRPr sz="1103"/>
            </a:lvl6pPr>
            <a:lvl7pPr marL="1674000" indent="-170100">
              <a:lnSpc>
                <a:spcPct val="100000"/>
              </a:lnSpc>
              <a:defRPr sz="1103"/>
            </a:lvl7pPr>
            <a:lvl8pPr marL="1906200" indent="-170100">
              <a:lnSpc>
                <a:spcPct val="100000"/>
              </a:lnSpc>
              <a:defRPr sz="1103"/>
            </a:lvl8pPr>
            <a:lvl9pPr marL="2135700" indent="-170100">
              <a:lnSpc>
                <a:spcPct val="100000"/>
              </a:lnSpc>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800" y="1332000"/>
            <a:ext cx="4035600" cy="3752837"/>
          </a:xfrm>
          <a:prstGeom prst="rect">
            <a:avLst/>
          </a:prstGeom>
        </p:spPr>
        <p:txBody>
          <a:bodyPr>
            <a:normAutofit/>
          </a:bodyPr>
          <a:lstStyle>
            <a:lvl1pPr>
              <a:defRPr sz="1403">
                <a:solidFill>
                  <a:srgbClr val="393A39"/>
                </a:solidFill>
                <a:latin typeface="Lato" panose="020F0502020204030203" pitchFamily="34" charset="0"/>
              </a:defRPr>
            </a:lvl1pPr>
            <a:lvl2pPr marL="469800" indent="-175500">
              <a:buFontTx/>
              <a:buChar char="‒"/>
              <a:defRPr sz="1200">
                <a:solidFill>
                  <a:srgbClr val="393A39"/>
                </a:solidFill>
                <a:latin typeface="Lato" panose="020F0502020204030203" pitchFamily="34" charset="0"/>
              </a:defRPr>
            </a:lvl2pPr>
            <a:lvl3pPr>
              <a:defRPr sz="1103">
                <a:solidFill>
                  <a:srgbClr val="393A39"/>
                </a:solidFill>
                <a:latin typeface="Lato" panose="020F0502020204030203" pitchFamily="34" charset="0"/>
              </a:defRPr>
            </a:lvl3pPr>
            <a:lvl4pPr marL="1020600" indent="-170100">
              <a:lnSpc>
                <a:spcPct val="100000"/>
              </a:lnSpc>
              <a:buFont typeface="Arial" panose="020B0604020202020204" pitchFamily="34" charset="0"/>
              <a:buChar char="•"/>
              <a:defRPr sz="1103">
                <a:latin typeface="Lato" panose="020F0502020204030203" pitchFamily="34" charset="0"/>
              </a:defRPr>
            </a:lvl4pPr>
            <a:lvl5pPr marL="1252800" indent="-170100">
              <a:lnSpc>
                <a:spcPct val="100000"/>
              </a:lnSpc>
              <a:buFont typeface="Arial" panose="020B0604020202020204" pitchFamily="34" charset="0"/>
              <a:buChar char="•"/>
              <a:defRPr sz="1103">
                <a:latin typeface="Lato" panose="020F0502020204030203" pitchFamily="34" charset="0"/>
              </a:defRPr>
            </a:lvl5pPr>
            <a:lvl6pPr marL="1433700" indent="-170100">
              <a:lnSpc>
                <a:spcPct val="100000"/>
              </a:lnSpc>
              <a:defRPr sz="1103"/>
            </a:lvl6pPr>
            <a:lvl7pPr marL="1674000" indent="-170100">
              <a:lnSpc>
                <a:spcPct val="100000"/>
              </a:lnSpc>
              <a:defRPr sz="1103"/>
            </a:lvl7pPr>
            <a:lvl8pPr marL="1906200" indent="-170100">
              <a:lnSpc>
                <a:spcPct val="100000"/>
              </a:lnSpc>
              <a:defRPr sz="1103"/>
            </a:lvl8pPr>
            <a:lvl9pPr marL="2135700" indent="-170100">
              <a:lnSpc>
                <a:spcPct val="100000"/>
              </a:lnSpc>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457200" y="590400"/>
            <a:ext cx="830520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552444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2pPr marL="469800" indent="-175500">
              <a:buFontTx/>
              <a:buChar char="‒"/>
              <a:defRPr/>
            </a:lvl2pPr>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2000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marL="469800" indent="-175500">
              <a:lnSpc>
                <a:spcPct val="100000"/>
              </a:lnSpc>
              <a:buFontTx/>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020600" indent="-170100">
              <a:lnSpc>
                <a:spcPct val="100000"/>
              </a:lnSpc>
              <a:buFont typeface="Arial" panose="020B0604020202020204" pitchFamily="34" charset="0"/>
              <a:buChar char="•"/>
              <a:defRPr sz="1103">
                <a:latin typeface="Lato" panose="020F0502020204030203" pitchFamily="34" charset="0"/>
              </a:defRPr>
            </a:lvl4pPr>
            <a:lvl5pPr marL="1297013" indent="-170100">
              <a:lnSpc>
                <a:spcPct val="100000"/>
              </a:lnSpc>
              <a:buFont typeface="Arial" panose="020B0604020202020204" pitchFamily="34" charset="0"/>
              <a:buChar char="•"/>
              <a:defRPr sz="1103">
                <a:latin typeface="Lato" panose="020F0502020204030203" pitchFamily="34" charset="0"/>
              </a:defRPr>
            </a:lvl5pPr>
            <a:lvl6pPr marL="1433700" indent="-170100">
              <a:lnSpc>
                <a:spcPct val="100000"/>
              </a:lnSpc>
              <a:defRPr sz="1103"/>
            </a:lvl6pPr>
            <a:lvl7pPr marL="1674000" indent="-170100">
              <a:lnSpc>
                <a:spcPct val="100000"/>
              </a:lnSpc>
              <a:defRPr sz="1103"/>
            </a:lvl7pPr>
            <a:lvl8pPr marL="1906200" indent="-170100">
              <a:lnSpc>
                <a:spcPct val="100000"/>
              </a:lnSpc>
              <a:defRPr sz="1103"/>
            </a:lvl8pPr>
            <a:lvl9pPr marL="2135700" indent="-170100">
              <a:lnSpc>
                <a:spcPct val="100000"/>
              </a:lnSpc>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9665346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ntent with Small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5313362"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400800" y="209550"/>
            <a:ext cx="2514600" cy="4724400"/>
          </a:xfrm>
          <a:noFill/>
        </p:spPr>
        <p:txBody>
          <a:bodyPr/>
          <a:lstStyle>
            <a:lvl2pPr marL="469800" indent="-175500">
              <a:buFontTx/>
              <a:buChar char="‒"/>
              <a:defRPr/>
            </a:lvl2pPr>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20000"/>
            <a:ext cx="5313362" cy="3162300"/>
          </a:xfrm>
          <a:prstGeom prst="rect">
            <a:avLst/>
          </a:prstGeom>
        </p:spPr>
        <p:txBody>
          <a:bodyPr numCol="1">
            <a:normAutofit/>
          </a:bodyPr>
          <a:lstStyle>
            <a:lvl1pPr>
              <a:lnSpc>
                <a:spcPct val="100000"/>
              </a:lnSpc>
              <a:defRPr sz="1400">
                <a:solidFill>
                  <a:srgbClr val="393A39"/>
                </a:solidFill>
                <a:latin typeface="Lato" panose="020F0502020204030203" pitchFamily="34" charset="0"/>
              </a:defRPr>
            </a:lvl1pPr>
            <a:lvl2pPr marL="469800" indent="-175500">
              <a:lnSpc>
                <a:spcPct val="100000"/>
              </a:lnSpc>
              <a:buFontTx/>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000">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998">
                <a:latin typeface="Lato" panose="020F0502020204030203" pitchFamily="34" charset="0"/>
              </a:defRPr>
            </a:lvl5pPr>
            <a:lvl6pPr marL="1477913" marR="0" indent="-214313"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900"/>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0"/>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800"/>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9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kumimoji="0" lang="en-US" sz="1100" b="0" i="0" u="none" strike="noStrike" kern="1200" cap="none" spc="0" normalizeH="0" baseline="0" noProof="0" dirty="0">
              <a:ln>
                <a:noFill/>
              </a:ln>
              <a:solidFill>
                <a:srgbClr val="393A39"/>
              </a:solidFill>
              <a:effectLst/>
              <a:uLnTx/>
              <a:uFillTx/>
              <a:latin typeface="Lato" panose="020F0502020204030203" pitchFamily="34" charset="0"/>
              <a:ea typeface="+mn-ea"/>
              <a:cs typeface="+mn-cs"/>
            </a:endParaRPr>
          </a:p>
        </p:txBody>
      </p:sp>
    </p:spTree>
    <p:extLst>
      <p:ext uri="{BB962C8B-B14F-4D97-AF65-F5344CB8AC3E}">
        <p14:creationId xmlns:p14="http://schemas.microsoft.com/office/powerpoint/2010/main" val="29572328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04774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Slide Two Present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457200"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559600" y="4269600"/>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559600" y="4539600"/>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8698585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396000" y="1282701"/>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2000"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2000"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6800"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6800"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6000" y="3432556"/>
            <a:ext cx="1115568" cy="1115568"/>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400" y="3429000"/>
            <a:ext cx="1115568" cy="1115568"/>
          </a:xfrm>
        </p:spPr>
        <p:txBody>
          <a:bodyPr/>
          <a:lstStyle/>
          <a:p>
            <a:pPr lvl="0"/>
            <a:r>
              <a:rPr lang="en-US"/>
              <a:t>Edit Master text styles</a:t>
            </a:r>
          </a:p>
        </p:txBody>
      </p:sp>
    </p:spTree>
    <p:extLst>
      <p:ext uri="{BB962C8B-B14F-4D97-AF65-F5344CB8AC3E}">
        <p14:creationId xmlns:p14="http://schemas.microsoft.com/office/powerpoint/2010/main" val="3149126122"/>
      </p:ext>
    </p:extLst>
  </p:cSld>
  <p:clrMapOvr>
    <a:masterClrMapping/>
  </p:clrMapOvr>
</p:sldLayout>
</file>

<file path=ppt/slideMasters/_rels/slideMaster1.xml.rels><?xml version="1.0" encoding="UTF-8" standalone="no"?><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slideLayouts/slideLayout12.xml" Type="http://schemas.openxmlformats.org/officeDocument/2006/relationships/slideLayout"/><Relationship Id="rId13" Target="../theme/theme1.xml" Type="http://schemas.openxmlformats.org/officeDocument/2006/relationships/theme"/><Relationship Id="rId14" Target="../media/image1.emf" Type="http://schemas.openxmlformats.org/officeDocument/2006/relationships/image"/><Relationship Id="rId15" Target="../media/image2.emf" Type="http://schemas.openxmlformats.org/officeDocument/2006/relationships/image"/><Relationship Id="rId16" Target="../media/image3.png" Type="http://schemas.openxmlformats.org/officeDocument/2006/relationships/imag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400"/>
            <a:ext cx="8229600" cy="741600"/>
          </a:xfrm>
          <a:prstGeom prst="rect">
            <a:avLst/>
          </a:prstGeom>
        </p:spPr>
        <p:txBody>
          <a:bodyPr vert="horz" lIns="0" tIns="45720" rIns="91440" bIns="45720" rtlCol="0" anchor="ctr" anchorCtr="0">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2000"/>
            <a:ext cx="8107082" cy="3754800"/>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p:txBody>
      </p:sp>
      <p:pic>
        <p:nvPicPr>
          <p:cNvPr id="5" name="Picture 4">
            <a:extLst>
              <a:ext uri="{FF2B5EF4-FFF2-40B4-BE49-F238E27FC236}">
                <a16:creationId xmlns:a16="http://schemas.microsoft.com/office/drawing/2014/main" id="{C97D267B-40D0-4DD7-AC1D-48683B254030}"/>
              </a:ext>
            </a:extLst>
          </p:cNvPr>
          <p:cNvPicPr>
            <a:picLocks noChangeAspect="1"/>
          </p:cNvPicPr>
          <p:nvPr userDrawn="1"/>
        </p:nvPicPr>
        <p:blipFill>
          <a:blip r:embed="rId14"/>
          <a:stretch>
            <a:fillRect/>
          </a:stretch>
        </p:blipFill>
        <p:spPr>
          <a:xfrm>
            <a:off x="86834" y="167935"/>
            <a:ext cx="564240" cy="52244"/>
          </a:xfrm>
          <a:prstGeom prst="rect">
            <a:avLst/>
          </a:prstGeom>
        </p:spPr>
      </p:pic>
      <p:pic>
        <p:nvPicPr>
          <p:cNvPr id="6" name="Picture 5">
            <a:extLst>
              <a:ext uri="{FF2B5EF4-FFF2-40B4-BE49-F238E27FC236}">
                <a16:creationId xmlns:a16="http://schemas.microsoft.com/office/drawing/2014/main" id="{ADFCAB09-91CA-475B-B6CD-D124E3343787}"/>
              </a:ext>
            </a:extLst>
          </p:cNvPr>
          <p:cNvPicPr>
            <a:picLocks noChangeAspect="1"/>
          </p:cNvPicPr>
          <p:nvPr userDrawn="1"/>
        </p:nvPicPr>
        <p:blipFill rotWithShape="1">
          <a:blip r:embed="rId15"/>
          <a:srcRect l="24096"/>
          <a:stretch/>
        </p:blipFill>
        <p:spPr>
          <a:xfrm>
            <a:off x="0" y="115217"/>
            <a:ext cx="1066800" cy="287051"/>
          </a:xfrm>
          <a:prstGeom prst="rect">
            <a:avLst/>
          </a:prstGeom>
        </p:spPr>
      </p:pic>
      <p:pic>
        <p:nvPicPr>
          <p:cNvPr id="7" name="Picture 6">
            <a:extLst>
              <a:ext uri="{FF2B5EF4-FFF2-40B4-BE49-F238E27FC236}">
                <a16:creationId xmlns:a16="http://schemas.microsoft.com/office/drawing/2014/main" id="{D390FBC2-4514-4E11-A820-6885E5011C24}"/>
              </a:ext>
            </a:extLst>
          </p:cNvPr>
          <p:cNvPicPr>
            <a:picLocks noChangeAspect="1"/>
          </p:cNvPicPr>
          <p:nvPr userDrawn="1"/>
        </p:nvPicPr>
        <p:blipFill>
          <a:blip r:embed="rId14"/>
          <a:stretch>
            <a:fillRect/>
          </a:stretch>
        </p:blipFill>
        <p:spPr>
          <a:xfrm>
            <a:off x="115778" y="223913"/>
            <a:ext cx="752320" cy="69658"/>
          </a:xfrm>
          <a:prstGeom prst="rect">
            <a:avLst/>
          </a:prstGeom>
        </p:spPr>
      </p:pic>
    </p:spTree>
    <p:extLst>
      <p:ext uri="{BB962C8B-B14F-4D97-AF65-F5344CB8AC3E}">
        <p14:creationId xmlns:p14="http://schemas.microsoft.com/office/powerpoint/2010/main" val="332884855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7" r:id="rId4"/>
    <p:sldLayoutId id="2147483671" r:id="rId5"/>
    <p:sldLayoutId id="2147483672" r:id="rId6"/>
    <p:sldLayoutId id="2147483664" r:id="rId7"/>
    <p:sldLayoutId id="2147483665" r:id="rId8"/>
    <p:sldLayoutId id="2147483666" r:id="rId9"/>
    <p:sldLayoutId id="2147483668" r:id="rId10"/>
    <p:sldLayoutId id="2147483669" r:id="rId11"/>
    <p:sldLayoutId id="2147483670" r:id="rId12"/>
  </p:sldLayoutIdLst>
  <p:txStyles>
    <p:titleStyle>
      <a:lvl1pPr algn="l" defTabSz="914378" rtl="0" eaLnBrk="1" latinLnBrk="0" hangingPunct="1">
        <a:lnSpc>
          <a:spcPct val="90000"/>
        </a:lnSpc>
        <a:spcBef>
          <a:spcPct val="0"/>
        </a:spcBef>
        <a:buNone/>
        <a:defRPr sz="2400" b="1" kern="1200" baseline="0">
          <a:solidFill>
            <a:srgbClr val="1B4D81"/>
          </a:solidFill>
          <a:latin typeface="Lato" panose="020F0502020204030203" pitchFamily="34" charset="0"/>
          <a:ea typeface="+mj-ea"/>
          <a:cs typeface="+mj-cs"/>
        </a:defRPr>
      </a:lvl1pPr>
    </p:titleStyle>
    <p:bodyStyle>
      <a:lvl1pPr marL="176209" indent="-176209" algn="l" defTabSz="914378"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37" indent="-222245" algn="l" defTabSz="914378" rtl="0" eaLnBrk="1" latinLnBrk="0" hangingPunct="1">
        <a:lnSpc>
          <a:spcPct val="100000"/>
        </a:lnSpc>
        <a:spcBef>
          <a:spcPts val="500"/>
        </a:spcBef>
        <a:buFontTx/>
        <a:buBlip>
          <a:blip r:embed="rId16"/>
        </a:buBlip>
        <a:tabLst/>
        <a:defRPr sz="1400" kern="1200">
          <a:solidFill>
            <a:srgbClr val="393A39"/>
          </a:solidFill>
          <a:latin typeface="Lato" panose="020F0502020204030203" pitchFamily="34" charset="0"/>
          <a:ea typeface="+mn-ea"/>
          <a:cs typeface="+mn-cs"/>
        </a:defRPr>
      </a:lvl2pPr>
      <a:lvl3pPr marL="746106" indent="-169859" algn="l" defTabSz="80643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566"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754"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537"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5"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no"?><Relationships xmlns="http://schemas.openxmlformats.org/package/2006/relationships"><Relationship Id="rId1" Target="../slideLayouts/slideLayout1.xml" Type="http://schemas.openxmlformats.org/officeDocument/2006/relationships/slideLayout"/></Relationships>
</file>

<file path=ppt/slides/_rels/slide10.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12.png" Type="http://schemas.openxmlformats.org/officeDocument/2006/relationships/image"/><Relationship Id="rId3" Target="../media/image13.png" Type="http://schemas.openxmlformats.org/officeDocument/2006/relationships/image"/></Relationships>
</file>

<file path=ppt/slides/_rels/slide11.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14.png" Type="http://schemas.openxmlformats.org/officeDocument/2006/relationships/image"/><Relationship Id="rId3" Target="../media/image15.png" Type="http://schemas.openxmlformats.org/officeDocument/2006/relationships/image"/></Relationships>
</file>

<file path=ppt/slides/_rels/slide12.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16.png" Type="http://schemas.openxmlformats.org/officeDocument/2006/relationships/image"/><Relationship Id="rId3" Target="../media/image17.png" Type="http://schemas.openxmlformats.org/officeDocument/2006/relationships/image"/></Relationships>
</file>

<file path=ppt/slides/_rels/slide13.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18.png" Type="http://schemas.openxmlformats.org/officeDocument/2006/relationships/image"/><Relationship Id="rId3" Target="../media/image19.png" Type="http://schemas.openxmlformats.org/officeDocument/2006/relationships/image"/><Relationship Id="rId4" Target="../media/image20.png" Type="http://schemas.openxmlformats.org/officeDocument/2006/relationships/image"/></Relationships>
</file>

<file path=ppt/slides/_rels/slide14.xml.rels><?xml version="1.0" encoding="UTF-8" standalone="no"?><Relationships xmlns="http://schemas.openxmlformats.org/package/2006/relationships"><Relationship Id="rId1" Target="../slideLayouts/slideLayout3.xml" Type="http://schemas.openxmlformats.org/officeDocument/2006/relationships/slideLayout"/></Relationships>
</file>

<file path=ppt/slides/_rels/slide15.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21.png" Type="http://schemas.openxmlformats.org/officeDocument/2006/relationships/image"/><Relationship Id="rId3" Type="http://schemas.openxmlformats.org/officeDocument/2006/relationships/tags" Target="../tags/tag5.xml"/></Relationships>

</file>

<file path=ppt/slides/_rels/slide17.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4.png" Type="http://schemas.openxmlformats.org/officeDocument/2006/relationships/image"/><Relationship Id="rId3" Type="http://schemas.openxmlformats.org/officeDocument/2006/relationships/tags" Target="../tags/tag2.xml"/></Relationships>

</file>

<file path=ppt/slides/_rels/slide18.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22.png" Type="http://schemas.openxmlformats.org/officeDocument/2006/relationships/image"/><Relationship Id="rId3" Type="http://schemas.openxmlformats.org/officeDocument/2006/relationships/tags" Target="../tags/tag6.xml"/></Relationships>

</file>

<file path=ppt/slides/_rels/slide19.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23.gif" Type="http://schemas.openxmlformats.org/officeDocument/2006/relationships/image"/></Relationships>
</file>

<file path=ppt/slides/_rels/slide2.xml.rels><?xml version="1.0" encoding="UTF-8" standalone="no"?><Relationships xmlns="http://schemas.openxmlformats.org/package/2006/relationships"><Relationship Id="rId1" Target="../slideLayouts/slideLayout2.xml" Type="http://schemas.openxmlformats.org/officeDocument/2006/relationships/slideLayout"/></Relationships>
</file>

<file path=ppt/slides/_rels/slide20.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24.png" Type="http://schemas.openxmlformats.org/officeDocument/2006/relationships/image"/><Relationship Id="rId3" Type="http://schemas.openxmlformats.org/officeDocument/2006/relationships/tags" Target="../tags/tag7.xml"/></Relationships>

</file>

<file path=ppt/slides/_rels/slide3.xml.rels><?xml version="1.0" encoding="UTF-8" standalone="no"?><Relationships xmlns="http://schemas.openxmlformats.org/package/2006/relationships"><Relationship Id="rId1" Target="../slideLayouts/slideLayout3.xml" Type="http://schemas.openxmlformats.org/officeDocument/2006/relationships/slideLayout"/></Relationships>
</file>

<file path=ppt/slides/_rels/slide4.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4.png" Type="http://schemas.openxmlformats.org/officeDocument/2006/relationships/image"/><Relationship Id="rId3" Type="http://schemas.openxmlformats.org/officeDocument/2006/relationships/tags" Target="../tags/tag1.xml"/></Relationships>

</file>

<file path=ppt/slides/_rels/slide5.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5.png" Type="http://schemas.openxmlformats.org/officeDocument/2006/relationships/image"/><Relationship Id="rId3" Target="../media/image6.png" Type="http://schemas.openxmlformats.org/officeDocument/2006/relationships/image"/><Relationship Id="rId4" Type="http://schemas.openxmlformats.org/officeDocument/2006/relationships/tags" Target="../tags/tag3.xml"/></Relationships>

</file>

<file path=ppt/slides/_rels/slide6.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7.png" Type="http://schemas.openxmlformats.org/officeDocument/2006/relationships/image"/><Relationship Id="rId3" Type="http://schemas.openxmlformats.org/officeDocument/2006/relationships/tags" Target="../tags/tag4.xml"/></Relationships>

</file>

<file path=ppt/slides/_rels/slide7.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8.png" Type="http://schemas.openxmlformats.org/officeDocument/2006/relationships/image"/></Relationships>
</file>

<file path=ppt/slides/_rels/slide8.xml.rels><?xml version="1.0" encoding="UTF-8" standalone="no"?><Relationships xmlns="http://schemas.openxmlformats.org/package/2006/relationships"><Relationship Id="rId1" Target="../slideLayouts/slideLayout3.xml" Type="http://schemas.openxmlformats.org/officeDocument/2006/relationships/slideLayout"/></Relationships>
</file>

<file path=ppt/slides/_rels/slide9.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9.png" Type="http://schemas.openxmlformats.org/officeDocument/2006/relationships/image"/><Relationship Id="rId3" Target="../media/image10.png" Type="http://schemas.openxmlformats.org/officeDocument/2006/relationships/image"/><Relationship Id="rId4" Target="../media/image11.png" Type="http://schemas.openxmlformats.org/officeDocument/2006/relationships/image"/></Relationships>
</file>

<file path=ppt/slides/slide1.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sp xmlns:r="http://schemas.openxmlformats.org/officeDocument/2006/relationships">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457200" y="841375"/>
            <a:ext cx="83052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Biventricular Cardiac Model</a:t>
            </a:r>
          </a:p>
        </p:txBody>
      </p:sp>
      <p:sp xmlns:r="http://schemas.openxmlformats.org/officeDocument/2006/relationships">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pPr lvl="0" indent="0" marL="0">
              <a:spcAft>
                <a:spcPct val="15000"/>
              </a:spcAft>
            </a:pPr>
            <a:r>
              <a:rPr lang="en-US"/>
              <a:t>COMSOL</a:t>
            </a:r>
          </a:p>
        </p:txBody>
      </p:sp>
    </p:spTree>
  </p:cSld>
  <p:clrMapOvr>
    <a:masterClrMapping/>
  </p:clrMapOvr>
</p:sld>
</file>

<file path=ppt/slides/slide10.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457200" y="590400"/>
            <a:ext cx="8305200" cy="742950"/>
          </a:xfrm>
          <a:prstGeom prst="rect">
            <a:avLst/>
          </a:prstGeom>
        </p:spPr>
        <p:txBody>
          <a:bodyPr anchor="ctr" anchorCtr="0">
            <a:normAutofit/>
          </a:bodyPr>
          <a:lstStyle>
            <a:lvl1pPr>
              <a:defRPr sz="2400" b="1">
                <a:solidFill>
                  <a:srgbClr val="1B4D81"/>
                </a:solidFill>
                <a:latin typeface="Lato" panose="020F0502020204030203" pitchFamily="34" charset="0"/>
              </a:defRPr>
            </a:lvl1pPr>
          </a:lstStyle>
          <a:p>
            <a:r>
              <a:rPr lang="en-US"/>
              <a:t>Electrophysiology: Current Balance</a:t>
            </a:r>
          </a:p>
        </p:txBody>
      </p:sp>
      <p:sp>
        <p:nvSpPr>
          <p:cNvPr name="AutoShape 4" id="4"/>
          <p:cNvSpPr/>
          <p:nvPr/>
        </p:nvSpPr>
        <p:spPr>
          <a:xfrm flipH="false" flipV="false" rot="0">
            <a:off x="457200" y="1332000"/>
            <a:ext cx="8305200" cy="581323"/>
          </a:xfrm>
          <a:prstGeom prst="rect">
            <a:avLst/>
          </a:prstGeom>
          <a:noFill/>
          <a:ln>
            <a:noFill/>
            <a:headEnd type="none" len="med" w="med"/>
            <a:tailEnd type="none" len="med" w="med"/>
          </a:ln>
        </p:spPr>
        <p:txBody>
          <a:bodyPr anchorCtr="false" anchor="t" vert="horz" tIns="45720" lIns="0" bIns="45720" rIns="91440" wrap="square">
            <a:normAutofit/>
          </a:bodyPr>
          <a:p>
            <a:pPr lvl="0" algn="l" indent="-176209" marL="176209">
              <a:lnSpc>
                <a:spcPct val="100000"/>
              </a:lnSpc>
              <a:spcBef>
                <a:spcPts val="1000"/>
              </a:spcBef>
              <a:spcAft>
                <a:spcPct val="15000"/>
              </a:spcAft>
              <a:buFont typeface="Wingdings"/>
              <a:buChar char="§"/>
            </a:pPr>
            <a:r>
              <a:rPr lang="en-US" sz="1600" b="false" i="false" u="none">
                <a:solidFill>
                  <a:srgbClr val="393A39"/>
                </a:solidFill>
                <a:latin typeface="Lato"/>
              </a:rPr>
              <a:t>A monodomain equation is derived from the balance of electric current across the cell membrane</a:t>
            </a:r>
          </a:p>
        </p:txBody>
      </p:sp>
      <p:sp>
        <p:nvSpPr>
          <p:cNvPr name="AutoShape 5" id="5"/>
          <p:cNvSpPr/>
          <p:nvPr/>
        </p:nvSpPr>
        <p:spPr>
          <a:xfrm flipH="false" flipV="false" rot="0">
            <a:off x="457200" y="2954723"/>
            <a:ext cx="8305200" cy="325735"/>
          </a:xfrm>
          <a:prstGeom prst="rect">
            <a:avLst/>
          </a:prstGeom>
          <a:noFill/>
          <a:ln>
            <a:noFill/>
            <a:headEnd type="none" len="med" w="med"/>
            <a:tailEnd type="none" len="med" w="med"/>
          </a:ln>
        </p:spPr>
        <p:txBody>
          <a:bodyPr anchorCtr="false" anchor="t" vert="horz" tIns="45720" lIns="0" bIns="45720" rIns="91440" wrap="square">
            <a:normAutofit/>
          </a:bodyPr>
          <a:p>
            <a:pPr lvl="0" algn="l" indent="-176209" marL="176209">
              <a:lnSpc>
                <a:spcPct val="100000"/>
              </a:lnSpc>
              <a:spcBef>
                <a:spcPts val="1000"/>
              </a:spcBef>
              <a:spcAft>
                <a:spcPct val="15000"/>
              </a:spcAft>
              <a:buFont typeface="Wingdings"/>
              <a:buChar char="§"/>
            </a:pPr>
            <a:r>
              <a:rPr lang="en-US"/>
              <a:t/>
            </a:r>
            <a:r>
              <a:rPr lang="en-US" sz="1600" b="false" i="false" u="none">
                <a:solidFill>
                  <a:srgbClr val="393A39"/>
                </a:solidFill>
                <a:latin typeface="Lato"/>
              </a:rPr>
              <a:t>The conductivity tensor D is anisotropic and dependent on the fibers direction</a:t>
            </a:r>
            <a:endParaRPr lang="en-US"/>
          </a:p>
        </p:txBody>
      </p:sp>
      <p:pic>
        <p:nvPicPr>
          <p:cNvPr name="Picture 6" id="6"/>
          <p:cNvPicPr>
            <a:picLocks noChangeAspect="true"/>
          </p:cNvPicPr>
          <p:nvPr/>
        </p:nvPicPr>
        <p:blipFill>
          <a:blip r:embed="rId2"/>
          <a:stretch>
            <a:fillRect/>
          </a:stretch>
        </p:blipFill>
        <p:spPr>
          <a:xfrm>
            <a:off x="584200" y="2103823"/>
            <a:ext cx="4051300" cy="469900"/>
          </a:xfrm>
          <a:prstGeom prst="rect">
            <a:avLst/>
          </a:prstGeom>
        </p:spPr>
      </p:pic>
      <p:pic>
        <p:nvPicPr>
          <p:cNvPr name="Picture 8" id="8"/>
          <p:cNvPicPr>
            <a:picLocks noChangeAspect="true"/>
          </p:cNvPicPr>
          <p:nvPr/>
        </p:nvPicPr>
        <p:blipFill>
          <a:blip r:embed="rId3"/>
          <a:stretch>
            <a:fillRect/>
          </a:stretch>
        </p:blipFill>
        <p:spPr>
          <a:xfrm>
            <a:off x="584200" y="3470958"/>
            <a:ext cx="2146300" cy="228600"/>
          </a:xfrm>
          <a:prstGeom prst="rect">
            <a:avLst/>
          </a:prstGeom>
        </p:spPr>
      </p:pic>
    </p:spTree>
  </p:cSld>
  <p:clrMapOvr>
    <a:masterClrMapping/>
  </p:clrMapOvr>
</p:sld>
</file>

<file path=ppt/slides/slide1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457200" y="590400"/>
            <a:ext cx="8305200" cy="742950"/>
          </a:xfrm>
          <a:prstGeom prst="rect">
            <a:avLst/>
          </a:prstGeom>
        </p:spPr>
        <p:txBody>
          <a:bodyPr anchor="ctr" anchorCtr="0">
            <a:normAutofit/>
          </a:bodyPr>
          <a:lstStyle>
            <a:lvl1pPr>
              <a:defRPr sz="2400" b="1">
                <a:solidFill>
                  <a:srgbClr val="1B4D81"/>
                </a:solidFill>
                <a:latin typeface="Lato" panose="020F0502020204030203" pitchFamily="34" charset="0"/>
              </a:defRPr>
            </a:lvl1pPr>
          </a:lstStyle>
          <a:p>
            <a:r>
              <a:rPr lang="en-US"/>
              <a:t>Electrophysiology: Ionic Current</a:t>
            </a:r>
          </a:p>
        </p:txBody>
      </p:sp>
      <p:sp>
        <p:nvSpPr>
          <p:cNvPr name="AutoShape 4" id="4"/>
          <p:cNvSpPr/>
          <p:nvPr/>
        </p:nvSpPr>
        <p:spPr>
          <a:xfrm flipH="false" flipV="false" rot="0">
            <a:off x="457200" y="1332000"/>
            <a:ext cx="8305200" cy="382583"/>
          </a:xfrm>
          <a:prstGeom prst="rect">
            <a:avLst/>
          </a:prstGeom>
          <a:noFill/>
          <a:ln>
            <a:noFill/>
            <a:headEnd type="none" len="med" w="med"/>
            <a:tailEnd type="none" len="med" w="med"/>
          </a:ln>
        </p:spPr>
        <p:txBody>
          <a:bodyPr anchorCtr="false" anchor="t" vert="horz" tIns="45720" lIns="0" bIns="45720" rIns="91440" wrap="square">
            <a:normAutofit/>
          </a:bodyPr>
          <a:p>
            <a:pPr lvl="0" algn="l" indent="-176209" marL="176209">
              <a:lnSpc>
                <a:spcPct val="100000"/>
              </a:lnSpc>
              <a:spcBef>
                <a:spcPts val="1000"/>
              </a:spcBef>
              <a:spcAft>
                <a:spcPct val="15000"/>
              </a:spcAft>
              <a:buFont typeface="Wingdings"/>
              <a:buChar char="§"/>
            </a:pPr>
            <a:r>
              <a:rPr lang="en-US" sz="1600" b="false" i="false" u="none">
                <a:solidFill>
                  <a:srgbClr val="393A39"/>
                </a:solidFill>
                <a:latin typeface="Lato"/>
              </a:rPr>
              <a:t>The ionic current is split in an purely electrical induced I</a:t>
            </a:r>
            <a:r>
              <a:rPr lang="en-US" sz="1600" b="false" i="false" u="none" baseline="-25000">
                <a:solidFill>
                  <a:srgbClr val="393A39"/>
                </a:solidFill>
                <a:latin typeface="Lato"/>
              </a:rPr>
              <a:t>e</a:t>
            </a:r>
            <a:r>
              <a:rPr lang="en-US" sz="1600" b="false" i="false" u="none">
                <a:solidFill>
                  <a:srgbClr val="393A39"/>
                </a:solidFill>
                <a:latin typeface="Lato"/>
              </a:rPr>
              <a:t> and a stretch-induced part I</a:t>
            </a:r>
            <a:r>
              <a:rPr lang="en-US" sz="1600" b="false" i="false" u="none" baseline="-25000">
                <a:solidFill>
                  <a:srgbClr val="393A39"/>
                </a:solidFill>
                <a:latin typeface="Lato"/>
              </a:rPr>
              <a:t>m</a:t>
            </a:r>
          </a:p>
        </p:txBody>
      </p:sp>
      <p:sp>
        <p:nvSpPr>
          <p:cNvPr name="AutoShape 5" id="5"/>
          <p:cNvSpPr/>
          <p:nvPr/>
        </p:nvSpPr>
        <p:spPr>
          <a:xfrm flipH="false" flipV="false" rot="0">
            <a:off x="457200" y="2882983"/>
            <a:ext cx="8305200" cy="325735"/>
          </a:xfrm>
          <a:prstGeom prst="rect">
            <a:avLst/>
          </a:prstGeom>
          <a:noFill/>
          <a:ln>
            <a:noFill/>
            <a:headEnd type="none" len="med" w="med"/>
            <a:tailEnd type="none" len="med" w="med"/>
          </a:ln>
        </p:spPr>
        <p:txBody>
          <a:bodyPr anchorCtr="false" anchor="t" vert="horz" tIns="45720" lIns="0" bIns="45720" rIns="91440" wrap="square">
            <a:normAutofit/>
          </a:bodyPr>
          <a:p>
            <a:pPr lvl="0" algn="l" indent="-176209" marL="176209">
              <a:lnSpc>
                <a:spcPct val="100000"/>
              </a:lnSpc>
              <a:spcBef>
                <a:spcPts val="1000"/>
              </a:spcBef>
              <a:spcAft>
                <a:spcPct val="15000"/>
              </a:spcAft>
              <a:buFont typeface="Wingdings"/>
              <a:buChar char="§"/>
            </a:pPr>
            <a:r>
              <a:rPr lang="en-US"/>
              <a:t/>
            </a:r>
            <a:r>
              <a:rPr lang="en-US" sz="1600" b="false" i="false" u="none">
                <a:solidFill>
                  <a:srgbClr val="393A39"/>
                </a:solidFill>
                <a:latin typeface="Lato"/>
              </a:rPr>
              <a:t>Alief-Panfilov equations are used to represent the purely electrical part of the ionic current</a:t>
            </a:r>
            <a:endParaRPr lang="en-US"/>
          </a:p>
        </p:txBody>
      </p:sp>
      <p:pic>
        <p:nvPicPr>
          <p:cNvPr name="Picture 6" id="6"/>
          <p:cNvPicPr>
            <a:picLocks noChangeAspect="true"/>
          </p:cNvPicPr>
          <p:nvPr/>
        </p:nvPicPr>
        <p:blipFill>
          <a:blip r:embed="rId2"/>
          <a:stretch>
            <a:fillRect/>
          </a:stretch>
        </p:blipFill>
        <p:spPr>
          <a:xfrm>
            <a:off x="584200" y="1905083"/>
            <a:ext cx="4076700" cy="596900"/>
          </a:xfrm>
          <a:prstGeom prst="rect">
            <a:avLst/>
          </a:prstGeom>
        </p:spPr>
      </p:pic>
      <p:pic>
        <p:nvPicPr>
          <p:cNvPr name="Picture 8" id="8"/>
          <p:cNvPicPr>
            <a:picLocks noChangeAspect="true"/>
          </p:cNvPicPr>
          <p:nvPr/>
        </p:nvPicPr>
        <p:blipFill>
          <a:blip r:embed="rId3"/>
          <a:stretch>
            <a:fillRect/>
          </a:stretch>
        </p:blipFill>
        <p:spPr>
          <a:xfrm>
            <a:off x="584200" y="3399218"/>
            <a:ext cx="3263900" cy="825500"/>
          </a:xfrm>
          <a:prstGeom prst="rect">
            <a:avLst/>
          </a:prstGeom>
        </p:spPr>
      </p:pic>
    </p:spTree>
  </p:cSld>
  <p:clrMapOvr>
    <a:masterClrMapping/>
  </p:clrMapOvr>
</p:sld>
</file>

<file path=ppt/slides/slide1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457200" y="590400"/>
            <a:ext cx="8305200" cy="742950"/>
          </a:xfrm>
          <a:prstGeom prst="rect">
            <a:avLst/>
          </a:prstGeom>
        </p:spPr>
        <p:txBody>
          <a:bodyPr anchor="ctr" anchorCtr="0">
            <a:normAutofit/>
          </a:bodyPr>
          <a:lstStyle>
            <a:lvl1pPr>
              <a:defRPr sz="2400" b="1">
                <a:solidFill>
                  <a:srgbClr val="1B4D81"/>
                </a:solidFill>
                <a:latin typeface="Lato" panose="020F0502020204030203" pitchFamily="34" charset="0"/>
              </a:defRPr>
            </a:lvl1pPr>
          </a:lstStyle>
          <a:p>
            <a:r>
              <a:rPr lang="en-US"/>
              <a:t>Coupling: Solid Mechanics to Electrophysiology</a:t>
            </a:r>
          </a:p>
        </p:txBody>
      </p:sp>
      <p:sp>
        <p:nvSpPr>
          <p:cNvPr name="AutoShape 4" id="4"/>
          <p:cNvSpPr/>
          <p:nvPr/>
        </p:nvSpPr>
        <p:spPr>
          <a:xfrm flipH="false" flipV="false" rot="0">
            <a:off x="457200" y="1332000"/>
            <a:ext cx="8305200" cy="382583"/>
          </a:xfrm>
          <a:prstGeom prst="rect">
            <a:avLst/>
          </a:prstGeom>
          <a:noFill/>
          <a:ln>
            <a:noFill/>
            <a:headEnd type="none" len="med" w="med"/>
            <a:tailEnd type="none" len="med" w="med"/>
          </a:ln>
        </p:spPr>
        <p:txBody>
          <a:bodyPr anchorCtr="false" anchor="t" vert="horz" tIns="45720" lIns="0" bIns="45720" rIns="91440" wrap="square">
            <a:normAutofit/>
          </a:bodyPr>
          <a:p>
            <a:pPr lvl="0" algn="l" indent="-176209" marL="176209">
              <a:lnSpc>
                <a:spcPct val="100000"/>
              </a:lnSpc>
              <a:spcBef>
                <a:spcPts val="1000"/>
              </a:spcBef>
              <a:spcAft>
                <a:spcPct val="15000"/>
              </a:spcAft>
              <a:buFont typeface="Wingdings"/>
              <a:buChar char="§"/>
            </a:pPr>
            <a:r>
              <a:rPr lang="en-US" sz="1600" b="false" i="false" u="none">
                <a:solidFill>
                  <a:srgbClr val="393A39"/>
                </a:solidFill>
                <a:latin typeface="Lato"/>
              </a:rPr>
              <a:t>The stretch-induced electric current I</a:t>
            </a:r>
            <a:r>
              <a:rPr lang="en-US" sz="1600" b="false" i="false" u="none" baseline="-25000">
                <a:solidFill>
                  <a:srgbClr val="393A39"/>
                </a:solidFill>
                <a:latin typeface="Lato"/>
              </a:rPr>
              <a:t>m</a:t>
            </a:r>
            <a:r>
              <a:rPr lang="en-US" sz="1600" b="false" i="false" u="none">
                <a:solidFill>
                  <a:srgbClr val="393A39"/>
                </a:solidFill>
                <a:latin typeface="Lato"/>
              </a:rPr>
              <a:t> depends on the stretch λ along the fiber directions</a:t>
            </a:r>
          </a:p>
        </p:txBody>
      </p:sp>
      <p:sp>
        <p:nvSpPr>
          <p:cNvPr name="AutoShape 5" id="5"/>
          <p:cNvSpPr/>
          <p:nvPr/>
        </p:nvSpPr>
        <p:spPr>
          <a:xfrm flipH="false" flipV="false" rot="0">
            <a:off x="457200" y="2565483"/>
            <a:ext cx="8305200" cy="325735"/>
          </a:xfrm>
          <a:prstGeom prst="rect">
            <a:avLst/>
          </a:prstGeom>
          <a:noFill/>
          <a:ln>
            <a:noFill/>
            <a:headEnd type="none" len="med" w="med"/>
            <a:tailEnd type="none" len="med" w="med"/>
          </a:ln>
        </p:spPr>
        <p:txBody>
          <a:bodyPr anchorCtr="false" anchor="t" vert="horz" tIns="45720" lIns="0" bIns="45720" rIns="91440" wrap="square">
            <a:normAutofit/>
          </a:bodyPr>
          <a:p>
            <a:pPr lvl="0" algn="l" indent="-176209" marL="176209">
              <a:lnSpc>
                <a:spcPct val="100000"/>
              </a:lnSpc>
              <a:spcBef>
                <a:spcPts val="1000"/>
              </a:spcBef>
              <a:spcAft>
                <a:spcPct val="15000"/>
              </a:spcAft>
              <a:buFont typeface="Wingdings"/>
              <a:buChar char="§"/>
            </a:pPr>
            <a:r>
              <a:rPr lang="en-US"/>
              <a:t/>
            </a:r>
            <a:r>
              <a:rPr lang="en-US" sz="1600" b="false" i="false" u="none">
                <a:solidFill>
                  <a:srgbClr val="393A39"/>
                </a:solidFill>
                <a:latin typeface="Lato"/>
              </a:rPr>
              <a:t>It is active only when fibers are in tension to simulate the opening of the ion-channels</a:t>
            </a:r>
            <a:endParaRPr lang="en-US"/>
          </a:p>
        </p:txBody>
      </p:sp>
      <p:pic>
        <p:nvPicPr>
          <p:cNvPr name="Picture 6" id="6"/>
          <p:cNvPicPr>
            <a:picLocks noChangeAspect="true"/>
          </p:cNvPicPr>
          <p:nvPr/>
        </p:nvPicPr>
        <p:blipFill>
          <a:blip r:embed="rId2"/>
          <a:stretch>
            <a:fillRect/>
          </a:stretch>
        </p:blipFill>
        <p:spPr>
          <a:xfrm>
            <a:off x="584200" y="1905083"/>
            <a:ext cx="2273300" cy="279400"/>
          </a:xfrm>
          <a:prstGeom prst="rect">
            <a:avLst/>
          </a:prstGeom>
        </p:spPr>
      </p:pic>
      <p:pic>
        <p:nvPicPr>
          <p:cNvPr name="Picture 8" id="8"/>
          <p:cNvPicPr>
            <a:picLocks noChangeAspect="true"/>
          </p:cNvPicPr>
          <p:nvPr/>
        </p:nvPicPr>
        <p:blipFill>
          <a:blip r:embed="rId3"/>
          <a:stretch>
            <a:fillRect/>
          </a:stretch>
        </p:blipFill>
        <p:spPr>
          <a:xfrm>
            <a:off x="584200" y="3081718"/>
            <a:ext cx="1943100" cy="482600"/>
          </a:xfrm>
          <a:prstGeom prst="rect">
            <a:avLst/>
          </a:prstGeom>
        </p:spPr>
      </p:pic>
    </p:spTree>
  </p:cSld>
  <p:clrMapOvr>
    <a:masterClrMapping/>
  </p:clrMapOvr>
</p:sld>
</file>

<file path=ppt/slides/slide1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457200" y="590400"/>
            <a:ext cx="8305200" cy="742950"/>
          </a:xfrm>
          <a:prstGeom prst="rect">
            <a:avLst/>
          </a:prstGeom>
        </p:spPr>
        <p:txBody>
          <a:bodyPr anchor="ctr" anchorCtr="0">
            <a:normAutofit/>
          </a:bodyPr>
          <a:lstStyle>
            <a:lvl1pPr>
              <a:defRPr sz="2400" b="1">
                <a:solidFill>
                  <a:srgbClr val="1B4D81"/>
                </a:solidFill>
                <a:latin typeface="Lato" panose="020F0502020204030203" pitchFamily="34" charset="0"/>
              </a:defRPr>
            </a:lvl1pPr>
          </a:lstStyle>
          <a:p>
            <a:r>
              <a:rPr lang="en-US"/>
              <a:t>Coupling: Electrophysiology To Solid Mechanics</a:t>
            </a:r>
          </a:p>
        </p:txBody>
      </p:sp>
      <p:sp>
        <p:nvSpPr>
          <p:cNvPr name="AutoShape 4" id="4"/>
          <p:cNvSpPr/>
          <p:nvPr/>
        </p:nvSpPr>
        <p:spPr>
          <a:xfrm flipH="false" flipV="false" rot="0">
            <a:off x="457200" y="1332000"/>
            <a:ext cx="8305200" cy="581323"/>
          </a:xfrm>
          <a:prstGeom prst="rect">
            <a:avLst/>
          </a:prstGeom>
          <a:noFill/>
          <a:ln>
            <a:noFill/>
            <a:headEnd type="none" len="med" w="med"/>
            <a:tailEnd type="none" len="med" w="med"/>
          </a:ln>
        </p:spPr>
        <p:txBody>
          <a:bodyPr anchorCtr="false" anchor="t" vert="horz" tIns="45720" lIns="0" bIns="45720" rIns="91440" wrap="square">
            <a:normAutofit/>
          </a:bodyPr>
          <a:p>
            <a:pPr lvl="0" algn="l" indent="-176209" marL="176209">
              <a:lnSpc>
                <a:spcPct val="100000"/>
              </a:lnSpc>
              <a:spcBef>
                <a:spcPts val="1000"/>
              </a:spcBef>
              <a:spcAft>
                <a:spcPct val="15000"/>
              </a:spcAft>
              <a:buFont typeface="Wingdings"/>
              <a:buChar char="§"/>
            </a:pPr>
            <a:r>
              <a:rPr lang="en-US" sz="1600" b="false" i="false" u="none">
                <a:solidFill>
                  <a:srgbClr val="393A39"/>
                </a:solidFill>
                <a:latin typeface="Lato"/>
              </a:rPr>
              <a:t>The active stress (scalar) represents the stress caused by the contraction of the myocardium due to depolarization</a:t>
            </a:r>
          </a:p>
        </p:txBody>
      </p:sp>
      <p:sp>
        <p:nvSpPr>
          <p:cNvPr name="AutoShape 5" id="5"/>
          <p:cNvSpPr/>
          <p:nvPr/>
        </p:nvSpPr>
        <p:spPr>
          <a:xfrm flipH="false" flipV="false" rot="0">
            <a:off x="457200" y="3513523"/>
            <a:ext cx="8305200" cy="581322"/>
          </a:xfrm>
          <a:prstGeom prst="rect">
            <a:avLst/>
          </a:prstGeom>
          <a:noFill/>
          <a:ln>
            <a:noFill/>
            <a:headEnd type="none" len="med" w="med"/>
            <a:tailEnd type="none" len="med" w="med"/>
          </a:ln>
        </p:spPr>
        <p:txBody>
          <a:bodyPr anchorCtr="false" anchor="t" vert="horz" tIns="45720" lIns="0" bIns="45720" rIns="91440" wrap="square">
            <a:normAutofit/>
          </a:bodyPr>
          <a:p>
            <a:pPr lvl="0" algn="l" indent="-176209" marL="176209">
              <a:lnSpc>
                <a:spcPct val="100000"/>
              </a:lnSpc>
              <a:spcBef>
                <a:spcPts val="1000"/>
              </a:spcBef>
              <a:spcAft>
                <a:spcPct val="15000"/>
              </a:spcAft>
              <a:buFont typeface="Wingdings"/>
              <a:buChar char="§"/>
            </a:pPr>
            <a:r>
              <a:rPr lang="en-US"/>
              <a:t/>
            </a:r>
            <a:r>
              <a:rPr lang="en-US" sz="1600" b="false" i="false" u="none">
                <a:solidFill>
                  <a:srgbClr val="393A39"/>
                </a:solidFill>
                <a:latin typeface="Lato"/>
              </a:rPr>
              <a:t>The active stress tensor is added to the elastic stress through the </a:t>
            </a:r>
            <a:r>
              <a:rPr lang="en-US" sz="1600" b="true" i="false" u="none">
                <a:solidFill>
                  <a:srgbClr val="393A39"/>
                </a:solidFill>
                <a:latin typeface="Lato"/>
              </a:rPr>
              <a:t>External Stress </a:t>
            </a:r>
            <a:r>
              <a:rPr lang="en-US" sz="1600" b="false" i="false" u="none">
                <a:solidFill>
                  <a:srgbClr val="393A39"/>
                </a:solidFill>
                <a:latin typeface="Lato"/>
              </a:rPr>
              <a:t>feature and its structure depends on the layout of the fibers</a:t>
            </a:r>
            <a:endParaRPr lang="en-US"/>
          </a:p>
        </p:txBody>
      </p:sp>
      <p:pic>
        <p:nvPicPr>
          <p:cNvPr name="Picture 6" id="6"/>
          <p:cNvPicPr>
            <a:picLocks noChangeAspect="true"/>
          </p:cNvPicPr>
          <p:nvPr/>
        </p:nvPicPr>
        <p:blipFill>
          <a:blip r:embed="rId2"/>
          <a:stretch>
            <a:fillRect/>
          </a:stretch>
        </p:blipFill>
        <p:spPr>
          <a:xfrm>
            <a:off x="584200" y="2103823"/>
            <a:ext cx="2324100" cy="508000"/>
          </a:xfrm>
          <a:prstGeom prst="rect">
            <a:avLst/>
          </a:prstGeom>
        </p:spPr>
      </p:pic>
      <p:pic>
        <p:nvPicPr>
          <p:cNvPr name="Picture 7" id="7"/>
          <p:cNvPicPr>
            <a:picLocks noChangeAspect="true"/>
          </p:cNvPicPr>
          <p:nvPr/>
        </p:nvPicPr>
        <p:blipFill>
          <a:blip r:embed="rId3"/>
          <a:stretch>
            <a:fillRect/>
          </a:stretch>
        </p:blipFill>
        <p:spPr>
          <a:xfrm>
            <a:off x="584200" y="2865823"/>
            <a:ext cx="3835400" cy="266700"/>
          </a:xfrm>
          <a:prstGeom prst="rect">
            <a:avLst/>
          </a:prstGeom>
        </p:spPr>
      </p:pic>
      <p:pic>
        <p:nvPicPr>
          <p:cNvPr name="Picture 9" id="9"/>
          <p:cNvPicPr>
            <a:picLocks noChangeAspect="true"/>
          </p:cNvPicPr>
          <p:nvPr/>
        </p:nvPicPr>
        <p:blipFill>
          <a:blip r:embed="rId4"/>
          <a:stretch>
            <a:fillRect/>
          </a:stretch>
        </p:blipFill>
        <p:spPr>
          <a:xfrm>
            <a:off x="584200" y="4285345"/>
            <a:ext cx="5829300" cy="469900"/>
          </a:xfrm>
          <a:prstGeom prst="rect">
            <a:avLst/>
          </a:prstGeom>
        </p:spPr>
      </p:pic>
    </p:spTree>
  </p:cSld>
  <p:clrMapOvr>
    <a:masterClrMapping/>
  </p:clrMapOvr>
</p:sld>
</file>

<file path=ppt/slides/slide14.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sp xmlns:r="http://schemas.openxmlformats.org/officeDocument/2006/relationships">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842400"/>
            <a:ext cx="8305200" cy="178920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Results</a:t>
            </a:r>
          </a:p>
        </p:txBody>
      </p:sp>
    </p:spTree>
  </p:cSld>
  <p:clrMapOvr>
    <a:masterClrMapping/>
  </p:clrMapOvr>
</p:sld>
</file>

<file path=ppt/slides/slide1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457200" y="590400"/>
            <a:ext cx="8305200" cy="742950"/>
          </a:xfrm>
          <a:prstGeom prst="rect">
            <a:avLst/>
          </a:prstGeom>
        </p:spPr>
        <p:txBody>
          <a:bodyPr anchor="ctr" anchorCtr="0">
            <a:normAutofit/>
          </a:bodyPr>
          <a:lstStyle>
            <a:lvl1pPr>
              <a:defRPr b="1" sz="2400">
                <a:solidFill>
                  <a:srgbClr val="1B4D81"/>
                </a:solidFill>
                <a:latin charset="0" panose="020F0502020204030203" pitchFamily="34" typeface="Lato"/>
              </a:defRPr>
            </a:lvl1pPr>
          </a:lstStyle>
          <a:p>
            <a:r>
              <a:rPr lang="en-US"/>
              <a:t>Activation Time</a:t>
            </a:r>
          </a:p>
        </p:txBody>
      </p:sp>
      <p:sp>
        <p:nvSpPr>
          <p:cNvPr id="4" name="AutoShape 4"/>
          <p:cNvSpPr/>
          <p:nvPr/>
        </p:nvSpPr>
        <p:spPr>
          <a:xfrm flipH="false" flipV="false" rot="0">
            <a:off x="457200" y="1332000"/>
            <a:ext cx="2843320" cy="3752850"/>
          </a:xfrm>
          <a:prstGeom prst="rect">
            <a:avLst/>
          </a:prstGeom>
          <a:noFill/>
          <a:ln>
            <a:noFill/>
            <a:headEnd len="med" type="none" w="med"/>
            <a:tailEnd len="med" type="none" w="med"/>
          </a:ln>
        </p:spPr>
        <p:txBody>
          <a:bodyPr anchor="t" anchorCtr="false" bIns="45720" lIns="0" rIns="91440" tIns="45720" vert="horz" wrap="square">
            <a:normAutofit/>
          </a:bodyPr>
          <a:p>
            <a:pPr algn="l" indent="-176209" lvl="0" marL="176209">
              <a:lnSpc>
                <a:spcPct val="100000"/>
              </a:lnSpc>
              <a:spcBef>
                <a:spcPts val="1000"/>
              </a:spcBef>
              <a:buFont typeface="Wingdings"/>
              <a:buChar char="§"/>
            </a:pPr>
            <a:r>
              <a:rPr b="false" i="false" lang="en-US" sz="1600" u="none">
                <a:solidFill>
                  <a:srgbClr val="393A39"/>
                </a:solidFill>
                <a:latin typeface="Lato"/>
              </a:rPr>
              <a:t>During the cardiac cycle the activation lapse is not constant throughout the myocardium. Regions that are depolarized last are the first to repolarize</a:t>
            </a:r>
          </a:p>
          <a:p>
            <a:pPr algn="l" indent="-176209" lvl="0" marL="176209">
              <a:lnSpc>
                <a:spcPct val="100000"/>
              </a:lnSpc>
              <a:spcBef>
                <a:spcPts val="1000"/>
              </a:spcBef>
              <a:spcAft>
                <a:spcPct val="15000"/>
              </a:spcAft>
              <a:buFont typeface="Wingdings"/>
              <a:buChar char="§"/>
            </a:pPr>
            <a:r>
              <a:rPr b="false" i="false" lang="en-US" sz="1600" u="none">
                <a:solidFill>
                  <a:srgbClr val="393A39"/>
                </a:solidFill>
                <a:latin typeface="Lato"/>
              </a:rPr>
              <a:t>This effect is obtained through a space dependent time scale β</a:t>
            </a:r>
            <a:r>
              <a:rPr b="false" baseline="-25000" i="false" lang="en-US" sz="1600" u="none">
                <a:solidFill>
                  <a:srgbClr val="393A39"/>
                </a:solidFill>
                <a:latin typeface="Lato"/>
              </a:rPr>
              <a:t>t</a:t>
            </a:r>
          </a:p>
        </p:txBody>
      </p:sp>
      <p:sp>
        <p:nvSpPr>
          <p:cNvPr id="6" name="AutoShape 6"/>
          <p:cNvSpPr/>
          <p:nvPr/>
        </p:nvSpPr>
        <p:spPr>
          <a:xfrm>
            <a:off x="3793604" y="4784034"/>
            <a:ext cx="5334880" cy="300816"/>
          </a:xfrm>
          <a:prstGeom prst="rect">
            <a:avLst/>
          </a:prstGeom>
        </p:spPr>
        <p:txBody>
          <a:bodyPr anchor="t" anchorCtr="false"/>
          <a:p>
            <a:r>
              <a:rPr b="false" i="true" lang="en-US" sz="1200" u="none">
                <a:solidFill>
                  <a:srgbClr val="1B4D81"/>
                </a:solidFill>
                <a:latin typeface="Lato"/>
              </a:rPr>
              <a:t>Potential values at three different locations.</a:t>
            </a:r>
          </a:p>
        </p:txBody>
      </p:sp>
      <p:pic>
        <p:nvPicPr>
          <p:cNvPr id="5" name="Picture 5"/>
          <p:cNvPicPr>
            <a:picLocks noChangeAspect="true"/>
          </p:cNvPicPr>
          <p:nvPr>
            <p:custDataLst>
              <p:tags r:id="rId3"/>
            </p:custDataLst>
          </p:nvPr>
        </p:nvPicPr>
        <p:blipFill>
          <a:blip r:embed="rId2"/>
          <a:stretch>
            <a:fillRect/>
          </a:stretch>
        </p:blipFill>
        <p:spPr>
          <a:xfrm>
            <a:off x="3793604" y="1332000"/>
            <a:ext cx="4602712" cy="3452034"/>
          </a:xfrm>
          <a:prstGeom prst="rect">
            <a:avLst/>
          </a:prstGeom>
        </p:spPr>
      </p:pic>
    </p:spTree>
  </p:cSld>
  <p:clrMapOvr>
    <a:masterClrMapping/>
  </p:clrMapOvr>
</p:sld>
</file>

<file path=ppt/slides/slide1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457200" y="590400"/>
            <a:ext cx="8305200" cy="742950"/>
          </a:xfrm>
          <a:prstGeom prst="rect">
            <a:avLst/>
          </a:prstGeom>
        </p:spPr>
        <p:txBody>
          <a:bodyPr anchor="ctr" anchorCtr="0">
            <a:normAutofit/>
          </a:bodyPr>
          <a:lstStyle>
            <a:lvl1pPr>
              <a:defRPr b="1" sz="2400">
                <a:solidFill>
                  <a:srgbClr val="1B4D81"/>
                </a:solidFill>
                <a:latin charset="0" panose="020F0502020204030203" pitchFamily="34" typeface="Lato"/>
              </a:defRPr>
            </a:lvl1pPr>
          </a:lstStyle>
          <a:p>
            <a:r>
              <a:rPr lang="en-US"/>
              <a:t>Myocardiac Cells Orientation</a:t>
            </a:r>
          </a:p>
        </p:txBody>
      </p:sp>
      <p:sp>
        <p:nvSpPr>
          <p:cNvPr id="4" name="AutoShape 4"/>
          <p:cNvSpPr/>
          <p:nvPr/>
        </p:nvSpPr>
        <p:spPr>
          <a:xfrm flipH="false" flipV="false" rot="0">
            <a:off x="457200" y="1332000"/>
            <a:ext cx="2843320" cy="3752850"/>
          </a:xfrm>
          <a:prstGeom prst="rect">
            <a:avLst/>
          </a:prstGeom>
          <a:noFill/>
          <a:ln>
            <a:noFill/>
            <a:headEnd len="med" type="none" w="med"/>
            <a:tailEnd len="med" type="none" w="med"/>
          </a:ln>
        </p:spPr>
        <p:txBody>
          <a:bodyPr anchor="t" anchorCtr="false" bIns="45720" lIns="0" rIns="91440" tIns="45720" vert="horz" wrap="square">
            <a:normAutofit/>
          </a:bodyPr>
          <a:p>
            <a:pPr algn="l" indent="-176209" lvl="0" marL="176209">
              <a:lnSpc>
                <a:spcPct val="100000"/>
              </a:lnSpc>
              <a:spcBef>
                <a:spcPts val="1000"/>
              </a:spcBef>
              <a:buFont typeface="Wingdings"/>
              <a:buChar char="§"/>
            </a:pPr>
            <a:r>
              <a:rPr b="false" i="false" lang="en-US" sz="1600" u="none">
                <a:solidFill>
                  <a:srgbClr val="393A39"/>
                </a:solidFill>
                <a:latin typeface="Lato"/>
              </a:rPr>
              <a:t>Obtained with a prestudy</a:t>
            </a:r>
          </a:p>
          <a:p>
            <a:pPr algn="l" indent="-176209" lvl="0" marL="176209">
              <a:lnSpc>
                <a:spcPct val="100000"/>
              </a:lnSpc>
              <a:spcBef>
                <a:spcPts val="1000"/>
              </a:spcBef>
              <a:buFont typeface="Wingdings"/>
              <a:buChar char="§"/>
            </a:pPr>
            <a:r>
              <a:rPr b="false" i="false" lang="en-US" sz="1600" u="none">
                <a:solidFill>
                  <a:srgbClr val="393A39"/>
                </a:solidFill>
                <a:latin typeface="Lato"/>
              </a:rPr>
              <a:t>Fiber orientation strongly affects the mechanical and electrical properties of the tissue properties:</a:t>
            </a:r>
          </a:p>
          <a:p>
            <a:pPr algn="l" indent="-175500" lvl="1" marL="469800">
              <a:lnSpc>
                <a:spcPct val="100000"/>
              </a:lnSpc>
              <a:spcBef>
                <a:spcPts val="500"/>
              </a:spcBef>
              <a:buFont typeface=""/>
              <a:buChar char="‒"/>
            </a:pPr>
            <a:r>
              <a:rPr b="false" i="false" lang="en-US" sz="1400" u="none">
                <a:solidFill>
                  <a:srgbClr val="393A39"/>
                </a:solidFill>
                <a:latin typeface="Lato"/>
              </a:rPr>
              <a:t>Stress activation tensor S</a:t>
            </a:r>
            <a:r>
              <a:rPr b="false" baseline="-25000" i="false" lang="en-US" sz="1400" u="none">
                <a:solidFill>
                  <a:srgbClr val="393A39"/>
                </a:solidFill>
                <a:latin typeface="Lato"/>
              </a:rPr>
              <a:t>a</a:t>
            </a:r>
            <a:r>
              <a:rPr b="false" i="false" lang="en-US" sz="1400" u="none">
                <a:solidFill>
                  <a:srgbClr val="393A39"/>
                </a:solidFill>
                <a:latin typeface="Lato"/>
              </a:rPr>
              <a:t>(</a:t>
            </a:r>
            <a:r>
              <a:rPr b="true" i="false" lang="en-US" sz="1400" u="none">
                <a:solidFill>
                  <a:srgbClr val="393A39"/>
                </a:solidFill>
                <a:latin typeface="Lato"/>
              </a:rPr>
              <a:t>a</a:t>
            </a:r>
            <a:r>
              <a:rPr b="false" baseline="-25000" i="false" lang="en-US" sz="1400" u="none">
                <a:solidFill>
                  <a:srgbClr val="393A39"/>
                </a:solidFill>
                <a:latin typeface="Lato"/>
              </a:rPr>
              <a:t>0</a:t>
            </a:r>
            <a:r>
              <a:rPr b="false" i="false" lang="en-US" sz="1400" u="none">
                <a:solidFill>
                  <a:srgbClr val="393A39"/>
                </a:solidFill>
                <a:latin typeface="Lato"/>
              </a:rPr>
              <a:t>, </a:t>
            </a:r>
            <a:r>
              <a:rPr b="true" i="false" lang="en-US" sz="1400" u="none">
                <a:solidFill>
                  <a:srgbClr val="393A39"/>
                </a:solidFill>
                <a:latin typeface="Lato"/>
              </a:rPr>
              <a:t>s</a:t>
            </a:r>
            <a:r>
              <a:rPr b="false" baseline="-25000" i="false" lang="en-US" sz="1400" u="none">
                <a:solidFill>
                  <a:srgbClr val="393A39"/>
                </a:solidFill>
                <a:latin typeface="Lato"/>
              </a:rPr>
              <a:t>0</a:t>
            </a:r>
            <a:r>
              <a:rPr b="false" i="false" lang="en-US" sz="1400" u="none">
                <a:solidFill>
                  <a:srgbClr val="393A39"/>
                </a:solidFill>
                <a:latin typeface="Lato"/>
              </a:rPr>
              <a:t>, </a:t>
            </a:r>
            <a:r>
              <a:rPr b="true" i="false" lang="en-US" sz="1400" u="none">
                <a:solidFill>
                  <a:srgbClr val="393A39"/>
                </a:solidFill>
                <a:latin typeface="Lato"/>
              </a:rPr>
              <a:t>n</a:t>
            </a:r>
            <a:r>
              <a:rPr b="false" baseline="-25000" i="false" lang="en-US" sz="1400" u="none">
                <a:solidFill>
                  <a:srgbClr val="393A39"/>
                </a:solidFill>
                <a:latin typeface="Lato"/>
              </a:rPr>
              <a:t>0</a:t>
            </a:r>
            <a:r>
              <a:rPr b="false" i="false" lang="en-US" sz="1400" u="none">
                <a:solidFill>
                  <a:srgbClr val="393A39"/>
                </a:solidFill>
                <a:latin typeface="Lato"/>
              </a:rPr>
              <a:t>)</a:t>
            </a:r>
          </a:p>
          <a:p>
            <a:pPr algn="l" indent="-175500" lvl="1" marL="469800">
              <a:lnSpc>
                <a:spcPct val="100000"/>
              </a:lnSpc>
              <a:spcBef>
                <a:spcPts val="500"/>
              </a:spcBef>
              <a:spcAft>
                <a:spcPct val="15000"/>
              </a:spcAft>
              <a:buFont typeface=""/>
              <a:buChar char="‒"/>
            </a:pPr>
            <a:r>
              <a:rPr b="false" i="false" lang="en-US" sz="1400" u="none">
                <a:solidFill>
                  <a:srgbClr val="393A39"/>
                </a:solidFill>
                <a:latin typeface="Lato"/>
              </a:rPr>
              <a:t>Conductivity tensor D(</a:t>
            </a:r>
            <a:r>
              <a:rPr b="true" i="false" lang="en-US" sz="1400" u="none">
                <a:solidFill>
                  <a:srgbClr val="393A39"/>
                </a:solidFill>
                <a:latin typeface="Lato"/>
              </a:rPr>
              <a:t>a</a:t>
            </a:r>
            <a:r>
              <a:rPr b="false" baseline="-25000" i="false" lang="en-US" sz="1400" u="none">
                <a:solidFill>
                  <a:srgbClr val="393A39"/>
                </a:solidFill>
                <a:latin typeface="Lato"/>
              </a:rPr>
              <a:t>0</a:t>
            </a:r>
            <a:r>
              <a:rPr b="false" i="false" lang="en-US" sz="1400" u="none">
                <a:solidFill>
                  <a:srgbClr val="393A39"/>
                </a:solidFill>
                <a:latin typeface="Lato"/>
              </a:rPr>
              <a:t>)</a:t>
            </a:r>
          </a:p>
        </p:txBody>
      </p:sp>
      <p:sp>
        <p:nvSpPr>
          <p:cNvPr id="6" name="AutoShape 6"/>
          <p:cNvSpPr/>
          <p:nvPr/>
        </p:nvSpPr>
        <p:spPr>
          <a:xfrm>
            <a:off x="4049192" y="4400652"/>
            <a:ext cx="5334880" cy="684198"/>
          </a:xfrm>
          <a:prstGeom prst="rect">
            <a:avLst/>
          </a:prstGeom>
        </p:spPr>
        <p:txBody>
          <a:bodyPr anchor="t" anchorCtr="false"/>
          <a:p>
            <a:r>
              <a:rPr b="false" i="true" lang="en-US" sz="1200" u="none">
                <a:solidFill>
                  <a:srgbClr val="1B4D81"/>
                </a:solidFill>
                <a:latin typeface="Lato"/>
              </a:rPr>
              <a:t>Fibers path at the epicardium, endocardium, and in between. There is a linear variation of the angle across the transmural direction and a linear variation from the basal surface to the apex.</a:t>
            </a:r>
          </a:p>
        </p:txBody>
      </p:sp>
      <p:pic>
        <p:nvPicPr>
          <p:cNvPr id="5" name="Picture 5"/>
          <p:cNvPicPr>
            <a:picLocks noChangeAspect="true"/>
          </p:cNvPicPr>
          <p:nvPr>
            <p:custDataLst>
              <p:tags r:id="rId3"/>
            </p:custDataLst>
          </p:nvPr>
        </p:nvPicPr>
        <p:blipFill>
          <a:blip r:embed="rId2"/>
          <a:stretch>
            <a:fillRect/>
          </a:stretch>
        </p:blipFill>
        <p:spPr>
          <a:xfrm>
            <a:off x="4049192" y="1332000"/>
            <a:ext cx="4091536" cy="3068652"/>
          </a:xfrm>
          <a:prstGeom prst="rect">
            <a:avLst/>
          </a:prstGeom>
        </p:spPr>
      </p:pic>
    </p:spTree>
  </p:cSld>
  <p:clrMapOvr>
    <a:masterClrMapping/>
  </p:clrMapOvr>
</p:sld>
</file>

<file path=ppt/slides/slide1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457200" y="590400"/>
            <a:ext cx="8305200" cy="742950"/>
          </a:xfrm>
          <a:prstGeom prst="rect">
            <a:avLst/>
          </a:prstGeom>
        </p:spPr>
        <p:txBody>
          <a:bodyPr anchor="ctr" anchorCtr="0">
            <a:normAutofit/>
          </a:bodyPr>
          <a:lstStyle>
            <a:lvl1pPr>
              <a:defRPr b="1" sz="2400">
                <a:solidFill>
                  <a:srgbClr val="1B4D81"/>
                </a:solidFill>
                <a:latin charset="0" panose="020F0502020204030203" pitchFamily="34" typeface="Lato"/>
              </a:defRPr>
            </a:lvl1pPr>
          </a:lstStyle>
          <a:p>
            <a:r>
              <a:rPr lang="en-US"/>
              <a:t>Contraction</a:t>
            </a:r>
          </a:p>
        </p:txBody>
      </p:sp>
      <p:sp>
        <p:nvSpPr>
          <p:cNvPr id="4" name="AutoShape 4"/>
          <p:cNvSpPr/>
          <p:nvPr/>
        </p:nvSpPr>
        <p:spPr>
          <a:xfrm flipH="false" flipV="false" rot="0">
            <a:off x="457200" y="1332000"/>
            <a:ext cx="2843320" cy="3752850"/>
          </a:xfrm>
          <a:prstGeom prst="rect">
            <a:avLst/>
          </a:prstGeom>
          <a:noFill/>
          <a:ln>
            <a:noFill/>
            <a:headEnd len="med" type="none" w="med"/>
            <a:tailEnd len="med" type="none" w="med"/>
          </a:ln>
        </p:spPr>
        <p:txBody>
          <a:bodyPr anchor="t" anchorCtr="false" bIns="45720" lIns="0" rIns="91440" tIns="45720" vert="horz" wrap="square">
            <a:normAutofit/>
          </a:bodyPr>
          <a:p>
            <a:pPr algn="l" indent="0" lvl="0" marL="0">
              <a:lnSpc>
                <a:spcPct val="100000"/>
              </a:lnSpc>
              <a:spcBef>
                <a:spcPts val="1000"/>
              </a:spcBef>
              <a:spcAft>
                <a:spcPct val="15000"/>
              </a:spcAft>
              <a:buNone/>
            </a:pPr>
            <a:r>
              <a:rPr b="false" i="false" lang="en-US" sz="1600" u="none">
                <a:solidFill>
                  <a:srgbClr val="393A39"/>
                </a:solidFill>
                <a:latin typeface="Lato"/>
              </a:rPr>
              <a:t>The active stress generated by the depolarization of the cells causes the deformation of the cardiac walls</a:t>
            </a:r>
          </a:p>
        </p:txBody>
      </p:sp>
      <p:sp>
        <p:nvSpPr>
          <p:cNvPr id="6" name="AutoShape 6"/>
          <p:cNvSpPr/>
          <p:nvPr/>
        </p:nvSpPr>
        <p:spPr>
          <a:xfrm>
            <a:off x="3793604" y="4784034"/>
            <a:ext cx="5334880" cy="300816"/>
          </a:xfrm>
          <a:prstGeom prst="rect">
            <a:avLst/>
          </a:prstGeom>
        </p:spPr>
        <p:txBody>
          <a:bodyPr anchor="t" anchorCtr="false"/>
          <a:p>
            <a:r>
              <a:rPr b="false" i="true" lang="en-US" sz="1200" u="none">
                <a:solidFill>
                  <a:srgbClr val="1B4D81"/>
                </a:solidFill>
                <a:latin typeface="Lato"/>
              </a:rPr>
              <a:t>Contraction and relaxation during a heartbeat.</a:t>
            </a:r>
          </a:p>
        </p:txBody>
      </p:sp>
      <p:pic>
        <p:nvPicPr>
          <p:cNvPr id="5" name="Picture 5"/>
          <p:cNvPicPr>
            <a:picLocks noChangeAspect="true"/>
          </p:cNvPicPr>
          <p:nvPr>
            <p:custDataLst>
              <p:tags r:id="rId3"/>
            </p:custDataLst>
          </p:nvPr>
        </p:nvPicPr>
        <p:blipFill>
          <a:blip r:embed="rId2"/>
          <a:stretch>
            <a:fillRect/>
          </a:stretch>
        </p:blipFill>
        <p:spPr>
          <a:xfrm>
            <a:off x="3793604" y="1332000"/>
            <a:ext cx="4602712" cy="3452034"/>
          </a:xfrm>
          <a:prstGeom prst="rect">
            <a:avLst/>
          </a:prstGeom>
        </p:spPr>
      </p:pic>
    </p:spTree>
  </p:cSld>
  <p:clrMapOvr>
    <a:masterClrMapping/>
  </p:clrMapOvr>
</p:sld>
</file>

<file path=ppt/slides/slide1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457200" y="590400"/>
            <a:ext cx="8305200" cy="742950"/>
          </a:xfrm>
          <a:prstGeom prst="rect">
            <a:avLst/>
          </a:prstGeom>
        </p:spPr>
        <p:txBody>
          <a:bodyPr anchor="ctr" anchorCtr="0">
            <a:normAutofit/>
          </a:bodyPr>
          <a:lstStyle>
            <a:lvl1pPr>
              <a:defRPr sz="2400" b="1">
                <a:solidFill>
                  <a:srgbClr val="1B4D81"/>
                </a:solidFill>
                <a:latin typeface="Lato" panose="020F0502020204030203" pitchFamily="34" charset="0"/>
              </a:defRPr>
            </a:lvl1pPr>
          </a:lstStyle>
          <a:p>
            <a:r>
              <a:rPr lang="en-US"/>
              <a:t>Contraction</a:t>
            </a:r>
          </a:p>
        </p:txBody>
      </p:sp>
      <p:sp>
        <p:nvSpPr>
          <p:cNvPr name="AutoShape 4" id="4"/>
          <p:cNvSpPr/>
          <p:nvPr/>
        </p:nvSpPr>
        <p:spPr>
          <a:xfrm flipH="false" flipV="false" rot="0">
            <a:off x="457200" y="1332000"/>
            <a:ext cx="2843320" cy="3752850"/>
          </a:xfrm>
          <a:prstGeom prst="rect">
            <a:avLst/>
          </a:prstGeom>
          <a:noFill/>
          <a:ln>
            <a:noFill/>
            <a:headEnd type="none" len="med" w="med"/>
            <a:tailEnd type="none" len="med" w="med"/>
          </a:ln>
        </p:spPr>
        <p:txBody>
          <a:bodyPr anchorCtr="false" anchor="t" vert="horz" tIns="45720" lIns="0" bIns="45720" rIns="91440" wrap="square">
            <a:normAutofit/>
          </a:bodyPr>
          <a:p>
            <a:pPr lvl="0" algn="l" indent="0" marL="0">
              <a:lnSpc>
                <a:spcPct val="100000"/>
              </a:lnSpc>
              <a:spcBef>
                <a:spcPts val="1000"/>
              </a:spcBef>
              <a:spcAft>
                <a:spcPct val="15000"/>
              </a:spcAft>
              <a:buNone/>
            </a:pPr>
            <a:r>
              <a:rPr lang="en-US" sz="1600" b="false" i="false" u="none">
                <a:solidFill>
                  <a:srgbClr val="393A39"/>
                </a:solidFill>
                <a:latin typeface="Lato"/>
              </a:rPr>
              <a:t>An initial impulse is applied on a rectangular area on the basal surface in between the ventricles</a:t>
            </a:r>
          </a:p>
        </p:txBody>
      </p:sp>
      <p:pic>
        <p:nvPicPr>
          <p:cNvPr name="Picture 5" id="5"/>
          <p:cNvPicPr>
            <a:picLocks noChangeAspect="true"/>
          </p:cNvPicPr>
          <p:nvPr/>
        </p:nvPicPr>
        <p:blipFill>
          <a:blip r:embed="rId2"/>
          <a:stretch>
            <a:fillRect/>
          </a:stretch>
        </p:blipFill>
        <p:spPr>
          <a:xfrm>
            <a:off x="3593060" y="1332000"/>
            <a:ext cx="5003800" cy="3752850"/>
          </a:xfrm>
          <a:prstGeom prst="rect">
            <a:avLst/>
          </a:prstGeom>
        </p:spPr>
      </p:pic>
    </p:spTree>
  </p:cSld>
  <p:clrMapOvr>
    <a:masterClrMapping/>
  </p:clrMapOvr>
</p:sld>
</file>

<file path=ppt/slides/slide2.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sp xmlns:r="http://schemas.openxmlformats.org/officeDocument/2006/relationships">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457200" y="590400"/>
            <a:ext cx="8305200" cy="742950"/>
          </a:xfrm>
          <a:prstGeom prst="rect">
            <a:avLst/>
          </a:prstGeom>
        </p:spPr>
        <p:txBody>
          <a:bodyPr anchor="ctr" anchorCtr="0">
            <a:normAutofit/>
          </a:bodyPr>
          <a:lstStyle>
            <a:lvl1pPr>
              <a:defRPr sz="2400" b="1">
                <a:solidFill>
                  <a:srgbClr val="1B4D81"/>
                </a:solidFill>
                <a:latin typeface="Lato" panose="020F0502020204030203" pitchFamily="34" charset="0"/>
              </a:defRPr>
            </a:lvl1pPr>
          </a:lstStyle>
          <a:p>
            <a:r>
              <a:rPr lang="en-US"/>
              <a:t>Background and Motivation</a:t>
            </a:r>
            <a:endParaRPr lang="en-US"/>
          </a:p>
        </p:txBody>
      </p:sp>
      <p:sp>
        <p:nvSpPr>
          <p:cNvPr name="AutoShape 4" id="4"/>
          <p:cNvSpPr/>
          <p:nvPr/>
        </p:nvSpPr>
        <p:spPr>
          <a:xfrm flipH="false" flipV="false" rot="0">
            <a:off x="457200" y="1332000"/>
            <a:ext cx="8305200" cy="3752850"/>
          </a:xfrm>
          <a:prstGeom prst="rect">
            <a:avLst/>
          </a:prstGeom>
          <a:noFill/>
          <a:ln>
            <a:noFill/>
            <a:headEnd type="none" len="med" w="med"/>
            <a:tailEnd type="none" len="med" w="med"/>
          </a:ln>
        </p:spPr>
        <p:txBody>
          <a:bodyPr anchorCtr="false" anchor="t" vert="horz" tIns="45720" lIns="0" bIns="45720" rIns="91440" wrap="square">
            <a:normAutofit/>
          </a:bodyPr>
          <a:p>
            <a:pPr lvl="0" algn="l" indent="-176209" marL="176209">
              <a:lnSpc>
                <a:spcPct val="100000"/>
              </a:lnSpc>
              <a:spcBef>
                <a:spcPts val="1000"/>
              </a:spcBef>
              <a:buFont typeface="Wingdings"/>
              <a:buChar char="§"/>
            </a:pPr>
            <a:r>
              <a:rPr lang="en-US" sz="1600" b="false" i="false" u="none">
                <a:solidFill>
                  <a:srgbClr val="393A39"/>
                </a:solidFill>
                <a:latin typeface="Lato"/>
              </a:rPr>
              <a:t>During the cardiac cycle (heartbeat) an electrical stimulus propagates throughout the entire heart</a:t>
            </a:r>
          </a:p>
          <a:p>
            <a:pPr lvl="0" algn="l" indent="-176209" marL="176209">
              <a:lnSpc>
                <a:spcPct val="100000"/>
              </a:lnSpc>
              <a:spcBef>
                <a:spcPts val="1000"/>
              </a:spcBef>
              <a:buFont typeface="Wingdings"/>
              <a:buChar char="§"/>
            </a:pPr>
            <a:r>
              <a:rPr lang="en-US" sz="1600" b="false" i="false" u="none">
                <a:solidFill>
                  <a:srgbClr val="393A39"/>
                </a:solidFill>
                <a:latin typeface="Lato"/>
              </a:rPr>
              <a:t>The excited cardiac cells are subjected to an electric potential jump across their membranes allowing the passage of ions. Chemical reactions are triggered and the muscle tissue contracts allowing blood to be pumped into the arteries</a:t>
            </a:r>
          </a:p>
          <a:p>
            <a:pPr lvl="0" algn="l" indent="-176209" marL="176209">
              <a:lnSpc>
                <a:spcPct val="100000"/>
              </a:lnSpc>
              <a:spcBef>
                <a:spcPts val="1000"/>
              </a:spcBef>
              <a:buFont typeface="Wingdings"/>
              <a:buChar char="§"/>
            </a:pPr>
            <a:r>
              <a:rPr lang="en-US" sz="1600" b="false" i="false" u="none">
                <a:solidFill>
                  <a:srgbClr val="393A39"/>
                </a:solidFill>
                <a:latin typeface="Lato"/>
              </a:rPr>
              <a:t>The muscle tissue (myocardium) is mainly composed of myocardial cells grouped in layered sheets that are aligned in a preferential direction (fibers). The fiber orientation strongly affects the mechanical and electrical tissue properties</a:t>
            </a:r>
          </a:p>
          <a:p>
            <a:pPr lvl="0" algn="l" indent="-176209" marL="176209">
              <a:lnSpc>
                <a:spcPct val="100000"/>
              </a:lnSpc>
              <a:spcBef>
                <a:spcPts val="1000"/>
              </a:spcBef>
              <a:spcAft>
                <a:spcPct val="15000"/>
              </a:spcAft>
              <a:buFont typeface="Wingdings"/>
              <a:buChar char="§"/>
            </a:pPr>
            <a:r>
              <a:rPr lang="en-US" sz="1600" b="false" i="false" u="none">
                <a:solidFill>
                  <a:srgbClr val="393A39"/>
                </a:solidFill>
                <a:latin typeface="Lato"/>
              </a:rPr>
              <a:t>The electric potential evolution is described by the Aliev–Panfilov equations with a nonlinear current-voltage relation. This electrochemical model describes the quick rise of the cell’s transmembrane electric potential (depolarization) and the return  to its resting value  (repolarization)</a:t>
            </a:r>
          </a:p>
        </p:txBody>
      </p:sp>
    </p:spTree>
  </p:cSld>
  <p:clrMapOvr>
    <a:masterClrMapping/>
  </p:clrMapOvr>
</p:sld>
</file>

<file path=ppt/slides/slide20.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457200" y="590400"/>
            <a:ext cx="8305200" cy="742950"/>
          </a:xfrm>
          <a:prstGeom prst="rect">
            <a:avLst/>
          </a:prstGeom>
        </p:spPr>
        <p:txBody>
          <a:bodyPr anchor="ctr" anchorCtr="0">
            <a:normAutofit/>
          </a:bodyPr>
          <a:lstStyle>
            <a:lvl1pPr>
              <a:defRPr b="1" sz="2400">
                <a:solidFill>
                  <a:srgbClr val="1B4D81"/>
                </a:solidFill>
                <a:latin charset="0" panose="020F0502020204030203" pitchFamily="34" typeface="Lato"/>
              </a:defRPr>
            </a:lvl1pPr>
          </a:lstStyle>
          <a:p>
            <a:r>
              <a:rPr lang="en-US"/>
              <a:t>Volume Change</a:t>
            </a:r>
          </a:p>
        </p:txBody>
      </p:sp>
      <p:sp>
        <p:nvSpPr>
          <p:cNvPr id="4" name="AutoShape 4"/>
          <p:cNvSpPr/>
          <p:nvPr/>
        </p:nvSpPr>
        <p:spPr>
          <a:xfrm flipH="false" flipV="false" rot="0">
            <a:off x="457200" y="1332000"/>
            <a:ext cx="2843320" cy="3752850"/>
          </a:xfrm>
          <a:prstGeom prst="rect">
            <a:avLst/>
          </a:prstGeom>
          <a:noFill/>
          <a:ln>
            <a:noFill/>
            <a:headEnd len="med" type="none" w="med"/>
            <a:tailEnd len="med" type="none" w="med"/>
          </a:ln>
        </p:spPr>
        <p:txBody>
          <a:bodyPr anchor="t" anchorCtr="false" bIns="45720" lIns="0" rIns="91440" tIns="45720" vert="horz" wrap="square">
            <a:normAutofit/>
          </a:bodyPr>
          <a:p>
            <a:pPr algn="l" indent="-176209" lvl="0" marL="176209">
              <a:lnSpc>
                <a:spcPct val="100000"/>
              </a:lnSpc>
              <a:spcBef>
                <a:spcPts val="1000"/>
              </a:spcBef>
              <a:buFont typeface="Wingdings"/>
              <a:buChar char="§"/>
            </a:pPr>
            <a:r>
              <a:rPr b="false" i="false" lang="en-US" sz="1600" u="none">
                <a:solidFill>
                  <a:srgbClr val="393A39"/>
                </a:solidFill>
                <a:latin typeface="Lato"/>
              </a:rPr>
              <a:t>Both chambers contract during the depolarization of the excited myocardiac cells causing a reduction of the internal volume</a:t>
            </a:r>
          </a:p>
          <a:p>
            <a:pPr algn="l" indent="-176209" lvl="0" marL="176209">
              <a:lnSpc>
                <a:spcPct val="100000"/>
              </a:lnSpc>
              <a:spcBef>
                <a:spcPts val="1000"/>
              </a:spcBef>
              <a:spcAft>
                <a:spcPct val="15000"/>
              </a:spcAft>
              <a:buFont typeface="Wingdings"/>
              <a:buChar char="§"/>
            </a:pPr>
            <a:r>
              <a:rPr b="false" i="false" lang="en-US" sz="1600" u="none">
                <a:solidFill>
                  <a:srgbClr val="393A39"/>
                </a:solidFill>
                <a:latin typeface="Lato"/>
              </a:rPr>
              <a:t>Slowly return to their initial configuration for the next heartbeat</a:t>
            </a:r>
          </a:p>
        </p:txBody>
      </p:sp>
      <p:sp>
        <p:nvSpPr>
          <p:cNvPr id="6" name="AutoShape 6"/>
          <p:cNvSpPr/>
          <p:nvPr/>
        </p:nvSpPr>
        <p:spPr>
          <a:xfrm>
            <a:off x="3793604" y="4784034"/>
            <a:ext cx="5334880" cy="300816"/>
          </a:xfrm>
          <a:prstGeom prst="rect">
            <a:avLst/>
          </a:prstGeom>
        </p:spPr>
        <p:txBody>
          <a:bodyPr anchor="t" anchorCtr="false"/>
          <a:p>
            <a:r>
              <a:rPr b="false" i="true" lang="en-US" sz="1200" u="none">
                <a:solidFill>
                  <a:srgbClr val="1B4D81"/>
                </a:solidFill>
                <a:latin typeface="Lato"/>
              </a:rPr>
              <a:t>Internal volume variation during a hearbeat.</a:t>
            </a:r>
          </a:p>
        </p:txBody>
      </p:sp>
      <p:pic>
        <p:nvPicPr>
          <p:cNvPr id="5" name="Picture 5"/>
          <p:cNvPicPr>
            <a:picLocks noChangeAspect="true"/>
          </p:cNvPicPr>
          <p:nvPr>
            <p:custDataLst>
              <p:tags r:id="rId3"/>
            </p:custDataLst>
          </p:nvPr>
        </p:nvPicPr>
        <p:blipFill>
          <a:blip r:embed="rId2"/>
          <a:stretch>
            <a:fillRect/>
          </a:stretch>
        </p:blipFill>
        <p:spPr>
          <a:xfrm>
            <a:off x="3793604" y="1332000"/>
            <a:ext cx="4602712" cy="3452034"/>
          </a:xfrm>
          <a:prstGeom prst="rect">
            <a:avLst/>
          </a:prstGeom>
        </p:spPr>
      </p:pic>
    </p:spTree>
  </p:cSld>
  <p:clrMapOvr>
    <a:masterClrMapping/>
  </p:clrMapOvr>
</p:sld>
</file>

<file path=ppt/slides/slide3.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sp xmlns:r="http://schemas.openxmlformats.org/officeDocument/2006/relationships">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842400"/>
            <a:ext cx="8305200" cy="178920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Fiber Paths</a:t>
            </a:r>
          </a:p>
        </p:txBody>
      </p:sp>
    </p:spTree>
  </p:cSld>
  <p:clrMapOvr>
    <a:masterClrMapping/>
  </p:clrMapOvr>
</p:sld>
</file>

<file path=ppt/slides/slide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457200" y="590400"/>
            <a:ext cx="8305200" cy="742950"/>
          </a:xfrm>
          <a:prstGeom prst="rect">
            <a:avLst/>
          </a:prstGeom>
        </p:spPr>
        <p:txBody>
          <a:bodyPr anchor="ctr" anchorCtr="0">
            <a:normAutofit/>
          </a:bodyPr>
          <a:lstStyle>
            <a:lvl1pPr>
              <a:defRPr b="1" sz="2400">
                <a:solidFill>
                  <a:srgbClr val="1B4D81"/>
                </a:solidFill>
                <a:latin charset="0" panose="020F0502020204030203" pitchFamily="34" typeface="Lato"/>
              </a:defRPr>
            </a:lvl1pPr>
          </a:lstStyle>
          <a:p>
            <a:r>
              <a:rPr lang="en-US"/>
              <a:t>Objective</a:t>
            </a:r>
          </a:p>
        </p:txBody>
      </p:sp>
      <p:sp>
        <p:nvSpPr>
          <p:cNvPr id="4" name="AutoShape 4"/>
          <p:cNvSpPr/>
          <p:nvPr/>
        </p:nvSpPr>
        <p:spPr>
          <a:xfrm flipH="false" flipV="false" rot="0">
            <a:off x="457200" y="1332000"/>
            <a:ext cx="2843320" cy="3752850"/>
          </a:xfrm>
          <a:prstGeom prst="rect">
            <a:avLst/>
          </a:prstGeom>
          <a:noFill/>
          <a:ln>
            <a:noFill/>
            <a:headEnd len="med" type="none" w="med"/>
            <a:tailEnd len="med" type="none" w="med"/>
          </a:ln>
        </p:spPr>
        <p:txBody>
          <a:bodyPr anchor="t" anchorCtr="false" bIns="45720" lIns="0" rIns="91440" tIns="45720" vert="horz" wrap="square">
            <a:normAutofit/>
          </a:bodyPr>
          <a:p>
            <a:pPr algn="l" indent="-176209" lvl="0" marL="176209">
              <a:lnSpc>
                <a:spcPct val="100000"/>
              </a:lnSpc>
              <a:spcBef>
                <a:spcPts val="1000"/>
              </a:spcBef>
              <a:buFont typeface="Wingdings"/>
              <a:buChar char="§"/>
            </a:pPr>
            <a:r>
              <a:rPr b="false" i="false" lang="en-US" sz="1400" u="none">
                <a:solidFill>
                  <a:srgbClr val="393A39"/>
                </a:solidFill>
                <a:latin typeface="Lato"/>
              </a:rPr>
              <a:t>Simulate a cardiac contraction</a:t>
            </a:r>
          </a:p>
          <a:p>
            <a:pPr algn="l" indent="-176209" lvl="0" marL="176209">
              <a:lnSpc>
                <a:spcPct val="100000"/>
              </a:lnSpc>
              <a:spcBef>
                <a:spcPts val="1000"/>
              </a:spcBef>
              <a:buFont typeface="Wingdings"/>
              <a:buChar char="§"/>
            </a:pPr>
            <a:r>
              <a:rPr b="false" i="false" lang="en-US" sz="1400" u="none">
                <a:solidFill>
                  <a:srgbClr val="393A39"/>
                </a:solidFill>
                <a:latin typeface="Lato"/>
              </a:rPr>
              <a:t>Generate complex fiber paths using the </a:t>
            </a:r>
            <a:r>
              <a:rPr b="true" i="false" lang="en-US" sz="1400" u="none">
                <a:solidFill>
                  <a:srgbClr val="393A39"/>
                </a:solidFill>
                <a:latin typeface="Lato"/>
              </a:rPr>
              <a:t>Wall Distance </a:t>
            </a:r>
            <a:r>
              <a:rPr b="false" i="false" lang="en-US" sz="1400" u="none">
                <a:solidFill>
                  <a:srgbClr val="393A39"/>
                </a:solidFill>
                <a:latin typeface="Lato"/>
              </a:rPr>
              <a:t> and </a:t>
            </a:r>
            <a:r>
              <a:rPr b="true" i="false" lang="en-US" sz="1400" u="none">
                <a:solidFill>
                  <a:srgbClr val="393A39"/>
                </a:solidFill>
                <a:latin typeface="Lato"/>
              </a:rPr>
              <a:t>Curvilinear Coordinates </a:t>
            </a:r>
            <a:r>
              <a:rPr b="false" i="false" lang="en-US" sz="1400" u="none">
                <a:solidFill>
                  <a:srgbClr val="393A39"/>
                </a:solidFill>
                <a:latin typeface="Lato"/>
              </a:rPr>
              <a:t> interfaces</a:t>
            </a:r>
          </a:p>
          <a:p>
            <a:pPr algn="l" indent="-176209" lvl="0" marL="176209">
              <a:lnSpc>
                <a:spcPct val="100000"/>
              </a:lnSpc>
              <a:spcBef>
                <a:spcPts val="1000"/>
              </a:spcBef>
              <a:buFont typeface="Wingdings"/>
              <a:buChar char="§"/>
            </a:pPr>
            <a:r>
              <a:rPr b="false" i="false" lang="en-US" sz="1400" u="none">
                <a:solidFill>
                  <a:srgbClr val="393A39"/>
                </a:solidFill>
                <a:latin typeface="Lato"/>
              </a:rPr>
              <a:t>Apply Holzapfel-Gasser-Ogden hyperelastic material model using the </a:t>
            </a:r>
            <a:r>
              <a:rPr b="true" i="false" lang="en-US" sz="1400" u="none">
                <a:solidFill>
                  <a:srgbClr val="393A39"/>
                </a:solidFill>
                <a:latin typeface="Lato"/>
              </a:rPr>
              <a:t>Fiber</a:t>
            </a:r>
            <a:r>
              <a:rPr b="false" i="false" lang="en-US" sz="1400" u="none">
                <a:solidFill>
                  <a:srgbClr val="393A39"/>
                </a:solidFill>
                <a:latin typeface="Lato"/>
              </a:rPr>
              <a:t> feature</a:t>
            </a:r>
          </a:p>
          <a:p>
            <a:pPr algn="l" indent="-176209" lvl="0" marL="176209">
              <a:lnSpc>
                <a:spcPct val="100000"/>
              </a:lnSpc>
              <a:spcBef>
                <a:spcPts val="1000"/>
              </a:spcBef>
              <a:buFont typeface="Wingdings"/>
              <a:buChar char="§"/>
            </a:pPr>
            <a:r>
              <a:rPr b="false" i="false" lang="en-US" sz="1400" u="none">
                <a:solidFill>
                  <a:srgbClr val="393A39"/>
                </a:solidFill>
                <a:latin typeface="Lato"/>
              </a:rPr>
              <a:t>Display complex fibers pattern using the </a:t>
            </a:r>
            <a:r>
              <a:rPr b="true" i="false" lang="en-US" sz="1400" u="none">
                <a:solidFill>
                  <a:srgbClr val="393A39"/>
                </a:solidFill>
                <a:latin typeface="Lato"/>
              </a:rPr>
              <a:t>Fiber Default Plot</a:t>
            </a:r>
          </a:p>
          <a:p>
            <a:pPr algn="l" indent="-176209" lvl="0" marL="176209">
              <a:lnSpc>
                <a:spcPct val="100000"/>
              </a:lnSpc>
              <a:spcBef>
                <a:spcPts val="1000"/>
              </a:spcBef>
              <a:spcAft>
                <a:spcPct val="15000"/>
              </a:spcAft>
              <a:buFont typeface="Wingdings"/>
              <a:buChar char="§"/>
            </a:pPr>
            <a:r>
              <a:rPr b="false" i="false" lang="en-US" sz="1400" u="none">
                <a:solidFill>
                  <a:srgbClr val="393A39"/>
                </a:solidFill>
                <a:latin typeface="Lato"/>
              </a:rPr>
              <a:t>Obtain an electro-structural coupling using the </a:t>
            </a:r>
            <a:r>
              <a:rPr b="true" i="false" lang="en-US" sz="1400" u="none">
                <a:solidFill>
                  <a:srgbClr val="393A39"/>
                </a:solidFill>
                <a:latin typeface="Lato"/>
              </a:rPr>
              <a:t>External Stress</a:t>
            </a:r>
            <a:r>
              <a:rPr b="false" i="false" lang="en-US" sz="1400" u="none">
                <a:solidFill>
                  <a:srgbClr val="393A39"/>
                </a:solidFill>
                <a:latin typeface="Lato"/>
              </a:rPr>
              <a:t> feature and </a:t>
            </a:r>
            <a:r>
              <a:rPr b="true" i="false" lang="en-US" sz="1400" u="none">
                <a:solidFill>
                  <a:srgbClr val="393A39"/>
                </a:solidFill>
                <a:latin typeface="Lato"/>
              </a:rPr>
              <a:t>PDE</a:t>
            </a:r>
            <a:r>
              <a:rPr b="false" i="false" lang="en-US" sz="1400" u="none">
                <a:solidFill>
                  <a:srgbClr val="393A39"/>
                </a:solidFill>
                <a:latin typeface="Lato"/>
              </a:rPr>
              <a:t> interface</a:t>
            </a:r>
          </a:p>
        </p:txBody>
      </p:sp>
      <p:pic>
        <p:nvPicPr>
          <p:cNvPr id="5" name="Picture 5"/>
          <p:cNvPicPr>
            <a:picLocks noChangeAspect="true"/>
          </p:cNvPicPr>
          <p:nvPr>
            <p:custDataLst>
              <p:tags r:id="rId3"/>
            </p:custDataLst>
          </p:nvPr>
        </p:nvPicPr>
        <p:blipFill>
          <a:blip r:embed="rId2"/>
          <a:stretch>
            <a:fillRect/>
          </a:stretch>
        </p:blipFill>
        <p:spPr>
          <a:xfrm>
            <a:off x="3593060" y="1332000"/>
            <a:ext cx="5003800" cy="3752850"/>
          </a:xfrm>
          <a:prstGeom prst="rect">
            <a:avLst/>
          </a:prstGeom>
        </p:spPr>
      </p:pic>
    </p:spTree>
  </p:cSld>
  <p:clrMapOvr>
    <a:masterClrMapping/>
  </p:clrMapOvr>
</p:sld>
</file>

<file path=ppt/slides/slide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457200" y="590400"/>
            <a:ext cx="8305200" cy="742950"/>
          </a:xfrm>
          <a:prstGeom prst="rect">
            <a:avLst/>
          </a:prstGeom>
        </p:spPr>
        <p:txBody>
          <a:bodyPr anchor="ctr" anchorCtr="0">
            <a:normAutofit/>
          </a:bodyPr>
          <a:lstStyle>
            <a:lvl1pPr>
              <a:defRPr b="1" sz="2400">
                <a:solidFill>
                  <a:srgbClr val="1B4D81"/>
                </a:solidFill>
                <a:latin charset="0" panose="020F0502020204030203" pitchFamily="34" typeface="Lato"/>
              </a:defRPr>
            </a:lvl1pPr>
          </a:lstStyle>
          <a:p>
            <a:r>
              <a:rPr lang="en-US"/>
              <a:t>Wall Distance</a:t>
            </a:r>
          </a:p>
        </p:txBody>
      </p:sp>
      <p:sp>
        <p:nvSpPr>
          <p:cNvPr id="4" name="AutoShape 4"/>
          <p:cNvSpPr/>
          <p:nvPr/>
        </p:nvSpPr>
        <p:spPr>
          <a:xfrm flipH="false" flipV="false" rot="0">
            <a:off x="457200" y="1332000"/>
            <a:ext cx="2843320" cy="1210633"/>
          </a:xfrm>
          <a:prstGeom prst="rect">
            <a:avLst/>
          </a:prstGeom>
          <a:noFill/>
          <a:ln>
            <a:noFill/>
            <a:headEnd len="med" type="none" w="med"/>
            <a:tailEnd len="med" type="none" w="med"/>
          </a:ln>
        </p:spPr>
        <p:txBody>
          <a:bodyPr anchor="t" anchorCtr="false" bIns="45720" lIns="0" rIns="91440" tIns="45720" vert="horz" wrap="square">
            <a:normAutofit/>
          </a:bodyPr>
          <a:p>
            <a:pPr algn="l" indent="0" lvl="0" marL="0">
              <a:lnSpc>
                <a:spcPct val="100000"/>
              </a:lnSpc>
              <a:spcBef>
                <a:spcPts val="1000"/>
              </a:spcBef>
              <a:spcAft>
                <a:spcPct val="15000"/>
              </a:spcAft>
              <a:buNone/>
            </a:pPr>
            <a:r>
              <a:rPr b="true" i="false" lang="en-US" sz="1600" u="none">
                <a:solidFill>
                  <a:srgbClr val="393A39"/>
                </a:solidFill>
                <a:latin typeface="Lato"/>
              </a:rPr>
              <a:t>Wall Distance </a:t>
            </a:r>
            <a:r>
              <a:rPr b="false" i="false" lang="en-US" sz="1600" u="none">
                <a:solidFill>
                  <a:srgbClr val="393A39"/>
                </a:solidFill>
                <a:latin typeface="Lato"/>
              </a:rPr>
              <a:t>interfaces are used to compute the distances from the epicardium D</a:t>
            </a:r>
            <a:r>
              <a:rPr b="false" baseline="-25000" i="false" lang="en-US" sz="1600" u="none">
                <a:solidFill>
                  <a:srgbClr val="393A39"/>
                </a:solidFill>
                <a:latin typeface="Lato"/>
              </a:rPr>
              <a:t>epi</a:t>
            </a:r>
            <a:r>
              <a:rPr b="false" i="false" lang="en-US" sz="1600" u="none">
                <a:solidFill>
                  <a:srgbClr val="393A39"/>
                </a:solidFill>
                <a:latin typeface="Lato"/>
              </a:rPr>
              <a:t> and endocardium D</a:t>
            </a:r>
            <a:r>
              <a:rPr b="false" baseline="-25000" i="false" lang="en-US" sz="1600" u="none">
                <a:solidFill>
                  <a:srgbClr val="393A39"/>
                </a:solidFill>
                <a:latin typeface="Lato"/>
              </a:rPr>
              <a:t>endo</a:t>
            </a:r>
          </a:p>
        </p:txBody>
      </p:sp>
      <p:pic>
        <p:nvPicPr>
          <p:cNvPr id="5" name="Picture 5"/>
          <p:cNvPicPr>
            <a:picLocks noChangeAspect="true"/>
          </p:cNvPicPr>
          <p:nvPr>
            <p:custDataLst>
              <p:tags r:id="rId4"/>
            </p:custDataLst>
          </p:nvPr>
        </p:nvPicPr>
        <p:blipFill>
          <a:blip r:embed="rId2"/>
          <a:stretch>
            <a:fillRect/>
          </a:stretch>
        </p:blipFill>
        <p:spPr>
          <a:xfrm>
            <a:off x="3593060" y="1332000"/>
            <a:ext cx="5003800" cy="3752850"/>
          </a:xfrm>
          <a:prstGeom prst="rect">
            <a:avLst/>
          </a:prstGeom>
        </p:spPr>
      </p:pic>
      <p:pic>
        <p:nvPicPr>
          <p:cNvPr id="7" name="Picture 7"/>
          <p:cNvPicPr>
            <a:picLocks noChangeAspect="true"/>
          </p:cNvPicPr>
          <p:nvPr/>
        </p:nvPicPr>
        <p:blipFill>
          <a:blip r:embed="rId3"/>
          <a:stretch>
            <a:fillRect/>
          </a:stretch>
        </p:blipFill>
        <p:spPr>
          <a:xfrm>
            <a:off x="584200" y="2733133"/>
            <a:ext cx="1574800" cy="546100"/>
          </a:xfrm>
          <a:prstGeom prst="rect">
            <a:avLst/>
          </a:prstGeom>
        </p:spPr>
      </p:pic>
    </p:spTree>
  </p:cSld>
  <p:clrMapOvr>
    <a:masterClrMapping/>
  </p:clrMapOvr>
</p:sld>
</file>

<file path=ppt/slides/slide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457200" y="590400"/>
            <a:ext cx="8305200" cy="742950"/>
          </a:xfrm>
          <a:prstGeom prst="rect">
            <a:avLst/>
          </a:prstGeom>
        </p:spPr>
        <p:txBody>
          <a:bodyPr anchor="ctr" anchorCtr="0">
            <a:normAutofit/>
          </a:bodyPr>
          <a:lstStyle>
            <a:lvl1pPr>
              <a:defRPr b="1" sz="2400">
                <a:solidFill>
                  <a:srgbClr val="1B4D81"/>
                </a:solidFill>
                <a:latin charset="0" panose="020F0502020204030203" pitchFamily="34" typeface="Lato"/>
              </a:defRPr>
            </a:lvl1pPr>
          </a:lstStyle>
          <a:p>
            <a:r>
              <a:rPr lang="en-US"/>
              <a:t>Transmural direction</a:t>
            </a:r>
          </a:p>
        </p:txBody>
      </p:sp>
      <p:sp>
        <p:nvSpPr>
          <p:cNvPr id="4" name="AutoShape 4"/>
          <p:cNvSpPr/>
          <p:nvPr/>
        </p:nvSpPr>
        <p:spPr>
          <a:xfrm flipH="false" flipV="false" rot="0">
            <a:off x="457200" y="1332000"/>
            <a:ext cx="2843320" cy="3752850"/>
          </a:xfrm>
          <a:prstGeom prst="rect">
            <a:avLst/>
          </a:prstGeom>
          <a:noFill/>
          <a:ln>
            <a:noFill/>
            <a:headEnd len="med" type="none" w="med"/>
            <a:tailEnd len="med" type="none" w="med"/>
          </a:ln>
        </p:spPr>
        <p:txBody>
          <a:bodyPr anchor="t" anchorCtr="false" bIns="45720" lIns="0" rIns="91440" tIns="45720" vert="horz" wrap="square">
            <a:normAutofit/>
          </a:bodyPr>
          <a:p>
            <a:pPr algn="l" indent="-176209" lvl="0" marL="176209">
              <a:lnSpc>
                <a:spcPct val="100000"/>
              </a:lnSpc>
              <a:spcBef>
                <a:spcPts val="1000"/>
              </a:spcBef>
              <a:buFont typeface="Wingdings"/>
              <a:buChar char="§"/>
            </a:pPr>
            <a:r>
              <a:rPr b="false" i="false" lang="en-US" sz="1600" u="none">
                <a:solidFill>
                  <a:srgbClr val="393A39"/>
                </a:solidFill>
                <a:latin typeface="Lato"/>
              </a:rPr>
              <a:t>The transmural direction is computed by the </a:t>
            </a:r>
            <a:r>
              <a:rPr b="true" i="false" lang="en-US" sz="1600" u="none">
                <a:solidFill>
                  <a:srgbClr val="393A39"/>
                </a:solidFill>
                <a:latin typeface="Lato"/>
              </a:rPr>
              <a:t>Curvilinear Coordinates </a:t>
            </a:r>
            <a:r>
              <a:rPr b="false" i="false" lang="en-US" sz="1600" u="none">
                <a:solidFill>
                  <a:srgbClr val="393A39"/>
                </a:solidFill>
                <a:latin typeface="Lato"/>
              </a:rPr>
              <a:t> interface</a:t>
            </a:r>
          </a:p>
          <a:p>
            <a:pPr algn="l" indent="-176209" lvl="0" marL="176209">
              <a:lnSpc>
                <a:spcPct val="100000"/>
              </a:lnSpc>
              <a:spcBef>
                <a:spcPts val="1000"/>
              </a:spcBef>
              <a:spcAft>
                <a:spcPct val="15000"/>
              </a:spcAft>
              <a:buFont typeface="Wingdings"/>
              <a:buChar char="§"/>
            </a:pPr>
            <a:r>
              <a:rPr b="false" i="false" lang="en-US" sz="1600" u="none">
                <a:solidFill>
                  <a:srgbClr val="393A39"/>
                </a:solidFill>
                <a:latin typeface="Lato"/>
              </a:rPr>
              <a:t>The transmural direction coincides with the first axis of the generated </a:t>
            </a:r>
            <a:r>
              <a:rPr b="true" i="false" lang="en-US" sz="1600" u="none">
                <a:solidFill>
                  <a:srgbClr val="393A39"/>
                </a:solidFill>
                <a:latin typeface="Lato"/>
              </a:rPr>
              <a:t>Base Vector System</a:t>
            </a:r>
          </a:p>
        </p:txBody>
      </p:sp>
      <p:pic>
        <p:nvPicPr>
          <p:cNvPr id="5" name="Picture 5"/>
          <p:cNvPicPr>
            <a:picLocks noChangeAspect="true"/>
          </p:cNvPicPr>
          <p:nvPr>
            <p:custDataLst>
              <p:tags r:id="rId3"/>
            </p:custDataLst>
          </p:nvPr>
        </p:nvPicPr>
        <p:blipFill>
          <a:blip r:embed="rId2"/>
          <a:stretch>
            <a:fillRect/>
          </a:stretch>
        </p:blipFill>
        <p:spPr>
          <a:xfrm>
            <a:off x="3593060" y="1332000"/>
            <a:ext cx="5003800" cy="3752850"/>
          </a:xfrm>
          <a:prstGeom prst="rect">
            <a:avLst/>
          </a:prstGeom>
        </p:spPr>
      </p:pic>
    </p:spTree>
  </p:cSld>
  <p:clrMapOvr>
    <a:masterClrMapping/>
  </p:clrMapOvr>
</p:sld>
</file>

<file path=ppt/slides/slide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457200" y="590400"/>
            <a:ext cx="8305200" cy="742950"/>
          </a:xfrm>
          <a:prstGeom prst="rect">
            <a:avLst/>
          </a:prstGeom>
        </p:spPr>
        <p:txBody>
          <a:bodyPr anchor="ctr" anchorCtr="0">
            <a:normAutofit/>
          </a:bodyPr>
          <a:lstStyle>
            <a:lvl1pPr>
              <a:defRPr sz="2400" b="1">
                <a:solidFill>
                  <a:srgbClr val="1B4D81"/>
                </a:solidFill>
                <a:latin typeface="Lato" panose="020F0502020204030203" pitchFamily="34" charset="0"/>
              </a:defRPr>
            </a:lvl1pPr>
          </a:lstStyle>
          <a:p>
            <a:r>
              <a:rPr lang="en-US"/>
              <a:t>Fiber Coordinate System</a:t>
            </a:r>
          </a:p>
        </p:txBody>
      </p:sp>
      <p:sp>
        <p:nvSpPr>
          <p:cNvPr name="AutoShape 4" id="4"/>
          <p:cNvSpPr/>
          <p:nvPr/>
        </p:nvSpPr>
        <p:spPr>
          <a:xfrm flipH="false" flipV="false" rot="0">
            <a:off x="457200" y="1332000"/>
            <a:ext cx="8305200" cy="708323"/>
          </a:xfrm>
          <a:prstGeom prst="rect">
            <a:avLst/>
          </a:prstGeom>
          <a:noFill/>
          <a:ln>
            <a:noFill/>
            <a:headEnd type="none" len="med" w="med"/>
            <a:tailEnd type="none" len="med" w="med"/>
          </a:ln>
        </p:spPr>
        <p:txBody>
          <a:bodyPr anchorCtr="false" anchor="t" vert="horz" tIns="45720" lIns="0" bIns="45720" rIns="91440" wrap="square">
            <a:normAutofit/>
          </a:bodyPr>
          <a:p>
            <a:pPr lvl="0" algn="l" indent="-176209" marL="176209">
              <a:lnSpc>
                <a:spcPct val="100000"/>
              </a:lnSpc>
              <a:spcBef>
                <a:spcPts val="1000"/>
              </a:spcBef>
              <a:buFont typeface="Wingdings"/>
              <a:buChar char="§"/>
            </a:pPr>
            <a:r>
              <a:rPr lang="en-US" sz="1600" b="false" i="false" u="none">
                <a:solidFill>
                  <a:srgbClr val="393A39"/>
                </a:solidFill>
                <a:latin typeface="Lato"/>
              </a:rPr>
              <a:t>A linear variation β of the angle θ of the fibers across the wall is assumed</a:t>
            </a:r>
          </a:p>
          <a:p>
            <a:pPr lvl="0" algn="l" indent="-176209" marL="176209">
              <a:lnSpc>
                <a:spcPct val="100000"/>
              </a:lnSpc>
              <a:spcBef>
                <a:spcPts val="1000"/>
              </a:spcBef>
              <a:spcAft>
                <a:spcPct val="15000"/>
              </a:spcAft>
              <a:buFont typeface="Wingdings"/>
              <a:buChar char="§"/>
            </a:pPr>
            <a:r>
              <a:rPr lang="en-US" sz="1600" b="false" i="false" u="none">
                <a:solidFill>
                  <a:srgbClr val="393A39"/>
                </a:solidFill>
                <a:latin typeface="Lato"/>
              </a:rPr>
              <a:t>This angle goes linearly to zero at the left ventricle apex</a:t>
            </a:r>
          </a:p>
        </p:txBody>
      </p:sp>
      <p:sp>
        <p:nvSpPr>
          <p:cNvPr name="AutoShape 5" id="5"/>
          <p:cNvSpPr/>
          <p:nvPr/>
        </p:nvSpPr>
        <p:spPr>
          <a:xfrm flipH="false" flipV="false" rot="0">
            <a:off x="457200" y="3284923"/>
            <a:ext cx="8305200" cy="1799927"/>
          </a:xfrm>
          <a:prstGeom prst="rect">
            <a:avLst/>
          </a:prstGeom>
          <a:noFill/>
          <a:ln>
            <a:noFill/>
            <a:headEnd type="none" len="med" w="med"/>
            <a:tailEnd type="none" len="med" w="med"/>
          </a:ln>
        </p:spPr>
        <p:txBody>
          <a:bodyPr anchorCtr="false" anchor="t" vert="horz" tIns="45720" lIns="0" bIns="45720" rIns="91440" wrap="square">
            <a:normAutofit/>
          </a:bodyPr>
          <a:p>
            <a:pPr lvl="0" algn="l" indent="-176209" marL="176209">
              <a:lnSpc>
                <a:spcPct val="100000"/>
              </a:lnSpc>
              <a:spcBef>
                <a:spcPts val="1000"/>
              </a:spcBef>
              <a:buFont typeface="Wingdings"/>
              <a:buChar char="§"/>
            </a:pPr>
            <a:r>
              <a:rPr lang="en-US"/>
              <a:t/>
            </a:r>
            <a:r>
              <a:rPr lang="en-US" sz="1600" b="false" i="false" u="none">
                <a:solidFill>
                  <a:srgbClr val="393A39"/>
                </a:solidFill>
                <a:latin typeface="Lato"/>
              </a:rPr>
              <a:t>The desired fiber axis orientation is obtained with a </a:t>
            </a:r>
            <a:r>
              <a:rPr lang="en-US" sz="1600" b="true" i="false" u="none">
                <a:solidFill>
                  <a:srgbClr val="393A39"/>
                </a:solidFill>
                <a:latin typeface="Lato"/>
              </a:rPr>
              <a:t>Composite System</a:t>
            </a:r>
            <a:endParaRPr lang="en-US"/>
          </a:p>
          <a:p>
            <a:pPr lvl="1" algn="l" indent="-175500" marL="469800">
              <a:lnSpc>
                <a:spcPct val="100000"/>
              </a:lnSpc>
              <a:spcBef>
                <a:spcPts val="500"/>
              </a:spcBef>
              <a:buFont typeface=""/>
              <a:buChar char="‒"/>
            </a:pPr>
            <a:r>
              <a:rPr lang="en-US" sz="1400" b="true" i="false" u="none">
                <a:solidFill>
                  <a:srgbClr val="393A39"/>
                </a:solidFill>
                <a:latin typeface="Lato"/>
              </a:rPr>
              <a:t>Base Vector System</a:t>
            </a:r>
            <a:r>
              <a:rPr lang="en-US" sz="1400" b="false" i="false" u="none">
                <a:solidFill>
                  <a:srgbClr val="393A39"/>
                </a:solidFill>
                <a:latin typeface="Lato"/>
              </a:rPr>
              <a:t>: generated by </a:t>
            </a:r>
            <a:r>
              <a:rPr lang="en-US" sz="1400" b="true" i="false" u="none">
                <a:solidFill>
                  <a:srgbClr val="393A39"/>
                </a:solidFill>
                <a:latin typeface="Lato"/>
              </a:rPr>
              <a:t>Curvilinear Coordinates</a:t>
            </a:r>
            <a:r>
              <a:rPr lang="en-US" sz="1400" b="false" i="false" u="none">
                <a:solidFill>
                  <a:srgbClr val="393A39"/>
                </a:solidFill>
                <a:latin typeface="Lato"/>
              </a:rPr>
              <a:t>interface</a:t>
            </a:r>
          </a:p>
          <a:p>
            <a:pPr lvl="1" algn="l" indent="-175500" marL="469800">
              <a:lnSpc>
                <a:spcPct val="100000"/>
              </a:lnSpc>
              <a:spcBef>
                <a:spcPts val="500"/>
              </a:spcBef>
              <a:spcAft>
                <a:spcPct val="15000"/>
              </a:spcAft>
              <a:buFont typeface=""/>
              <a:buChar char="‒"/>
            </a:pPr>
            <a:r>
              <a:rPr lang="en-US" sz="1400" b="true" i="false" u="none">
                <a:solidFill>
                  <a:srgbClr val="393A39"/>
                </a:solidFill>
                <a:latin typeface="Lato"/>
              </a:rPr>
              <a:t>Rotated System</a:t>
            </a:r>
            <a:r>
              <a:rPr lang="en-US" sz="1400" b="false" i="false" u="none">
                <a:solidFill>
                  <a:srgbClr val="393A39"/>
                </a:solidFill>
                <a:latin typeface="Lato"/>
              </a:rPr>
              <a:t>: rotate </a:t>
            </a:r>
            <a:r>
              <a:rPr lang="en-US" sz="1400" b="true" i="false" u="none">
                <a:solidFill>
                  <a:srgbClr val="393A39"/>
                </a:solidFill>
                <a:latin typeface="Lato"/>
              </a:rPr>
              <a:t>Base Vector System</a:t>
            </a:r>
            <a:r>
              <a:rPr lang="en-US" sz="1400" b="false" i="false" u="none">
                <a:solidFill>
                  <a:srgbClr val="393A39"/>
                </a:solidFill>
                <a:latin typeface="Lato"/>
              </a:rPr>
              <a:t> by an angle θ around the transmural direction</a:t>
            </a:r>
          </a:p>
        </p:txBody>
      </p:sp>
      <p:pic>
        <p:nvPicPr>
          <p:cNvPr name="Picture 6" id="6"/>
          <p:cNvPicPr>
            <a:picLocks noChangeAspect="true"/>
          </p:cNvPicPr>
          <p:nvPr/>
        </p:nvPicPr>
        <p:blipFill>
          <a:blip r:embed="rId2"/>
          <a:stretch>
            <a:fillRect/>
          </a:stretch>
        </p:blipFill>
        <p:spPr>
          <a:xfrm>
            <a:off x="584200" y="2230823"/>
            <a:ext cx="6832600" cy="673100"/>
          </a:xfrm>
          <a:prstGeom prst="rect">
            <a:avLst/>
          </a:prstGeom>
        </p:spPr>
      </p:pic>
    </p:spTree>
  </p:cSld>
  <p:clrMapOvr>
    <a:masterClrMapping/>
  </p:clrMapOvr>
</p:sld>
</file>

<file path=ppt/slides/slide8.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sp xmlns:r="http://schemas.openxmlformats.org/officeDocument/2006/relationships">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842400"/>
            <a:ext cx="8305200" cy="178920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Model Definition</a:t>
            </a:r>
          </a:p>
        </p:txBody>
      </p:sp>
    </p:spTree>
  </p:cSld>
  <p:clrMapOvr>
    <a:masterClrMapping/>
  </p:clrMapOvr>
</p:sld>
</file>

<file path=ppt/slides/slide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457200" y="590400"/>
            <a:ext cx="8305200" cy="742950"/>
          </a:xfrm>
          <a:prstGeom prst="rect">
            <a:avLst/>
          </a:prstGeom>
        </p:spPr>
        <p:txBody>
          <a:bodyPr anchor="ctr" anchorCtr="0">
            <a:normAutofit/>
          </a:bodyPr>
          <a:lstStyle>
            <a:lvl1pPr>
              <a:defRPr sz="2400" b="1">
                <a:solidFill>
                  <a:srgbClr val="1B4D81"/>
                </a:solidFill>
                <a:latin typeface="Lato" panose="020F0502020204030203" pitchFamily="34" charset="0"/>
              </a:defRPr>
            </a:lvl1pPr>
          </a:lstStyle>
          <a:p>
            <a:r>
              <a:rPr lang="en-US"/>
              <a:t>Solid Mechanics</a:t>
            </a:r>
          </a:p>
        </p:txBody>
      </p:sp>
      <p:sp>
        <p:nvSpPr>
          <p:cNvPr name="AutoShape 4" id="4"/>
          <p:cNvSpPr/>
          <p:nvPr/>
        </p:nvSpPr>
        <p:spPr>
          <a:xfrm flipH="false" flipV="false" rot="0">
            <a:off x="457200" y="1332000"/>
            <a:ext cx="8305200" cy="638170"/>
          </a:xfrm>
          <a:prstGeom prst="rect">
            <a:avLst/>
          </a:prstGeom>
          <a:noFill/>
          <a:ln>
            <a:noFill/>
            <a:headEnd type="none" len="med" w="med"/>
            <a:tailEnd type="none" len="med" w="med"/>
          </a:ln>
        </p:spPr>
        <p:txBody>
          <a:bodyPr anchorCtr="false" anchor="t" vert="horz" tIns="45720" lIns="0" bIns="45720" rIns="91440" wrap="square">
            <a:normAutofit/>
          </a:bodyPr>
          <a:p>
            <a:pPr lvl="0" algn="l" indent="-176209" marL="176209">
              <a:lnSpc>
                <a:spcPct val="100000"/>
              </a:lnSpc>
              <a:spcBef>
                <a:spcPts val="1000"/>
              </a:spcBef>
              <a:spcAft>
                <a:spcPct val="15000"/>
              </a:spcAft>
              <a:buFont typeface="Wingdings"/>
              <a:buChar char="§"/>
            </a:pPr>
            <a:r>
              <a:rPr lang="en-US" sz="1600" b="false" i="false" u="none">
                <a:solidFill>
                  <a:srgbClr val="393A39"/>
                </a:solidFill>
                <a:latin typeface="Lato"/>
              </a:rPr>
              <a:t>The elastic stress is augmented with a potential dependent stress S</a:t>
            </a:r>
            <a:r>
              <a:rPr lang="en-US" sz="1600" b="false" i="false" u="none" baseline="-25000">
                <a:solidFill>
                  <a:srgbClr val="393A39"/>
                </a:solidFill>
                <a:latin typeface="Lato"/>
              </a:rPr>
              <a:t>a</a:t>
            </a:r>
            <a:r>
              <a:rPr lang="en-US" sz="1600" b="false" i="false" u="none">
                <a:solidFill>
                  <a:srgbClr val="393A39"/>
                </a:solidFill>
                <a:latin typeface="Lato"/>
              </a:rPr>
              <a:t>, active stress, using the </a:t>
            </a:r>
            <a:r>
              <a:rPr lang="en-US" sz="1600" b="true" i="false" u="none">
                <a:solidFill>
                  <a:srgbClr val="393A39"/>
                </a:solidFill>
                <a:latin typeface="Lato"/>
              </a:rPr>
              <a:t>External Stress </a:t>
            </a:r>
            <a:r>
              <a:rPr lang="en-US" sz="1600" b="false" i="false" u="none">
                <a:solidFill>
                  <a:srgbClr val="393A39"/>
                </a:solidFill>
                <a:latin typeface="Lato"/>
              </a:rPr>
              <a:t>feature</a:t>
            </a:r>
          </a:p>
        </p:txBody>
      </p:sp>
      <p:sp>
        <p:nvSpPr>
          <p:cNvPr name="AutoShape 5" id="5"/>
          <p:cNvSpPr/>
          <p:nvPr/>
        </p:nvSpPr>
        <p:spPr>
          <a:xfrm flipH="false" flipV="false" rot="0">
            <a:off x="457200" y="3011570"/>
            <a:ext cx="8305200" cy="581323"/>
          </a:xfrm>
          <a:prstGeom prst="rect">
            <a:avLst/>
          </a:prstGeom>
          <a:noFill/>
          <a:ln>
            <a:noFill/>
            <a:headEnd type="none" len="med" w="med"/>
            <a:tailEnd type="none" len="med" w="med"/>
          </a:ln>
        </p:spPr>
        <p:txBody>
          <a:bodyPr anchorCtr="false" anchor="t" vert="horz" tIns="45720" lIns="0" bIns="45720" rIns="91440" wrap="square">
            <a:normAutofit/>
          </a:bodyPr>
          <a:p>
            <a:pPr lvl="0" algn="l" indent="-176209" marL="176209">
              <a:lnSpc>
                <a:spcPct val="100000"/>
              </a:lnSpc>
              <a:spcBef>
                <a:spcPts val="1000"/>
              </a:spcBef>
              <a:spcAft>
                <a:spcPct val="15000"/>
              </a:spcAft>
              <a:buFont typeface="Wingdings"/>
              <a:buChar char="§"/>
            </a:pPr>
            <a:r>
              <a:rPr lang="en-US"/>
              <a:t/>
            </a:r>
            <a:r>
              <a:rPr lang="en-US" sz="1600" b="false" i="false" u="none">
                <a:solidFill>
                  <a:srgbClr val="393A39"/>
                </a:solidFill>
                <a:latin typeface="Lato"/>
              </a:rPr>
              <a:t>The strain energy density is decomposed in an isotropic (Neo-Hookean) and anisotropic (Holzapfel–Gasser–Ogden) part. HGO is included through the </a:t>
            </a:r>
            <a:r>
              <a:rPr lang="en-US" sz="1600" b="true" i="false" u="none">
                <a:solidFill>
                  <a:srgbClr val="393A39"/>
                </a:solidFill>
                <a:latin typeface="Lato"/>
              </a:rPr>
              <a:t>Fiber</a:t>
            </a:r>
            <a:r>
              <a:rPr lang="en-US" sz="1600" b="false" i="false" u="none">
                <a:solidFill>
                  <a:srgbClr val="393A39"/>
                </a:solidFill>
                <a:latin typeface="Lato"/>
              </a:rPr>
              <a:t> feature</a:t>
            </a:r>
            <a:endParaRPr lang="en-US"/>
          </a:p>
        </p:txBody>
      </p:sp>
      <p:pic>
        <p:nvPicPr>
          <p:cNvPr name="Picture 6" id="6"/>
          <p:cNvPicPr>
            <a:picLocks noChangeAspect="true"/>
          </p:cNvPicPr>
          <p:nvPr/>
        </p:nvPicPr>
        <p:blipFill>
          <a:blip r:embed="rId2"/>
          <a:stretch>
            <a:fillRect/>
          </a:stretch>
        </p:blipFill>
        <p:spPr>
          <a:xfrm>
            <a:off x="584200" y="2160670"/>
            <a:ext cx="2921000" cy="469900"/>
          </a:xfrm>
          <a:prstGeom prst="rect">
            <a:avLst/>
          </a:prstGeom>
        </p:spPr>
      </p:pic>
      <p:pic>
        <p:nvPicPr>
          <p:cNvPr name="Picture 8" id="8"/>
          <p:cNvPicPr>
            <a:picLocks noChangeAspect="true"/>
          </p:cNvPicPr>
          <p:nvPr/>
        </p:nvPicPr>
        <p:blipFill>
          <a:blip r:embed="rId3"/>
          <a:stretch>
            <a:fillRect/>
          </a:stretch>
        </p:blipFill>
        <p:spPr>
          <a:xfrm>
            <a:off x="584200" y="3783393"/>
            <a:ext cx="1511300" cy="203200"/>
          </a:xfrm>
          <a:prstGeom prst="rect">
            <a:avLst/>
          </a:prstGeom>
        </p:spPr>
      </p:pic>
      <p:pic>
        <p:nvPicPr>
          <p:cNvPr name="Picture 9" id="9"/>
          <p:cNvPicPr>
            <a:picLocks noChangeAspect="true"/>
          </p:cNvPicPr>
          <p:nvPr/>
        </p:nvPicPr>
        <p:blipFill>
          <a:blip r:embed="rId4"/>
          <a:stretch>
            <a:fillRect/>
          </a:stretch>
        </p:blipFill>
        <p:spPr>
          <a:xfrm>
            <a:off x="584200" y="4240593"/>
            <a:ext cx="6680200" cy="482600"/>
          </a:xfrm>
          <a:prstGeom prst="rect">
            <a:avLst/>
          </a:prstGeom>
        </p:spPr>
      </p:pic>
    </p:spTree>
  </p:cSld>
  <p:clrMapOvr>
    <a:masterClrMapping/>
  </p:clrMapOvr>
</p:sld>
</file>

<file path=ppt/tags/tag1.xml><?xml version="1.0" encoding="utf-8"?>
<p:tagLst xmlns:p="http://schemas.openxmlformats.org/presentationml/2006/main" xmlns:r="http://schemas.openxmlformats.org/officeDocument/2006/relationships" xmlns:a="http://schemas.openxmlformats.org/drawingml/2006/main">
  <p:tag name="COMSOL LIVELINK TAG" val="&lt;!-- &#10;PropSet elements are populated with properties elements in format &lt;Property name=&quot;&quot; value=&quot;&quot; type=&quot;&quot;/&gt;&#10;LinkType element has either Image, or Table as value.&#10;--&gt;&lt;Root completeVersion=&quot;6.1.0.x&quot; formatVersion=&quot;2.0.0.0&quot; version=&quot;6.2.0.256&quot;&gt;&lt;VersionInformation&gt;&lt;Version&gt;1&lt;/Version&gt;&lt;/VersionInformation&gt;&lt;Entity&gt;/result/feature/pg5&lt;/Entity&gt;&lt;Tag&gt;pg5&lt;/Tag&gt;&lt;Node&gt;Results &amp;gt; Fiber&lt;/Node&gt;&lt;LinkType&gt;Image&lt;/LinkType&gt;&lt;ModelLink directoryType=&quot;none&quot;&gt;H:\hub\root\build\main\daily\test\tapplications\Nonlinear_Structural_Materials_Module\Hyperelasticity\biventricular_cardiac_model.mph&lt;/ModelLink&gt;&lt;LocalPath&gt;biventricular_cardiac_model.mph&lt;/LocalPath&gt;&lt;SDim&gt;3&lt;/SDim&gt;&lt;Locked&gt;false&lt;/Locked&gt;&lt;PropSet id=&quot;image&quot;&gt;&lt;Property name=&quot;view&quot; type=&quot;reference&quot; value=&quot;auto&quot;/&gt;&lt;Property name=&quot;animating&quot; type=&quot;bool&quot; value=&quot;off&quot;/&gt;&lt;Property name=&quot;isclientfile&quot; type=&quot;bool&quot; value=&quot;on&quot;/&gt;&lt;Property name=&quot;isforreport&quot; type=&quot;bool&quot; value=&quot;on&quot;/&gt;&lt;Property name=&quot;size&quot; type=&quot;string&quot; value=&quot;presentation&quot;/&gt;&lt;Property name=&quot;hiddensize&quot; type=&quot;group&quot; value=&quot;manual&quot;/&gt;&lt;Property name=&quot;unit&quot; type=&quot;group&quot; value=&quot;px&quot;/&gt;&lt;Property name=&quot;lockratio&quot; type=&quot;bool&quot; value=&quot;off&quot;/&gt;&lt;Property name=&quot;aspectratio&quot; type=&quot;real&quot; value=&quot;1&quot;/&gt;&lt;Property name=&quot;width&quot; type=&quot;real&quot; value=&quot;2160&quot;/&gt;&lt;Property name=&quot;height&quot; type=&quot;real&quot; value=&quot;1620&quot;/&gt;&lt;Property name=&quot;resolution&quot; type=&quot;integer&quot; value=&quot;300&quot;/&gt;&lt;Property name=&quot;sizedesc&quot; type=&quot;string&quot; value=&quot;183 x 137 mm&quot;/&gt;&lt;Property name=&quot;widthpx&quot; type=&quot;integer&quot; value=&quot;0&quot;/&gt;&lt;Property name=&quot;heightpx&quot; type=&quot;integer&quot; value=&quot;0&quot;/&gt;&lt;Property name=&quot;widthexact&quot; type=&quot;real&quot; value=&quot;0&quot;/&gt;&lt;Property name=&quot;heightexact&quot; type=&quot;real&quot; value=&quot;0&quot;/&gt;&lt;Property name=&quot;exactstored&quot; type=&quot;bool&quot; value=&quot;off&quot;/&gt;&lt;Property name=&quot;usage&quot; type=&quot;group&quot; value=&quot;tree&quot;/&gt;&lt;Property name=&quot;zoomextents&quot; type=&quot;bool&quot; value=&quot;on&quot;/&gt;&lt;Property name=&quot;antialias&quot; type=&quot;bool&quot; value=&quot;on&quot;/&gt;&lt;Property name=&quot;screenwidthpx&quot; type=&quot;integer&quot; value=&quot;0&quot;/&gt;&lt;Property name=&quot;screenheightpx&quot; type=&quot;integer&quot; value=&quot;0&quot;/&gt;&lt;Property name=&quot;linkpossible&quot; type=&quot;bool&quot; value=&quot;on&quot;/&gt;&lt;Property name=&quot;heightmultiple&quot; type=&quot;integer&quot; value=&quot;1&quot;/&gt;&lt;Property name=&quot;zoomlevel&quot; type=&quot;integer&quot; value=&quot;0&quot;/&gt;&lt;Property name=&quot;saveepscopy&quot; type=&quot;bool&quot; value=&quot;off&quot;/&gt;&lt;Property name=&quot;resizefactor&quot; type=&quot;integer&quot; value=&quot;1&quot;/&gt;&lt;Property name=&quot;saveprefs&quot; type=&quot;bool&quot; value=&quot;off&quot;/&gt;&lt;Property name=&quot;decorationscale&quot; type=&quot;real&quot; value=&quot;1&quot;/&gt;&lt;Property name=&quot;clearfilenameafterwards&quot; type=&quot;bool&quot; value=&quot;off&quot;/&gt;&lt;Property name=&quot;allowlinked&quot; type=&quot;bool&quot; value=&quot;on&quot;/&gt;&lt;Property name=&quot;allowpaste&quot; type=&quot;group&quot; value=&quot;on&quot;/&gt;&lt;Property name=&quot;target&quot; type=&quot;group&quot; value=&quot;linked&quot;/&gt;&lt;Property name=&quot;imagetype&quot; type=&quot;group&quot; value=&quot;png&quot;/&gt;&lt;Property name=&quot;alwaysask&quot; type=&quot;bool&quot; value=&quot;off&quot;/&gt;&lt;Property name=&quot;addsuffix&quot; type=&quot;bool&quot; value=&quot;off&quot;/&gt;&lt;Property name=&quot;alloweps&quot; type=&quot;bool&quot; value=&quot;off&quot;/&gt;&lt;Property name=&quot;allowgltf&quot; type=&quot;bool&quot; value=&quot;on&quot;/&gt;&lt;Property name=&quot;lastwrittenfile&quot; type=&quot;string&quot; value=&quot;&quot;/&gt;&lt;Property name=&quot;lastfiletype&quot; type=&quot;string&quot; value=&quot;png&quot;/&gt;&lt;Property name=&quot;context&quot; type=&quot;group&quot; value=&quot;report&quot;/&gt;&lt;Property name=&quot;clusterrootonly&quot; type=&quot;bool&quot; value=&quot;on&quot;/&gt;&lt;Property name=&quot;layoutmode&quot; type=&quot;group&quot; value=&quot;image&quot;/&gt;&lt;Property name=&quot;sdim&quot; type=&quot;group&quot; value=&quot;3&quot;/&gt;&lt;Property name=&quot;options3d&quot; type=&quot;group&quot; value=&quot;on&quot;/&gt;&lt;Property name=&quot;title3d&quot; type=&quot;bool&quot; value=&quot;on&quot;/&gt;&lt;Property name=&quot;legend3d&quot; type=&quot;bool&quot; value=&quot;on&quot;/&gt;&lt;Property name=&quot;grid&quot; type=&quot;bool&quot; value=&quot;off&quot;/&gt;&lt;Property name=&quot;axisorientation&quot; type=&quot;bool&quot; value=&quot;off&quot;/&gt;&lt;Property name=&quot;logo3d&quot; type=&quot;bool&quot; value=&quot;off&quot;/&gt;&lt;Property name=&quot;fontsize&quot; type=&quot;integer&quot; value=&quot;10&quot;/&gt;&lt;Property name=&quot;colortheme&quot; type=&quot;string&quot; value=&quot;globaltheme&quot;/&gt;&lt;Property name=&quot;background&quot; type=&quot;group&quot; value=&quot;transparent&quot;/&gt;&lt;Property name=&quot;lockview&quot; type=&quot;string&quot; value=&quot;on&quot;/&gt;&lt;Property name=&quot;linkedinfo&quot; type=&quot;string&quot; value=&quot;&quot;/&gt;&lt;/PropSet&gt;&lt;PropSet id=&quot;view&quot;&gt;&lt;Property name=&quot;renderwireframe&quot; type=&quot;bool&quot; value=&quot;off&quot;/&gt;&lt;Property name=&quot;showlabels&quot; type=&quot;bool&quot; value=&quot;off&quot;/&gt;&lt;Property name=&quot;showDirections&quot; type=&quot;bool&quot; value=&quot;off&quot;/&gt;&lt;Property name=&quot;showgrid&quot; type=&quot;bool&quot; value=&quot;off&quot;/&gt;&lt;Property name=&quot;showaxisorientation&quot; type=&quot;bool&quot; value=&quot;off&quot;/&gt;&lt;Property name=&quot;showunits&quot; type=&quot;bool&quot; value=&quot;on&quot;/&gt;&lt;Property name=&quot;plotgroupunits&quot; type=&quot;stringarray&quot; value=&quot;\small mm, \small mm, \small mm&quot;/&gt;&lt;Property name=&quot;locked&quot; type=&quot;bool&quot; value=&quot;off&quot;/&gt;&lt;Property name=&quot;rotcenlocked&quot; type=&quot;bool&quot; value=&quot;off&quot;/&gt;&lt;Property name=&quot;istemporary&quot; type=&quot;bool&quot; value=&quot;off&quot;/&gt;&lt;Property name=&quot;scenelight&quot; type=&quot;group&quot; value=&quot;on&quot;/&gt;&lt;Property name=&quot;totlightintensity&quot; type=&quot;real&quot; value=&quot;1.0&quot;/&gt;&lt;Property name=&quot;usediffuse&quot; type=&quot;bool&quot; value=&quot;on&quot;/&gt;&lt;Property name=&quot;usespecular&quot; type=&quot;bool&quot; value=&quot;on&quot;/&gt;&lt;Property name=&quot;globalambient&quot; type=&quot;group&quot; value=&quot;on&quot;/&gt;&lt;Property name=&quot;totambient&quot; type=&quot;real&quot; value=&quot;0.3&quot;/&gt;&lt;Property name=&quot;ambientcolor&quot; type=&quot;group&quot; value=&quot;white&quot;/&gt;&lt;Property name=&quot;customambientcolor&quot; type=&quot;realarray&quot; value=&quot;1, 1, 1&quot;/&gt;&lt;Property name=&quot;ssao&quot; type=&quot;group&quot; value=&quot;off&quot;/&gt;&lt;Property name=&quot;ssaoradiustype&quot; type=&quot;group&quot; value=&quot;relative&quot;/&gt;&lt;Property name=&quot;ssaoradiusrelative&quot; type=&quot;real&quot; value=&quot;0.4&quot;/&gt;&lt;Property name=&quot;ssaoradiusexplicit&quot; type=&quot;real&quot; value=&quot;0.4&quot;/&gt;&lt;Property name=&quot;ssaomagnitude&quot; type=&quot;real&quot; value=&quot;1.0&quot;/&gt;&lt;Property name=&quot;ssaosqueeze&quot; type=&quot;real&quot; value=&quot;1.0&quot;/&gt;&lt;Property name=&quot;ssaopreset&quot; type=&quot;group&quot; value=&quot;medium&quot;/&gt;&lt;Property name=&quot;ssaonsamples&quot; type=&quot;integer&quot; value=&quot;64&quot;/&gt;&lt;Property name=&quot;ssaoroughness&quot; type=&quot;real&quot; value=&quot;1.0&quot;/&gt;&lt;Property name=&quot;ssaokernelrotationstexturewidth&quot; type=&quot;integer&quot; value=&quot;4&quot;/&gt;&lt;Property name=&quot;ssaosmooth&quot; type=&quot;integer&quot; value=&quot;2&quot;/&gt;&lt;Property name=&quot;ssaonormalawaresmoothing&quot; type=&quot;bool&quot; value=&quot;off&quot;/&gt;&lt;Property name=&quot;ssaoresolution&quot; type=&quot;real&quot; value=&quot;1.0&quot;/&gt;&lt;Property name=&quot;shadowmapping&quot; type=&quot;group&quot; value=&quot;off&quot;/&gt;&lt;Property name=&quot;shadowmappingsoftness&quot; type=&quot;real&quot; value=&quot;0.5&quot;/&gt;&lt;Property name=&quot;shadowmappingstrength&quot; type=&quot;real&quot; value=&quot;0.5&quot;/&gt;&lt;Property name=&quot;shadowmappingpreset&quot; type=&quot;group&quot; value=&quot;low&quot;/&gt;&lt;Property name=&quot;shadowmappingnumberofoccludersamples&quot; type=&quot;integer&quot; value=&quot;8&quot;/&gt;&lt;Property name=&quot;shadowmappingnumberofsamples&quot; type=&quot;integer&quot; value=&quot;16&quot;/&gt;&lt;Property name=&quot;shadowmappingresolution&quot; type=&quot;real&quot; value=&quot;0.5&quot;/&gt;&lt;Property name=&quot;shadowmappingmultisamplingeverywhere&quot; type=&quot;bool&quot; value=&quot;on&quot;/&gt;&lt;Property name=&quot;shadowmappinglimitlightviewfrustums&quot; type=&quot;bool&quot; value=&quot;off&quot;/&gt;&lt;Property name=&quot;shadowmappingaccuratedepthcomparison&quot; type=&quot;group&quot; value=&quot;off&quot;/&gt;&lt;Property name=&quot;shadowmappingnormalawaresmoothing&quot; type=&quot;bool&quot; value=&quot;off&quot;/&gt;&lt;Property name=&quot;shadowmappingbiassettings&quot; type=&quot;group&quot; value=&quot;default&quot;/&gt;&lt;Property name=&quot;shadowmappingconstantdepthbias&quot; type=&quot;real&quot; value=&quot;0.001&quot;/&gt;&lt;Property name=&quot;shadowmappingslopedepthbias&quot; type=&quot;real&quot; value=&quot;0.001&quot;/&gt;&lt;Property name=&quot;shadowmappingnormaloffsetbias&quot; type=&quot;real&quot; value=&quot;0.003&quot;/&gt;&lt;Property name=&quot;flooreffect&quot; type=&quot;group&quot; value=&quot;off&quot;/&gt;&lt;Property name=&quot;flooreffectoriginsettings&quot; type=&quot;group&quot; value=&quot;farthestvertex&quot;/&gt;&lt;Property name=&quot;flooreffectshoworigin&quot; type=&quot;group&quot; value=&quot;off&quot;/&gt;&lt;Property name=&quot;flooreffectorigin&quot; type=&quot;realarray&quot; value=&quot;0, 0, 0&quot;/&gt;&lt;Property name=&quot;flooreffectorigin_vector_method&quot; type=&quot;string&quot; value=&quot;step&quot;/&gt;&lt;Property name=&quot;flooreffectorigin_vector_start&quot; type=&quot;string&quot; value=&quot;&quot;/&gt;&lt;Property name=&quot;flooreffectorigin_vector_stop&quot; type=&quot;string&quot; value=&quot;&quot;/&gt;&lt;Property name=&quot;flooreffectorigin_vector_step&quot; type=&quot;string&quot; value=&quot;&quot;/&gt;&lt;Property name=&quot;flooreffectorigin_vector_numvalues&quot; type=&quot;string&quot; value=&quot;&quot;/&gt;&lt;Property name=&quot;flooreffectorigin_vector_function&quot; type=&quot;string&quot; value=&quot;none&quot;/&gt;&lt;Property name=&quot;flooreffectorigin_vector_interval&quot; type=&quot;string&quot; value=&quot;octave&quot;/&gt;&lt;Property name=&quot;flooreffectorigin_vector_freqperdec&quot; type=&quot;string&quot; value=&quot;&quot;/&gt;&lt;Property name=&quot;flooreffectoffset&quot; type=&quot;real&quot; value=&quot;0.0&quot;/&gt;&lt;Property name=&quot;flooreffectshownormalsettings&quot; type=&quot;group&quot; value=&quot;on&quot;/&gt;&lt;Property name=&quot;flooreffectnormalsettings&quot; type=&quot;group&quot; value=&quot;angle&quot;/&gt;&lt;Property name=&quot;flooreffectshownormal&quot; type=&quot;group&quot; value=&quot;off&quot;/&gt;&lt;Property name=&quot;flooreffectnormalpreset&quot; type=&quot;group&quot; value=&quot;xyplane&quot;/&gt;&lt;Property name=&quot;flooreffectnormal&quot; type=&quot;realarray&quot; value=&quot;0, 0, 1&quot;/&gt;&lt;Property name=&quot;flooreffectnormal_vector_method&quot; type=&quot;string&quot; value=&quot;step&quot;/&gt;&lt;Property name=&quot;flooreffectnormal_vector_start&quot; type=&quot;string&quot; value=&quot;&quot;/&gt;&lt;Property name=&quot;flooreffectnormal_vector_stop&quot; type=&quot;string&quot; value=&quot;&quot;/&gt;&lt;Property name=&quot;flooreffectnormal_vector_step&quot; type=&quot;string&quot; value=&quot;&quot;/&gt;&lt;Property name=&quot;flooreffectnormal_vector_numvalues&quot; type=&quot;string&quot; value=&quot;&quot;/&gt;&lt;Property name=&quot;flooreffectnormal_vector_function&quot; type=&quot;string&quot; value=&quot;none&quot;/&gt;&lt;Property name=&quot;flooreffectnormal_vector_interval&quot; type=&quot;string&quot; value=&quot;octave&quot;/&gt;&lt;Property name=&quot;flooreffectnormal_vector_freqperdec&quot; type=&quot;string&quot; value=&quot;&quot;/&gt;&lt;Property name=&quot;flooreffectshowangle&quot; type=&quot;group&quot; value=&quot;on&quot;/&gt;&lt;Property name=&quot;flooreffectangle&quot; type=&quot;real&quot; value=&quot;5.0&quot;/&gt;&lt;Property name=&quot;flooreffectambientocclusion&quot; type=&quot;bool&quot; value=&quot;on&quot;/&gt;&lt;Property name=&quot;flooreffectshadow&quot; type=&quot;group&quot; value=&quot;on&quot;/&gt;&lt;Property name=&quot;flooreffectshadowblur&quot; type=&quot;real&quot; value=&quot;0.0&quot;/&gt;&lt;Property name=&quot;flooreffecttransparency&quot; type=&quot;real&quot; value=&quot;0&quot;/&gt;&lt;Property name=&quot;displayoutput&quot; type=&quot;group&quot; value=&quot;off&quot;/&gt;&lt;Property name=&quot;displayoutputpreset&quot; type=&quot;group&quot; value=&quot;default&quot;/&gt;&lt;Property name=&quot;displayoutputtonemap&quot; type=&quot;group&quot; value=&quot;4&quot;/&gt;&lt;Property name=&quot;displayoutputgamma&quot; type=&quot;real&quot; value=&quot;2.2&quot;/&gt;&lt;Property name=&quot;displayoutputexposure&quot; type=&quot;real&quot; value=&quot;0.0&quot;/&gt;&lt;Property name=&quot;displayoutputcontrast&quot; type=&quot;real&quot; value=&quot;1.0&quot;/&gt;&lt;Property name=&quot;displayoutputsaturation&quot; type=&quot;real&quot; value=&quot;1.0&quot;/&gt;&lt;Property name=&quot;displayoutputvibrance&quot; type=&quot;real&quot; value=&quot;0.0&quot;/&gt;&lt;Property name=&quot;displayoutputhue&quot; type=&quot;real&quot; value=&quot;0.0&quot;/&gt;&lt;Property name=&quot;displayoutputbrightness&quot; type=&quot;real&quot; value=&quot;0.0&quot;/&gt;&lt;Property name=&quot;environmentmap&quot; type=&quot;group&quot; value=&quot;envmap_none&quot;/&gt;&lt;Property name=&quot;skydirection&quot; type=&quot;group&quot; value=&quot;positivey&quot;/&gt;&lt;Property name=&quot;skyrotation&quot; type=&quot;group&quot; value=&quot;skyrotationzero&quot;/&gt;&lt;Property name=&quot;environmentreflections&quot; type=&quot;bool&quot; value=&quot;on&quot;/&gt;&lt;Property name=&quot;skybox&quot; type=&quot;group&quot; value=&quot;off&quot;/&gt;&lt;Property name=&quot;skyboxblurriness&quot; type=&quot;real&quot; value=&quot;0&quot;/&gt;&lt;Property name=&quot;skyboxblend&quot; type=&quot;real&quot; value=&quot;0&quot;/&gt;&lt;Property name=&quot;skyboxprojection&quot; type=&quot;group&quot; value=&quot;special&quot;/&gt;&lt;Property name=&quot;skyboxfov&quot; type=&quot;real&quot; value=&quot;110&quot;/&gt;&lt;Property name=&quot;rotateenvironment&quot; type=&quot;bool&quot; value=&quot;off&quot;/&gt;&lt;Property name=&quot;transparency&quot; type=&quot;group&quot; value=&quot;off&quot;/&gt;&lt;Property name=&quot;transparencylevel&quot; type=&quot;real&quot; value=&quot;0.5&quot;/&gt;&lt;Property name=&quot;uniformblending&quot; type=&quot;group&quot; value=&quot;off&quot;/&gt;&lt;Property name=&quot;uniformblendinglevel&quot; type=&quot;real&quot; value=&quot;0.5&quot;/&gt;&lt;Property name=&quot;clippingactive&quot; type=&quot;group&quot; value=&quot;on&quot;/&gt;&lt;Property name=&quot;clipfaces&quot; type=&quot;bool&quot; value=&quot;on&quot;/&gt;&lt;Property name=&quot;clipedges&quot; type=&quot;bool&quot; value=&quot;on&quot;/&gt;&lt;Property name=&quot;clippoints&quot; type=&quot;bool&quot; value=&quot;on&quot;/&gt;&lt;Property name=&quot;clipprimaryhovereffect&quot; type=&quot;bool&quot; value=&quot;on&quot;/&gt;&lt;Property name=&quot;clipsecondaryhovereffect&quot; type=&quot;bool&quot; value=&quot;off&quot;/&gt;&lt;Property name=&quot;cliphighlightintersection&quot; type=&quot;group&quot; value=&quot;on&quot;/&gt;&lt;Property name=&quot;clipintersectionhighlightcolor&quot; type=&quot;group&quot; value=&quot;fromtheme&quot;/&gt;&lt;Property name=&quot;customclipintersectionhighlightcolor&quot; type=&quot;realarray&quot; value=&quot;1, 0, 0&quot;/&gt;&lt;Property name=&quot;clipapplyclipping&quot; type=&quot;bool&quot; value=&quot;on&quot;/&gt;&lt;Property name=&quot;clipshowframes&quot; type=&quot;bool&quot; value=&quot;on&quot;/&gt;&lt;Property name=&quot;clipshowgizmos&quot; type=&quot;bool&quot; value=&quot;on&quot;/&gt;&lt;Property name=&quot;clipshowcappedfaces&quot; type=&quot;group&quot; value=&quot;off&quot;/&gt;&lt;Property name=&quot;clipcappedfacescolorize&quot; type=&quot;group&quot; value=&quot;on&quot;/&gt;&lt;Property name=&quot;clipcappedfacescolorizeper&quot; type=&quot;group&quot; value=&quot;domain&quot;/&gt;&lt;Property name=&quot;clipcappedfaceshighlightoverlappingdomains&quot; type=&quot;group&quot; value=&quot;on&quot;/&gt;&lt;Property name=&quot;clipcappedfaceshighlightoverlappingdomainscolor&quot; type=&quot;group&quot; value=&quot;fromtheme&quot;/&gt;&lt;Property name=&quot;customclipcappedfaceshighlightoverlappingdomainscolor&quot; type=&quot;realarray&quot; value=&quot;1, 0, 0&quot;/&gt;&lt;Property name=&quot;clipcappedfacestransparencyenabled&quot; type=&quot;group&quot; value=&quot;off&quot;/&gt;&lt;Property name=&quot;clipcappedfacestransparency&quot; type=&quot;real&quot; value=&quot;0.2&quot;/&gt;&lt;Property name=&quot;hidestatus&quot; type=&quot;string&quot; value=&quot;hide&quot;/&gt;&lt;Property name=&quot;isnew&quot; type=&quot;bool&quot; value=&quot;off&quot;/&gt;&lt;Property name=&quot;postviewkey&quot; type=&quot;string&quot; value=&quot;&quot;/&gt;&lt;Property name=&quot;workplaneclip&quot; type=&quot;bool&quot; value=&quot;off&quot;/&gt;&lt;Property name=&quot;offscreenoverride&quot; type=&quot;bool&quot; value=&quot;off&quot;/&gt;&lt;/PropSet&gt;&lt;PropSet id=&quot;camera&quot;&gt;&lt;Property name=&quot;projection&quot; type=&quot;group&quot; value=&quot;perspective&quot;/&gt;&lt;Property name=&quot;orthoscale&quot; type=&quot;real&quot; value=&quot;313.5451354980469&quot;/&gt;&lt;Property name=&quot;zoomanglefull&quot; type=&quot;real&quot; value=&quot;16.95038414001465&quot;/&gt;&lt;Property name=&quot;forcenoviewscaling&quot; type=&quot;bool&quot; value=&quot;off&quot;/&gt;&lt;Property name=&quot;viewscaletype&quot; type=&quot;group&quot; value=&quot;none&quot;/&gt;&lt;Property name=&quot;autocontext&quot; type=&quot;group&quot; value=&quot;isotropic&quot;/&gt;&lt;Property name=&quot;autoupdate&quot; type=&quot;bool&quot; value=&quot;off&quot;/&gt;&lt;Property name=&quot;xweight&quot; type=&quot;real&quot; value=&quot;1&quot;/&gt;&lt;Property name=&quot;yweight&quot; type=&quot;real&quot; value=&quot;1&quot;/&gt;&lt;Property name=&quot;zweight&quot; type=&quot;real&quot; value=&quot;1&quot;/&gt;&lt;Property name=&quot;xscale&quot; type=&quot;real&quot; value=&quot;1&quot;/&gt;&lt;Property name=&quot;yscale&quot; type=&quot;real&quot; value=&quot;1&quot;/&gt;&lt;Property name=&quot;zscale&quot; type=&quot;real&quot; value=&quot;1&quot;/&gt;&lt;Property name=&quot;position&quot; type=&quot;realarray&quot; value=&quot;-320.9881286621094, -441.9841613769531, 296.4881286621094&quot;/&gt;&lt;Property name=&quot;target&quot; type=&quot;realarray&quot; value=&quot;10.500030517578125, 0, -35.000030517578125&quot;/&gt;&lt;Property name=&quot;up&quot; type=&quot;realarray&quot; value=&quot;0.30869749188423157, 0.4115965962409973, 0.8574929237365723&quot;/&gt;&lt;Property name=&quot;rotationpoint&quot; type=&quot;realarray&quot; value=&quot;10.5, 0, -35&quot;/&gt;&lt;Property name=&quot;viewoffset&quot; type=&quot;realarray&quot; value=&quot;-0.06085195764899254, 0.01979038444418437&quot;/&gt;&lt;Property name=&quot;manualgrid&quot; type=&quot;group&quot; value=&quot;off&quot;/&gt;&lt;Property name=&quot;xspacing&quot; type=&quot;real&quot; value=&quot;1&quot;/&gt;&lt;Property name=&quot;yspacing&quot; type=&quot;real&quot; value=&quot;1&quot;/&gt;&lt;Property name=&quot;zspacing&quot; type=&quot;real&quot; value=&quot;1&quot;/&gt;&lt;Property name=&quot;xextra&quot; type=&quot;realarray&quot; value=&quot;&quot;/&gt;&lt;Property name=&quot;xextra_vector_method&quot; type=&quot;string&quot; value=&quot;step&quot;/&gt;&lt;Property name=&quot;xextra_vector_start&quot; type=&quot;string&quot; value=&quot;&quot;/&gt;&lt;Property name=&quot;xextra_vector_stop&quot; type=&quot;string&quot; value=&quot;&quot;/&gt;&lt;Property name=&quot;xextra_vector_step&quot; type=&quot;string&quot; value=&quot;&quot;/&gt;&lt;Property name=&quot;xextra_vector_numvalues&quot; type=&quot;string&quot; value=&quot;&quot;/&gt;&lt;Property name=&quot;xextra_vector_function&quot; type=&quot;string&quot; value=&quot;none&quot;/&gt;&lt;Property name=&quot;xextra_vector_interval&quot; type=&quot;string&quot; value=&quot;octave&quot;/&gt;&lt;Property name=&quot;xextra_vector_freqperdec&quot; type=&quot;string&quot; value=&quot;&quot;/&gt;&lt;Property name=&quot;yextra&quot; type=&quot;realarray&quot; value=&quot;&quot;/&gt;&lt;Property name=&quot;yextra_vector_method&quot; type=&quot;string&quot; value=&quot;step&quot;/&gt;&lt;Property name=&quot;yextra_vector_start&quot; type=&quot;string&quot; value=&quot;&quot;/&gt;&lt;Property name=&quot;yextra_vector_stop&quot; type=&quot;string&quot; value=&quot;&quot;/&gt;&lt;Property name=&quot;yextra_vector_step&quot; type=&quot;string&quot; value=&quot;&quot;/&gt;&lt;Property name=&quot;yextra_vector_numvalues&quot; type=&quot;string&quot; value=&quot;&quot;/&gt;&lt;Property name=&quot;yextra_vector_function&quot; type=&quot;string&quot; value=&quot;none&quot;/&gt;&lt;Property name=&quot;yextra_vector_interval&quot; type=&quot;string&quot; value=&quot;octave&quot;/&gt;&lt;Property name=&quot;yextra_vector_freqperdec&quot; type=&quot;string&quot; value=&quot;&quot;/&gt;&lt;Property name=&quot;zextra&quot; type=&quot;realarray&quot; value=&quot;&quot;/&gt;&lt;Property name=&quot;zextra_vector_method&quot; type=&quot;string&quot; value=&quot;step&quot;/&gt;&lt;Property name=&quot;zextra_vector_start&quot; type=&quot;string&quot; value=&quot;&quot;/&gt;&lt;Property name=&quot;zextra_vector_stop&quot; type=&quot;string&quot; value=&quot;&quot;/&gt;&lt;Property name=&quot;zextra_vector_step&quot; type=&quot;string&quot; value=&quot;&quot;/&gt;&lt;Property name=&quot;zextra_vector_numvalues&quot; type=&quot;string&quot; value=&quot;&quot;/&gt;&lt;Property name=&quot;zextra_vector_function&quot; type=&quot;string&quot; value=&quot;none&quot;/&gt;&lt;Property name=&quot;zextra_vector_interval&quot; type=&quot;string&quot; value=&quot;octave&quot;/&gt;&lt;Property name=&quot;zextra_vector_freqperdec&quot; type=&quot;string&quot; value=&quot;&quot;/&gt;&lt;Property name=&quot;canvassizedip&quot; type=&quot;realarray&quot; value=&quot;710, 487&quot;/&gt;&lt;Property name=&quot;renderareasizedip&quot; type=&quot;realarray&quot; value=&quot;710, 487&quot;/&gt;&lt;/PropSet&gt;&lt;PropSet id=&quot;axis&quot;/&gt;&lt;PropSet id=&quot;clip&quot;/&gt;&lt;PropSet id=&quot;table&quot;/&gt;&lt;UpdateTimeStamp&gt;Sep 26, 2023, 11:22:39 PM&lt;/UpdateTimeStamp&gt;&lt;/Root&gt;"/>
</p:tagLst>
</file>

<file path=ppt/tags/tag2.xml><?xml version="1.0" encoding="utf-8"?>
<p:tagLst xmlns:p="http://schemas.openxmlformats.org/presentationml/2006/main" xmlns:r="http://schemas.openxmlformats.org/officeDocument/2006/relationships" xmlns:a="http://schemas.openxmlformats.org/drawingml/2006/main">
  <p:tag name="COMSOL LIVELINK TAG" val="&lt;!-- &#10;PropSet elements are populated with properties elements in format &lt;Property name=&quot;&quot; value=&quot;&quot; type=&quot;&quot;/&gt;&#10;LinkType element has either Image, or Table as value.&#10;--&gt;&lt;Root completeVersion=&quot;6.1.0.x&quot; formatVersion=&quot;2.0.0.0&quot; version=&quot;6.2.0.256&quot;&gt;&lt;VersionInformation&gt;&lt;Version&gt;1&lt;/Version&gt;&lt;/VersionInformation&gt;&lt;Entity&gt;/result/feature/pg5&lt;/Entity&gt;&lt;Tag&gt;pg5&lt;/Tag&gt;&lt;Node&gt;Results &amp;gt; Fiber&lt;/Node&gt;&lt;LinkType&gt;Image&lt;/LinkType&gt;&lt;ModelLink directoryType=&quot;none&quot;&gt;H:\hub\root\build\main\daily\test\tapplications\Nonlinear_Structural_Materials_Module\Hyperelasticity\biventricular_cardiac_model.mph&lt;/ModelLink&gt;&lt;LocalPath&gt;biventricular_cardiac_model.mph&lt;/LocalPath&gt;&lt;SDim&gt;3&lt;/SDim&gt;&lt;Locked&gt;false&lt;/Locked&gt;&lt;PropSet id=&quot;image&quot;&gt;&lt;Property name=&quot;view&quot; type=&quot;reference&quot; value=&quot;auto&quot;/&gt;&lt;Property name=&quot;animating&quot; type=&quot;bool&quot; value=&quot;off&quot;/&gt;&lt;Property name=&quot;isclientfile&quot; type=&quot;bool&quot; value=&quot;on&quot;/&gt;&lt;Property name=&quot;isforreport&quot; type=&quot;bool&quot; value=&quot;on&quot;/&gt;&lt;Property name=&quot;size&quot; type=&quot;string&quot; value=&quot;presentation&quot;/&gt;&lt;Property name=&quot;hiddensize&quot; type=&quot;group&quot; value=&quot;manual&quot;/&gt;&lt;Property name=&quot;unit&quot; type=&quot;group&quot; value=&quot;px&quot;/&gt;&lt;Property name=&quot;lockratio&quot; type=&quot;bool&quot; value=&quot;off&quot;/&gt;&lt;Property name=&quot;aspectratio&quot; type=&quot;real&quot; value=&quot;1&quot;/&gt;&lt;Property name=&quot;width&quot; type=&quot;real&quot; value=&quot;2160&quot;/&gt;&lt;Property name=&quot;height&quot; type=&quot;real&quot; value=&quot;1620&quot;/&gt;&lt;Property name=&quot;resolution&quot; type=&quot;integer&quot; value=&quot;300&quot;/&gt;&lt;Property name=&quot;sizedesc&quot; type=&quot;string&quot; value=&quot;183 x 137 mm&quot;/&gt;&lt;Property name=&quot;widthpx&quot; type=&quot;integer&quot; value=&quot;0&quot;/&gt;&lt;Property name=&quot;heightpx&quot; type=&quot;integer&quot; value=&quot;0&quot;/&gt;&lt;Property name=&quot;widthexact&quot; type=&quot;real&quot; value=&quot;0&quot;/&gt;&lt;Property name=&quot;heightexact&quot; type=&quot;real&quot; value=&quot;0&quot;/&gt;&lt;Property name=&quot;exactstored&quot; type=&quot;bool&quot; value=&quot;off&quot;/&gt;&lt;Property name=&quot;usage&quot; type=&quot;group&quot; value=&quot;tree&quot;/&gt;&lt;Property name=&quot;zoomextents&quot; type=&quot;bool&quot; value=&quot;on&quot;/&gt;&lt;Property name=&quot;antialias&quot; type=&quot;bool&quot; value=&quot;on&quot;/&gt;&lt;Property name=&quot;screenwidthpx&quot; type=&quot;integer&quot; value=&quot;0&quot;/&gt;&lt;Property name=&quot;screenheightpx&quot; type=&quot;integer&quot; value=&quot;0&quot;/&gt;&lt;Property name=&quot;linkpossible&quot; type=&quot;bool&quot; value=&quot;on&quot;/&gt;&lt;Property name=&quot;heightmultiple&quot; type=&quot;integer&quot; value=&quot;1&quot;/&gt;&lt;Property name=&quot;zoomlevel&quot; type=&quot;integer&quot; value=&quot;0&quot;/&gt;&lt;Property name=&quot;saveepscopy&quot; type=&quot;bool&quot; value=&quot;off&quot;/&gt;&lt;Property name=&quot;resizefactor&quot; type=&quot;integer&quot; value=&quot;1&quot;/&gt;&lt;Property name=&quot;saveprefs&quot; type=&quot;bool&quot; value=&quot;off&quot;/&gt;&lt;Property name=&quot;decorationscale&quot; type=&quot;real&quot; value=&quot;1&quot;/&gt;&lt;Property name=&quot;clearfilenameafterwards&quot; type=&quot;bool&quot; value=&quot;off&quot;/&gt;&lt;Property name=&quot;allowlinked&quot; type=&quot;bool&quot; value=&quot;on&quot;/&gt;&lt;Property name=&quot;allowpaste&quot; type=&quot;group&quot; value=&quot;on&quot;/&gt;&lt;Property name=&quot;target&quot; type=&quot;group&quot; value=&quot;linked&quot;/&gt;&lt;Property name=&quot;imagetype&quot; type=&quot;group&quot; value=&quot;png&quot;/&gt;&lt;Property name=&quot;alwaysask&quot; type=&quot;bool&quot; value=&quot;off&quot;/&gt;&lt;Property name=&quot;addsuffix&quot; type=&quot;bool&quot; value=&quot;off&quot;/&gt;&lt;Property name=&quot;alloweps&quot; type=&quot;bool&quot; value=&quot;off&quot;/&gt;&lt;Property name=&quot;allowgltf&quot; type=&quot;bool&quot; value=&quot;on&quot;/&gt;&lt;Property name=&quot;lastwrittenfile&quot; type=&quot;string&quot; value=&quot;&quot;/&gt;&lt;Property name=&quot;lastfiletype&quot; type=&quot;string&quot; value=&quot;png&quot;/&gt;&lt;Property name=&quot;context&quot; type=&quot;group&quot; value=&quot;report&quot;/&gt;&lt;Property name=&quot;clusterrootonly&quot; type=&quot;bool&quot; value=&quot;on&quot;/&gt;&lt;Property name=&quot;layoutmode&quot; type=&quot;group&quot; value=&quot;image&quot;/&gt;&lt;Property name=&quot;sdim&quot; type=&quot;group&quot; value=&quot;3&quot;/&gt;&lt;Property name=&quot;options3d&quot; type=&quot;group&quot; value=&quot;on&quot;/&gt;&lt;Property name=&quot;title3d&quot; type=&quot;bool&quot; value=&quot;on&quot;/&gt;&lt;Property name=&quot;legend3d&quot; type=&quot;bool&quot; value=&quot;on&quot;/&gt;&lt;Property name=&quot;grid&quot; type=&quot;bool&quot; value=&quot;off&quot;/&gt;&lt;Property name=&quot;axisorientation&quot; type=&quot;bool&quot; value=&quot;off&quot;/&gt;&lt;Property name=&quot;logo3d&quot; type=&quot;bool&quot; value=&quot;off&quot;/&gt;&lt;Property name=&quot;fontsize&quot; type=&quot;integer&quot; value=&quot;10&quot;/&gt;&lt;Property name=&quot;colortheme&quot; type=&quot;string&quot; value=&quot;globaltheme&quot;/&gt;&lt;Property name=&quot;background&quot; type=&quot;group&quot; value=&quot;transparent&quot;/&gt;&lt;Property name=&quot;lockview&quot; type=&quot;string&quot; value=&quot;on&quot;/&gt;&lt;Property name=&quot;linkedinfo&quot; type=&quot;string&quot; value=&quot;&quot;/&gt;&lt;/PropSet&gt;&lt;PropSet id=&quot;view&quot;&gt;&lt;Property name=&quot;renderwireframe&quot; type=&quot;bool&quot; value=&quot;off&quot;/&gt;&lt;Property name=&quot;showlabels&quot; type=&quot;bool&quot; value=&quot;off&quot;/&gt;&lt;Property name=&quot;showDirections&quot; type=&quot;bool&quot; value=&quot;off&quot;/&gt;&lt;Property name=&quot;showgrid&quot; type=&quot;bool&quot; value=&quot;off&quot;/&gt;&lt;Property name=&quot;showaxisorientation&quot; type=&quot;bool&quot; value=&quot;off&quot;/&gt;&lt;Property name=&quot;showunits&quot; type=&quot;bool&quot; value=&quot;on&quot;/&gt;&lt;Property name=&quot;plotgroupunits&quot; type=&quot;stringarray&quot; value=&quot;\small mm, \small mm, \small mm&quot;/&gt;&lt;Property name=&quot;locked&quot; type=&quot;bool&quot; value=&quot;off&quot;/&gt;&lt;Property name=&quot;rotcenlocked&quot; type=&quot;bool&quot; value=&quot;off&quot;/&gt;&lt;Property name=&quot;istemporary&quot; type=&quot;bool&quot; value=&quot;off&quot;/&gt;&lt;Property name=&quot;scenelight&quot; type=&quot;group&quot; value=&quot;on&quot;/&gt;&lt;Property name=&quot;totlightintensity&quot; type=&quot;real&quot; value=&quot;1.0&quot;/&gt;&lt;Property name=&quot;usediffuse&quot; type=&quot;bool&quot; value=&quot;on&quot;/&gt;&lt;Property name=&quot;usespecular&quot; type=&quot;bool&quot; value=&quot;on&quot;/&gt;&lt;Property name=&quot;globalambient&quot; type=&quot;group&quot; value=&quot;on&quot;/&gt;&lt;Property name=&quot;totambient&quot; type=&quot;real&quot; value=&quot;0.3&quot;/&gt;&lt;Property name=&quot;ambientcolor&quot; type=&quot;group&quot; value=&quot;white&quot;/&gt;&lt;Property name=&quot;customambientcolor&quot; type=&quot;realarray&quot; value=&quot;1, 1, 1&quot;/&gt;&lt;Property name=&quot;ssao&quot; type=&quot;group&quot; value=&quot;off&quot;/&gt;&lt;Property name=&quot;ssaoradiustype&quot; type=&quot;group&quot; value=&quot;relative&quot;/&gt;&lt;Property name=&quot;ssaoradiusrelative&quot; type=&quot;real&quot; value=&quot;0.4&quot;/&gt;&lt;Property name=&quot;ssaoradiusexplicit&quot; type=&quot;real&quot; value=&quot;0.4&quot;/&gt;&lt;Property name=&quot;ssaomagnitude&quot; type=&quot;real&quot; value=&quot;1.0&quot;/&gt;&lt;Property name=&quot;ssaosqueeze&quot; type=&quot;real&quot; value=&quot;1.0&quot;/&gt;&lt;Property name=&quot;ssaopreset&quot; type=&quot;group&quot; value=&quot;medium&quot;/&gt;&lt;Property name=&quot;ssaonsamples&quot; type=&quot;integer&quot; value=&quot;64&quot;/&gt;&lt;Property name=&quot;ssaoroughness&quot; type=&quot;real&quot; value=&quot;1.0&quot;/&gt;&lt;Property name=&quot;ssaokernelrotationstexturewidth&quot; type=&quot;integer&quot; value=&quot;4&quot;/&gt;&lt;Property name=&quot;ssaosmooth&quot; type=&quot;integer&quot; value=&quot;2&quot;/&gt;&lt;Property name=&quot;ssaonormalawaresmoothing&quot; type=&quot;bool&quot; value=&quot;off&quot;/&gt;&lt;Property name=&quot;ssaoresolution&quot; type=&quot;real&quot; value=&quot;1.0&quot;/&gt;&lt;Property name=&quot;shadowmapping&quot; type=&quot;group&quot; value=&quot;off&quot;/&gt;&lt;Property name=&quot;shadowmappingsoftness&quot; type=&quot;real&quot; value=&quot;0.5&quot;/&gt;&lt;Property name=&quot;shadowmappingstrength&quot; type=&quot;real&quot; value=&quot;0.5&quot;/&gt;&lt;Property name=&quot;shadowmappingpreset&quot; type=&quot;group&quot; value=&quot;low&quot;/&gt;&lt;Property name=&quot;shadowmappingnumberofoccludersamples&quot; type=&quot;integer&quot; value=&quot;8&quot;/&gt;&lt;Property name=&quot;shadowmappingnumberofsamples&quot; type=&quot;integer&quot; value=&quot;16&quot;/&gt;&lt;Property name=&quot;shadowmappingresolution&quot; type=&quot;real&quot; value=&quot;0.5&quot;/&gt;&lt;Property name=&quot;shadowmappingmultisamplingeverywhere&quot; type=&quot;bool&quot; value=&quot;on&quot;/&gt;&lt;Property name=&quot;shadowmappinglimitlightviewfrustums&quot; type=&quot;bool&quot; value=&quot;off&quot;/&gt;&lt;Property name=&quot;shadowmappingaccuratedepthcomparison&quot; type=&quot;group&quot; value=&quot;off&quot;/&gt;&lt;Property name=&quot;shadowmappingnormalawaresmoothing&quot; type=&quot;bool&quot; value=&quot;off&quot;/&gt;&lt;Property name=&quot;shadowmappingbiassettings&quot; type=&quot;group&quot; value=&quot;default&quot;/&gt;&lt;Property name=&quot;shadowmappingconstantdepthbias&quot; type=&quot;real&quot; value=&quot;0.001&quot;/&gt;&lt;Property name=&quot;shadowmappingslopedepthbias&quot; type=&quot;real&quot; value=&quot;0.001&quot;/&gt;&lt;Property name=&quot;shadowmappingnormaloffsetbias&quot; type=&quot;real&quot; value=&quot;0.003&quot;/&gt;&lt;Property name=&quot;flooreffect&quot; type=&quot;group&quot; value=&quot;off&quot;/&gt;&lt;Property name=&quot;flooreffectoriginsettings&quot; type=&quot;group&quot; value=&quot;farthestvertex&quot;/&gt;&lt;Property name=&quot;flooreffectshoworigin&quot; type=&quot;group&quot; value=&quot;off&quot;/&gt;&lt;Property name=&quot;flooreffectorigin&quot; type=&quot;realarray&quot; value=&quot;0, 0, 0&quot;/&gt;&lt;Property name=&quot;flooreffectorigin_vector_method&quot; type=&quot;string&quot; value=&quot;step&quot;/&gt;&lt;Property name=&quot;flooreffectorigin_vector_start&quot; type=&quot;string&quot; value=&quot;&quot;/&gt;&lt;Property name=&quot;flooreffectorigin_vector_stop&quot; type=&quot;string&quot; value=&quot;&quot;/&gt;&lt;Property name=&quot;flooreffectorigin_vector_step&quot; type=&quot;string&quot; value=&quot;&quot;/&gt;&lt;Property name=&quot;flooreffectorigin_vector_numvalues&quot; type=&quot;string&quot; value=&quot;&quot;/&gt;&lt;Property name=&quot;flooreffectorigin_vector_function&quot; type=&quot;string&quot; value=&quot;none&quot;/&gt;&lt;Property name=&quot;flooreffectorigin_vector_interval&quot; type=&quot;string&quot; value=&quot;octave&quot;/&gt;&lt;Property name=&quot;flooreffectorigin_vector_freqperdec&quot; type=&quot;string&quot; value=&quot;&quot;/&gt;&lt;Property name=&quot;flooreffectoffset&quot; type=&quot;real&quot; value=&quot;0.0&quot;/&gt;&lt;Property name=&quot;flooreffectshownormalsettings&quot; type=&quot;group&quot; value=&quot;on&quot;/&gt;&lt;Property name=&quot;flooreffectnormalsettings&quot; type=&quot;group&quot; value=&quot;angle&quot;/&gt;&lt;Property name=&quot;flooreffectshownormal&quot; type=&quot;group&quot; value=&quot;off&quot;/&gt;&lt;Property name=&quot;flooreffectnormalpreset&quot; type=&quot;group&quot; value=&quot;xyplane&quot;/&gt;&lt;Property name=&quot;flooreffectnormal&quot; type=&quot;realarray&quot; value=&quot;0, 0, 1&quot;/&gt;&lt;Property name=&quot;flooreffectnormal_vector_method&quot; type=&quot;string&quot; value=&quot;step&quot;/&gt;&lt;Property name=&quot;flooreffectnormal_vector_start&quot; type=&quot;string&quot; value=&quot;&quot;/&gt;&lt;Property name=&quot;flooreffectnormal_vector_stop&quot; type=&quot;string&quot; value=&quot;&quot;/&gt;&lt;Property name=&quot;flooreffectnormal_vector_step&quot; type=&quot;string&quot; value=&quot;&quot;/&gt;&lt;Property name=&quot;flooreffectnormal_vector_numvalues&quot; type=&quot;string&quot; value=&quot;&quot;/&gt;&lt;Property name=&quot;flooreffectnormal_vector_function&quot; type=&quot;string&quot; value=&quot;none&quot;/&gt;&lt;Property name=&quot;flooreffectnormal_vector_interval&quot; type=&quot;string&quot; value=&quot;octave&quot;/&gt;&lt;Property name=&quot;flooreffectnormal_vector_freqperdec&quot; type=&quot;string&quot; value=&quot;&quot;/&gt;&lt;Property name=&quot;flooreffectshowangle&quot; type=&quot;group&quot; value=&quot;on&quot;/&gt;&lt;Property name=&quot;flooreffectangle&quot; type=&quot;real&quot; value=&quot;5.0&quot;/&gt;&lt;Property name=&quot;flooreffectambientocclusion&quot; type=&quot;bool&quot; value=&quot;on&quot;/&gt;&lt;Property name=&quot;flooreffectshadow&quot; type=&quot;group&quot; value=&quot;on&quot;/&gt;&lt;Property name=&quot;flooreffectshadowblur&quot; type=&quot;real&quot; value=&quot;0.0&quot;/&gt;&lt;Property name=&quot;flooreffecttransparency&quot; type=&quot;real&quot; value=&quot;0&quot;/&gt;&lt;Property name=&quot;displayoutput&quot; type=&quot;group&quot; value=&quot;off&quot;/&gt;&lt;Property name=&quot;displayoutputpreset&quot; type=&quot;group&quot; value=&quot;default&quot;/&gt;&lt;Property name=&quot;displayoutputtonemap&quot; type=&quot;group&quot; value=&quot;4&quot;/&gt;&lt;Property name=&quot;displayoutputgamma&quot; type=&quot;real&quot; value=&quot;2.2&quot;/&gt;&lt;Property name=&quot;displayoutputexposure&quot; type=&quot;real&quot; value=&quot;0.0&quot;/&gt;&lt;Property name=&quot;displayoutputcontrast&quot; type=&quot;real&quot; value=&quot;1.0&quot;/&gt;&lt;Property name=&quot;displayoutputsaturation&quot; type=&quot;real&quot; value=&quot;1.0&quot;/&gt;&lt;Property name=&quot;displayoutputvibrance&quot; type=&quot;real&quot; value=&quot;0.0&quot;/&gt;&lt;Property name=&quot;displayoutputhue&quot; type=&quot;real&quot; value=&quot;0.0&quot;/&gt;&lt;Property name=&quot;displayoutputbrightness&quot; type=&quot;real&quot; value=&quot;0.0&quot;/&gt;&lt;Property name=&quot;environmentmap&quot; type=&quot;group&quot; value=&quot;envmap_none&quot;/&gt;&lt;Property name=&quot;skydirection&quot; type=&quot;group&quot; value=&quot;positivey&quot;/&gt;&lt;Property name=&quot;skyrotation&quot; type=&quot;group&quot; value=&quot;skyrotationzero&quot;/&gt;&lt;Property name=&quot;environmentreflections&quot; type=&quot;bool&quot; value=&quot;on&quot;/&gt;&lt;Property name=&quot;skybox&quot; type=&quot;group&quot; value=&quot;off&quot;/&gt;&lt;Property name=&quot;skyboxblurriness&quot; type=&quot;real&quot; value=&quot;0&quot;/&gt;&lt;Property name=&quot;skyboxblend&quot; type=&quot;real&quot; value=&quot;0&quot;/&gt;&lt;Property name=&quot;skyboxprojection&quot; type=&quot;group&quot; value=&quot;special&quot;/&gt;&lt;Property name=&quot;skyboxfov&quot; type=&quot;real&quot; value=&quot;110&quot;/&gt;&lt;Property name=&quot;rotateenvironment&quot; type=&quot;bool&quot; value=&quot;off&quot;/&gt;&lt;Property name=&quot;transparency&quot; type=&quot;group&quot; value=&quot;off&quot;/&gt;&lt;Property name=&quot;transparencylevel&quot; type=&quot;real&quot; value=&quot;0.5&quot;/&gt;&lt;Property name=&quot;uniformblending&quot; type=&quot;group&quot; value=&quot;off&quot;/&gt;&lt;Property name=&quot;uniformblendinglevel&quot; type=&quot;real&quot; value=&quot;0.5&quot;/&gt;&lt;Property name=&quot;clippingactive&quot; type=&quot;group&quot; value=&quot;on&quot;/&gt;&lt;Property name=&quot;clipfaces&quot; type=&quot;bool&quot; value=&quot;on&quot;/&gt;&lt;Property name=&quot;clipedges&quot; type=&quot;bool&quot; value=&quot;on&quot;/&gt;&lt;Property name=&quot;clippoints&quot; type=&quot;bool&quot; value=&quot;on&quot;/&gt;&lt;Property name=&quot;clipprimaryhovereffect&quot; type=&quot;bool&quot; value=&quot;on&quot;/&gt;&lt;Property name=&quot;clipsecondaryhovereffect&quot; type=&quot;bool&quot; value=&quot;off&quot;/&gt;&lt;Property name=&quot;cliphighlightintersection&quot; type=&quot;group&quot; value=&quot;on&quot;/&gt;&lt;Property name=&quot;clipintersectionhighlightcolor&quot; type=&quot;group&quot; value=&quot;fromtheme&quot;/&gt;&lt;Property name=&quot;customclipintersectionhighlightcolor&quot; type=&quot;realarray&quot; value=&quot;1, 0, 0&quot;/&gt;&lt;Property name=&quot;clipapplyclipping&quot; type=&quot;bool&quot; value=&quot;on&quot;/&gt;&lt;Property name=&quot;clipshowframes&quot; type=&quot;bool&quot; value=&quot;on&quot;/&gt;&lt;Property name=&quot;clipshowgizmos&quot; type=&quot;bool&quot; value=&quot;on&quot;/&gt;&lt;Property name=&quot;clipshowcappedfaces&quot; type=&quot;group&quot; value=&quot;off&quot;/&gt;&lt;Property name=&quot;clipcappedfacescolorize&quot; type=&quot;group&quot; value=&quot;on&quot;/&gt;&lt;Property name=&quot;clipcappedfacescolorizeper&quot; type=&quot;group&quot; value=&quot;domain&quot;/&gt;&lt;Property name=&quot;clipcappedfaceshighlightoverlappingdomains&quot; type=&quot;group&quot; value=&quot;on&quot;/&gt;&lt;Property name=&quot;clipcappedfaceshighlightoverlappingdomainscolor&quot; type=&quot;group&quot; value=&quot;fromtheme&quot;/&gt;&lt;Property name=&quot;customclipcappedfaceshighlightoverlappingdomainscolor&quot; type=&quot;realarray&quot; value=&quot;1, 0, 0&quot;/&gt;&lt;Property name=&quot;clipcappedfacestransparencyenabled&quot; type=&quot;group&quot; value=&quot;off&quot;/&gt;&lt;Property name=&quot;clipcappedfacestransparency&quot; type=&quot;real&quot; value=&quot;0.2&quot;/&gt;&lt;Property name=&quot;hidestatus&quot; type=&quot;string&quot; value=&quot;hide&quot;/&gt;&lt;Property name=&quot;isnew&quot; type=&quot;bool&quot; value=&quot;off&quot;/&gt;&lt;Property name=&quot;postviewkey&quot; type=&quot;string&quot; value=&quot;&quot;/&gt;&lt;Property name=&quot;workplaneclip&quot; type=&quot;bool&quot; value=&quot;off&quot;/&gt;&lt;Property name=&quot;offscreenoverride&quot; type=&quot;bool&quot; value=&quot;off&quot;/&gt;&lt;/PropSet&gt;&lt;PropSet id=&quot;camera&quot;&gt;&lt;Property name=&quot;projection&quot; type=&quot;group&quot; value=&quot;perspective&quot;/&gt;&lt;Property name=&quot;orthoscale&quot; type=&quot;real&quot; value=&quot;313.5451354980469&quot;/&gt;&lt;Property name=&quot;zoomanglefull&quot; type=&quot;real&quot; value=&quot;16.95038414001465&quot;/&gt;&lt;Property name=&quot;forcenoviewscaling&quot; type=&quot;bool&quot; value=&quot;off&quot;/&gt;&lt;Property name=&quot;viewscaletype&quot; type=&quot;group&quot; value=&quot;none&quot;/&gt;&lt;Property name=&quot;autocontext&quot; type=&quot;group&quot; value=&quot;isotropic&quot;/&gt;&lt;Property name=&quot;autoupdate&quot; type=&quot;bool&quot; value=&quot;off&quot;/&gt;&lt;Property name=&quot;xweight&quot; type=&quot;real&quot; value=&quot;1&quot;/&gt;&lt;Property name=&quot;yweight&quot; type=&quot;real&quot; value=&quot;1&quot;/&gt;&lt;Property name=&quot;zweight&quot; type=&quot;real&quot; value=&quot;1&quot;/&gt;&lt;Property name=&quot;xscale&quot; type=&quot;real&quot; value=&quot;1&quot;/&gt;&lt;Property name=&quot;yscale&quot; type=&quot;real&quot; value=&quot;1&quot;/&gt;&lt;Property name=&quot;zscale&quot; type=&quot;real&quot; value=&quot;1&quot;/&gt;&lt;Property name=&quot;position&quot; type=&quot;realarray&quot; value=&quot;-320.9881286621094, -441.9841613769531, 296.4881286621094&quot;/&gt;&lt;Property name=&quot;target&quot; type=&quot;realarray&quot; value=&quot;10.500030517578125, 0, -35.000030517578125&quot;/&gt;&lt;Property name=&quot;up&quot; type=&quot;realarray&quot; value=&quot;0.30869749188423157, 0.4115965962409973, 0.8574929237365723&quot;/&gt;&lt;Property name=&quot;rotationpoint&quot; type=&quot;realarray&quot; value=&quot;10.5, 0, -35&quot;/&gt;&lt;Property name=&quot;viewoffset&quot; type=&quot;realarray&quot; value=&quot;-0.06085195764899254, 0.01979038444418437&quot;/&gt;&lt;Property name=&quot;manualgrid&quot; type=&quot;group&quot; value=&quot;off&quot;/&gt;&lt;Property name=&quot;xspacing&quot; type=&quot;real&quot; value=&quot;1&quot;/&gt;&lt;Property name=&quot;yspacing&quot; type=&quot;real&quot; value=&quot;1&quot;/&gt;&lt;Property name=&quot;zspacing&quot; type=&quot;real&quot; value=&quot;1&quot;/&gt;&lt;Property name=&quot;xextra&quot; type=&quot;realarray&quot; value=&quot;&quot;/&gt;&lt;Property name=&quot;xextra_vector_method&quot; type=&quot;string&quot; value=&quot;step&quot;/&gt;&lt;Property name=&quot;xextra_vector_start&quot; type=&quot;string&quot; value=&quot;&quot;/&gt;&lt;Property name=&quot;xextra_vector_stop&quot; type=&quot;string&quot; value=&quot;&quot;/&gt;&lt;Property name=&quot;xextra_vector_step&quot; type=&quot;string&quot; value=&quot;&quot;/&gt;&lt;Property name=&quot;xextra_vector_numvalues&quot; type=&quot;string&quot; value=&quot;&quot;/&gt;&lt;Property name=&quot;xextra_vector_function&quot; type=&quot;string&quot; value=&quot;none&quot;/&gt;&lt;Property name=&quot;xextra_vector_interval&quot; type=&quot;string&quot; value=&quot;octave&quot;/&gt;&lt;Property name=&quot;xextra_vector_freqperdec&quot; type=&quot;string&quot; value=&quot;&quot;/&gt;&lt;Property name=&quot;yextra&quot; type=&quot;realarray&quot; value=&quot;&quot;/&gt;&lt;Property name=&quot;yextra_vector_method&quot; type=&quot;string&quot; value=&quot;step&quot;/&gt;&lt;Property name=&quot;yextra_vector_start&quot; type=&quot;string&quot; value=&quot;&quot;/&gt;&lt;Property name=&quot;yextra_vector_stop&quot; type=&quot;string&quot; value=&quot;&quot;/&gt;&lt;Property name=&quot;yextra_vector_step&quot; type=&quot;string&quot; value=&quot;&quot;/&gt;&lt;Property name=&quot;yextra_vector_numvalues&quot; type=&quot;string&quot; value=&quot;&quot;/&gt;&lt;Property name=&quot;yextra_vector_function&quot; type=&quot;string&quot; value=&quot;none&quot;/&gt;&lt;Property name=&quot;yextra_vector_interval&quot; type=&quot;string&quot; value=&quot;octave&quot;/&gt;&lt;Property name=&quot;yextra_vector_freqperdec&quot; type=&quot;string&quot; value=&quot;&quot;/&gt;&lt;Property name=&quot;zextra&quot; type=&quot;realarray&quot; value=&quot;&quot;/&gt;&lt;Property name=&quot;zextra_vector_method&quot; type=&quot;string&quot; value=&quot;step&quot;/&gt;&lt;Property name=&quot;zextra_vector_start&quot; type=&quot;string&quot; value=&quot;&quot;/&gt;&lt;Property name=&quot;zextra_vector_stop&quot; type=&quot;string&quot; value=&quot;&quot;/&gt;&lt;Property name=&quot;zextra_vector_step&quot; type=&quot;string&quot; value=&quot;&quot;/&gt;&lt;Property name=&quot;zextra_vector_numvalues&quot; type=&quot;string&quot; value=&quot;&quot;/&gt;&lt;Property name=&quot;zextra_vector_function&quot; type=&quot;string&quot; value=&quot;none&quot;/&gt;&lt;Property name=&quot;zextra_vector_interval&quot; type=&quot;string&quot; value=&quot;octave&quot;/&gt;&lt;Property name=&quot;zextra_vector_freqperdec&quot; type=&quot;string&quot; value=&quot;&quot;/&gt;&lt;Property name=&quot;canvassizedip&quot; type=&quot;realarray&quot; value=&quot;710, 487&quot;/&gt;&lt;Property name=&quot;renderareasizedip&quot; type=&quot;realarray&quot; value=&quot;710, 487&quot;/&gt;&lt;/PropSet&gt;&lt;PropSet id=&quot;axis&quot;/&gt;&lt;PropSet id=&quot;clip&quot;/&gt;&lt;PropSet id=&quot;table&quot;/&gt;&lt;UpdateTimeStamp&gt;Sep 26, 2023, 11:22:39 PM&lt;/UpdateTimeStamp&gt;&lt;/Root&gt;"/>
</p:tagLst>
</file>

<file path=ppt/tags/tag3.xml><?xml version="1.0" encoding="utf-8"?>
<p:tagLst xmlns:p="http://schemas.openxmlformats.org/presentationml/2006/main" xmlns:r="http://schemas.openxmlformats.org/officeDocument/2006/relationships" xmlns:a="http://schemas.openxmlformats.org/drawingml/2006/main">
  <p:tag name="COMSOL LIVELINK TAG" val="&lt;!-- &#10;PropSet elements are populated with properties elements in format &lt;Property name=&quot;&quot; value=&quot;&quot; type=&quot;&quot;/&gt;&#10;LinkType element has either Image, or Table as value.&#10;--&gt;&lt;Root completeVersion=&quot;6.1.0.x&quot; formatVersion=&quot;2.0.0.0&quot; version=&quot;6.2.0.256&quot;&gt;&lt;VersionInformation&gt;&lt;Version&gt;1&lt;/Version&gt;&lt;/VersionInformation&gt;&lt;Entity&gt;/result/feature/pg10&lt;/Entity&gt;&lt;Tag&gt;pg10&lt;/Tag&gt;&lt;Node&gt;Results &amp;gt; Epicardium and Endocardium&lt;/Node&gt;&lt;LinkType&gt;Image&lt;/LinkType&gt;&lt;ModelLink directoryType=&quot;none&quot;&gt;H:\hub\root\build\main\daily\test\tapplications\Nonlinear_Structural_Materials_Module\Hyperelasticity\biventricular_cardiac_model.mph&lt;/ModelLink&gt;&lt;LocalPath&gt;biventricular_cardiac_model.mph&lt;/LocalPath&gt;&lt;SDim&gt;3&lt;/SDim&gt;&lt;Locked&gt;false&lt;/Locked&gt;&lt;PropSet id=&quot;image&quot;&gt;&lt;Property name=&quot;view&quot; type=&quot;reference&quot; value=&quot;auto&quot;/&gt;&lt;Property name=&quot;animating&quot; type=&quot;bool&quot; value=&quot;off&quot;/&gt;&lt;Property name=&quot;isclientfile&quot; type=&quot;bool&quot; value=&quot;on&quot;/&gt;&lt;Property name=&quot;isforreport&quot; type=&quot;bool&quot; value=&quot;on&quot;/&gt;&lt;Property name=&quot;size&quot; type=&quot;string&quot; value=&quot;presentation&quot;/&gt;&lt;Property name=&quot;hiddensize&quot; type=&quot;group&quot; value=&quot;manual&quot;/&gt;&lt;Property name=&quot;unit&quot; type=&quot;group&quot; value=&quot;px&quot;/&gt;&lt;Property name=&quot;lockratio&quot; type=&quot;bool&quot; value=&quot;off&quot;/&gt;&lt;Property name=&quot;aspectratio&quot; type=&quot;real&quot; value=&quot;1&quot;/&gt;&lt;Property name=&quot;width&quot; type=&quot;real&quot; value=&quot;2160&quot;/&gt;&lt;Property name=&quot;height&quot; type=&quot;real&quot; value=&quot;1620&quot;/&gt;&lt;Property name=&quot;resolution&quot; type=&quot;integer&quot; value=&quot;300&quot;/&gt;&lt;Property name=&quot;sizedesc&quot; type=&quot;string&quot; value=&quot;183 x 137 mm&quot;/&gt;&lt;Property name=&quot;widthpx&quot; type=&quot;integer&quot; value=&quot;0&quot;/&gt;&lt;Property name=&quot;heightpx&quot; type=&quot;integer&quot; value=&quot;0&quot;/&gt;&lt;Property name=&quot;widthexact&quot; type=&quot;real&quot; value=&quot;0&quot;/&gt;&lt;Property name=&quot;heightexact&quot; type=&quot;real&quot; value=&quot;0&quot;/&gt;&lt;Property name=&quot;exactstored&quot; type=&quot;bool&quot; value=&quot;off&quot;/&gt;&lt;Property name=&quot;usage&quot; type=&quot;group&quot; value=&quot;tree&quot;/&gt;&lt;Property name=&quot;zoomextents&quot; type=&quot;bool&quot; value=&quot;off&quot;/&gt;&lt;Property name=&quot;antialias&quot; type=&quot;bool&quot; value=&quot;on&quot;/&gt;&lt;Property name=&quot;screenwidthpx&quot; type=&quot;integer&quot; value=&quot;0&quot;/&gt;&lt;Property name=&quot;screenheightpx&quot; type=&quot;integer&quot; value=&quot;0&quot;/&gt;&lt;Property name=&quot;linkpossible&quot; type=&quot;bool&quot; value=&quot;on&quot;/&gt;&lt;Property name=&quot;heightmultiple&quot; type=&quot;integer&quot; value=&quot;1&quot;/&gt;&lt;Property name=&quot;zoomlevel&quot; type=&quot;integer&quot; value=&quot;0&quot;/&gt;&lt;Property name=&quot;saveepscopy&quot; type=&quot;bool&quot; value=&quot;off&quot;/&gt;&lt;Property name=&quot;resizefactor&quot; type=&quot;integer&quot; value=&quot;1&quot;/&gt;&lt;Property name=&quot;saveprefs&quot; type=&quot;bool&quot; value=&quot;off&quot;/&gt;&lt;Property name=&quot;decorationscale&quot; type=&quot;real&quot; value=&quot;1&quot;/&gt;&lt;Property name=&quot;clearfilenameafterwards&quot; type=&quot;bool&quot; value=&quot;off&quot;/&gt;&lt;Property name=&quot;allowlinked&quot; type=&quot;bool&quot; value=&quot;on&quot;/&gt;&lt;Property name=&quot;allowpaste&quot; type=&quot;group&quot; value=&quot;on&quot;/&gt;&lt;Property name=&quot;target&quot; type=&quot;group&quot; value=&quot;linked&quot;/&gt;&lt;Property name=&quot;imagetype&quot; type=&quot;group&quot; value=&quot;png&quot;/&gt;&lt;Property name=&quot;alwaysask&quot; type=&quot;bool&quot; value=&quot;off&quot;/&gt;&lt;Property name=&quot;addsuffix&quot; type=&quot;bool&quot; value=&quot;off&quot;/&gt;&lt;Property name=&quot;alloweps&quot; type=&quot;bool&quot; value=&quot;off&quot;/&gt;&lt;Property name=&quot;allowgltf&quot; type=&quot;bool&quot; value=&quot;on&quot;/&gt;&lt;Property name=&quot;lastwrittenfile&quot; type=&quot;string&quot; value=&quot;&quot;/&gt;&lt;Property name=&quot;lastfiletype&quot; type=&quot;string&quot; value=&quot;png&quot;/&gt;&lt;Property name=&quot;context&quot; type=&quot;group&quot; value=&quot;report&quot;/&gt;&lt;Property name=&quot;clusterrootonly&quot; type=&quot;bool&quot; value=&quot;on&quot;/&gt;&lt;Property name=&quot;layoutmode&quot; type=&quot;group&quot; value=&quot;image&quot;/&gt;&lt;Property name=&quot;sdim&quot; type=&quot;group&quot; value=&quot;3&quot;/&gt;&lt;Property name=&quot;options3d&quot; type=&quot;group&quot; value=&quot;on&quot;/&gt;&lt;Property name=&quot;title3d&quot; type=&quot;bool&quot; value=&quot;on&quot;/&gt;&lt;Property name=&quot;legend3d&quot; type=&quot;bool&quot; value=&quot;on&quot;/&gt;&lt;Property name=&quot;grid&quot; type=&quot;bool&quot; value=&quot;off&quot;/&gt;&lt;Property name=&quot;axisorientation&quot; type=&quot;bool&quot; value=&quot;on&quot;/&gt;&lt;Property name=&quot;logo3d&quot; type=&quot;bool&quot; value=&quot;off&quot;/&gt;&lt;Property name=&quot;fontsize&quot; type=&quot;integer&quot; value=&quot;10&quot;/&gt;&lt;Property name=&quot;colortheme&quot; type=&quot;string&quot; value=&quot;globaltheme&quot;/&gt;&lt;Property name=&quot;background&quot; type=&quot;group&quot; value=&quot;transparent&quot;/&gt;&lt;Property name=&quot;lockview&quot; type=&quot;string&quot; value=&quot;on&quot;/&gt;&lt;Property name=&quot;linkedinfo&quot; type=&quot;string&quot; value=&quot;&quot;/&gt;&lt;/PropSet&gt;&lt;PropSet id=&quot;view&quot;&gt;&lt;Property name=&quot;renderwireframe&quot; type=&quot;bool&quot; value=&quot;off&quot;/&gt;&lt;Property name=&quot;showlabels&quot; type=&quot;bool&quot; value=&quot;off&quot;/&gt;&lt;Property name=&quot;showDirections&quot; type=&quot;bool&quot; value=&quot;off&quot;/&gt;&lt;Property name=&quot;showgrid&quot; type=&quot;bool&quot; value=&quot;off&quot;/&gt;&lt;Property name=&quot;rendermesh&quot; type=&quot;bool&quot; value=&quot;on&quot;/&gt;&lt;Property name=&quot;showaxisorientation&quot; type=&quot;bool&quot; value=&quot;on&quot;/&gt;&lt;Property name=&quot;showunits&quot; type=&quot;bool&quot; value=&quot;on&quot;/&gt;&lt;Property name=&quot;plotgroupunits&quot; type=&quot;stringarray&quot; value=&quot;, , &quot;/&gt;&lt;Property name=&quot;locked&quot; type=&quot;bool&quot; value=&quot;off&quot;/&gt;&lt;Property name=&quot;rotcenlocked&quot; type=&quot;bool&quot; value=&quot;off&quot;/&gt;&lt;Property name=&quot;istemporary&quot; type=&quot;bool&quot; value=&quot;off&quot;/&gt;&lt;Property name=&quot;scenelight&quot; type=&quot;group&quot; value=&quot;on&quot;/&gt;&lt;Property name=&quot;totlightintensity&quot; type=&quot;real&quot; value=&quot;1.0&quot;/&gt;&lt;Property name=&quot;usediffuse&quot; type=&quot;bool&quot; value=&quot;on&quot;/&gt;&lt;Property name=&quot;usespecular&quot; type=&quot;bool&quot; value=&quot;on&quot;/&gt;&lt;Property name=&quot;globalambient&quot; type=&quot;group&quot; value=&quot;on&quot;/&gt;&lt;Property name=&quot;totambient&quot; type=&quot;real&quot; value=&quot;0.3&quot;/&gt;&lt;Property name=&quot;ambientcolor&quot; type=&quot;group&quot; value=&quot;white&quot;/&gt;&lt;Property name=&quot;customambientcolor&quot; type=&quot;realarray&quot; value=&quot;1, 1, 1&quot;/&gt;&lt;Property name=&quot;ssao&quot; type=&quot;group&quot; value=&quot;off&quot;/&gt;&lt;Property name=&quot;ssaoradiustype&quot; type=&quot;group&quot; value=&quot;relative&quot;/&gt;&lt;Property name=&quot;ssaoradiusrelative&quot; type=&quot;real&quot; value=&quot;0.4&quot;/&gt;&lt;Property name=&quot;ssaoradiusexplicit&quot; type=&quot;real&quot; value=&quot;0.4&quot;/&gt;&lt;Property name=&quot;ssaomagnitude&quot; type=&quot;real&quot; value=&quot;1.0&quot;/&gt;&lt;Property name=&quot;ssaosqueeze&quot; type=&quot;real&quot; value=&quot;1.0&quot;/&gt;&lt;Property name=&quot;ssaopreset&quot; type=&quot;group&quot; value=&quot;medium&quot;/&gt;&lt;Property name=&quot;ssaonsamples&quot; type=&quot;integer&quot; value=&quot;64&quot;/&gt;&lt;Property name=&quot;ssaoroughness&quot; type=&quot;real&quot; value=&quot;1.0&quot;/&gt;&lt;Property name=&quot;ssaokernelrotationstexturewidth&quot; type=&quot;integer&quot; value=&quot;4&quot;/&gt;&lt;Property name=&quot;ssaosmooth&quot; type=&quot;integer&quot; value=&quot;2&quot;/&gt;&lt;Property name=&quot;ssaonormalawaresmoothing&quot; type=&quot;bool&quot; value=&quot;off&quot;/&gt;&lt;Property name=&quot;ssaoresolution&quot; type=&quot;real&quot; value=&quot;1.0&quot;/&gt;&lt;Property name=&quot;shadowmapping&quot; type=&quot;group&quot; value=&quot;off&quot;/&gt;&lt;Property name=&quot;shadowmappingsoftness&quot; type=&quot;real&quot; value=&quot;0.5&quot;/&gt;&lt;Property name=&quot;shadowmappingstrength&quot; type=&quot;real&quot; value=&quot;0.5&quot;/&gt;&lt;Property name=&quot;shadowmappingpreset&quot; type=&quot;group&quot; value=&quot;low&quot;/&gt;&lt;Property name=&quot;shadowmappingnumberofoccludersamples&quot; type=&quot;integer&quot; value=&quot;8&quot;/&gt;&lt;Property name=&quot;shadowmappingnumberofsamples&quot; type=&quot;integer&quot; value=&quot;16&quot;/&gt;&lt;Property name=&quot;shadowmappingresolution&quot; type=&quot;real&quot; value=&quot;0.5&quot;/&gt;&lt;Property name=&quot;shadowmappingmultisamplingeverywhere&quot; type=&quot;bool&quot; value=&quot;on&quot;/&gt;&lt;Property name=&quot;shadowmappinglimitlightviewfrustums&quot; type=&quot;bool&quot; value=&quot;off&quot;/&gt;&lt;Property name=&quot;shadowmappingaccuratedepthcomparison&quot; type=&quot;group&quot; value=&quot;off&quot;/&gt;&lt;Property name=&quot;shadowmappingnormalawaresmoothing&quot; type=&quot;bool&quot; value=&quot;off&quot;/&gt;&lt;Property name=&quot;shadowmappingbiassettings&quot; type=&quot;group&quot; value=&quot;default&quot;/&gt;&lt;Property name=&quot;shadowmappingconstantdepthbias&quot; type=&quot;real&quot; value=&quot;0.001&quot;/&gt;&lt;Property name=&quot;shadowmappingslopedepthbias&quot; type=&quot;real&quot; value=&quot;0.001&quot;/&gt;&lt;Property name=&quot;shadowmappingnormaloffsetbias&quot; type=&quot;real&quot; value=&quot;0.003&quot;/&gt;&lt;Property name=&quot;flooreffect&quot; type=&quot;group&quot; value=&quot;off&quot;/&gt;&lt;Property name=&quot;flooreffectoriginsettings&quot; type=&quot;group&quot; value=&quot;farthestvertex&quot;/&gt;&lt;Property name=&quot;flooreffectshoworigin&quot; type=&quot;group&quot; value=&quot;off&quot;/&gt;&lt;Property name=&quot;flooreffectorigin&quot; type=&quot;realarray&quot; value=&quot;0, 0, 0&quot;/&gt;&lt;Property name=&quot;flooreffectorigin_vector_method&quot; type=&quot;string&quot; value=&quot;step&quot;/&gt;&lt;Property name=&quot;flooreffectorigin_vector_start&quot; type=&quot;string&quot; value=&quot;&quot;/&gt;&lt;Property name=&quot;flooreffectorigin_vector_stop&quot; type=&quot;string&quot; value=&quot;&quot;/&gt;&lt;Property name=&quot;flooreffectorigin_vector_step&quot; type=&quot;string&quot; value=&quot;&quot;/&gt;&lt;Property name=&quot;flooreffectorigin_vector_numvalues&quot; type=&quot;string&quot; value=&quot;&quot;/&gt;&lt;Property name=&quot;flooreffectorigin_vector_function&quot; type=&quot;string&quot; value=&quot;none&quot;/&gt;&lt;Property name=&quot;flooreffectorigin_vector_interval&quot; type=&quot;string&quot; value=&quot;octave&quot;/&gt;&lt;Property name=&quot;flooreffectorigin_vector_freqperdec&quot; type=&quot;string&quot; value=&quot;&quot;/&gt;&lt;Property name=&quot;flooreffectoffset&quot; type=&quot;real&quot; value=&quot;0.0&quot;/&gt;&lt;Property name=&quot;flooreffectshownormalsettings&quot; type=&quot;group&quot; value=&quot;on&quot;/&gt;&lt;Property name=&quot;flooreffectnormalsettings&quot; type=&quot;group&quot; value=&quot;angle&quot;/&gt;&lt;Property name=&quot;flooreffectshownormal&quot; type=&quot;group&quot; value=&quot;off&quot;/&gt;&lt;Property name=&quot;flooreffectnormalpreset&quot; type=&quot;group&quot; value=&quot;xyplane&quot;/&gt;&lt;Property name=&quot;flooreffectnormal&quot; type=&quot;realarray&quot; value=&quot;0, 0, 1&quot;/&gt;&lt;Property name=&quot;flooreffectnormal_vector_method&quot; type=&quot;string&quot; value=&quot;step&quot;/&gt;&lt;Property name=&quot;flooreffectnormal_vector_start&quot; type=&quot;string&quot; value=&quot;&quot;/&gt;&lt;Property name=&quot;flooreffectnormal_vector_stop&quot; type=&quot;string&quot; value=&quot;&quot;/&gt;&lt;Property name=&quot;flooreffectnormal_vector_step&quot; type=&quot;string&quot; value=&quot;&quot;/&gt;&lt;Property name=&quot;flooreffectnormal_vector_numvalues&quot; type=&quot;string&quot; value=&quot;&quot;/&gt;&lt;Property name=&quot;flooreffectnormal_vector_function&quot; type=&quot;string&quot; value=&quot;none&quot;/&gt;&lt;Property name=&quot;flooreffectnormal_vector_interval&quot; type=&quot;string&quot; value=&quot;octave&quot;/&gt;&lt;Property name=&quot;flooreffectnormal_vector_freqperdec&quot; type=&quot;string&quot; value=&quot;&quot;/&gt;&lt;Property name=&quot;flooreffectshowangle&quot; type=&quot;group&quot; value=&quot;on&quot;/&gt;&lt;Property name=&quot;flooreffectangle&quot; type=&quot;real&quot; value=&quot;5.0&quot;/&gt;&lt;Property name=&quot;flooreffectambientocclusion&quot; type=&quot;bool&quot; value=&quot;on&quot;/&gt;&lt;Property name=&quot;flooreffectshadow&quot; type=&quot;group&quot; value=&quot;on&quot;/&gt;&lt;Property name=&quot;flooreffectshadowblur&quot; type=&quot;real&quot; value=&quot;0.0&quot;/&gt;&lt;Property name=&quot;flooreffecttransparency&quot; type=&quot;real&quot; value=&quot;0&quot;/&gt;&lt;Property name=&quot;displayoutput&quot; type=&quot;group&quot; value=&quot;off&quot;/&gt;&lt;Property name=&quot;displayoutputpreset&quot; type=&quot;group&quot; value=&quot;default&quot;/&gt;&lt;Property name=&quot;displayoutputtonemap&quot; type=&quot;group&quot; value=&quot;4&quot;/&gt;&lt;Property name=&quot;displayoutputgamma&quot; type=&quot;real&quot; value=&quot;2.2&quot;/&gt;&lt;Property name=&quot;displayoutputexposure&quot; type=&quot;real&quot; value=&quot;0.0&quot;/&gt;&lt;Property name=&quot;displayoutputcontrast&quot; type=&quot;real&quot; value=&quot;1.0&quot;/&gt;&lt;Property name=&quot;displayoutputsaturation&quot; type=&quot;real&quot; value=&quot;1.0&quot;/&gt;&lt;Property name=&quot;displayoutputvibrance&quot; type=&quot;real&quot; value=&quot;0.0&quot;/&gt;&lt;Property name=&quot;displayoutputhue&quot; type=&quot;real&quot; value=&quot;0.0&quot;/&gt;&lt;Property name=&quot;displayoutputbrightness&quot; type=&quot;real&quot; value=&quot;0.0&quot;/&gt;&lt;Property name=&quot;environmentmap&quot; type=&quot;group&quot; value=&quot;envmap_none&quot;/&gt;&lt;Property name=&quot;skydirection&quot; type=&quot;group&quot; value=&quot;positivey&quot;/&gt;&lt;Property name=&quot;skyrotation&quot; type=&quot;group&quot; value=&quot;skyrotationzero&quot;/&gt;&lt;Property name=&quot;environmentreflections&quot; type=&quot;bool&quot; value=&quot;on&quot;/&gt;&lt;Property name=&quot;skybox&quot; type=&quot;group&quot; value=&quot;off&quot;/&gt;&lt;Property name=&quot;skyboxblurriness&quot; type=&quot;real&quot; value=&quot;0&quot;/&gt;&lt;Property name=&quot;skyboxblend&quot; type=&quot;real&quot; value=&quot;0&quot;/&gt;&lt;Property name=&quot;skyboxprojection&quot; type=&quot;group&quot; value=&quot;special&quot;/&gt;&lt;Property name=&quot;skyboxfov&quot; type=&quot;real&quot; value=&quot;110&quot;/&gt;&lt;Property name=&quot;rotateenvironment&quot; type=&quot;bool&quot; value=&quot;off&quot;/&gt;&lt;Property name=&quot;transparency&quot; type=&quot;group&quot; value=&quot;off&quot;/&gt;&lt;Property name=&quot;transparencylevel&quot; type=&quot;real&quot; value=&quot;0.5&quot;/&gt;&lt;Property name=&quot;uniformblending&quot; type=&quot;group&quot; value=&quot;off&quot;/&gt;&lt;Property name=&quot;uniformblendinglevel&quot; type=&quot;real&quot; value=&quot;0.5&quot;/&gt;&lt;Property name=&quot;showselection&quot; type=&quot;bool&quot; value=&quot;on&quot;/&gt;&lt;Property name=&quot;showmaterial&quot; type=&quot;bool&quot; value=&quot;off&quot;/&gt;&lt;Property name=&quot;clippingactive&quot; type=&quot;group&quot; value=&quot;on&quot;/&gt;&lt;Property name=&quot;clipfaces&quot; type=&quot;bool&quot; value=&quot;on&quot;/&gt;&lt;Property name=&quot;clipedges&quot; type=&quot;bool&quot; value=&quot;on&quot;/&gt;&lt;Property name=&quot;clippoints&quot; type=&quot;bool&quot; value=&quot;on&quot;/&gt;&lt;Property name=&quot;clipprimaryhovereffect&quot; type=&quot;bool&quot; value=&quot;on&quot;/&gt;&lt;Property name=&quot;clipsecondaryhovereffect&quot; type=&quot;bool&quot; value=&quot;off&quot;/&gt;&lt;Property name=&quot;cliphighlightintersection&quot; type=&quot;group&quot; value=&quot;on&quot;/&gt;&lt;Property name=&quot;clipintersectionhighlightcolor&quot; type=&quot;group&quot; value=&quot;fromtheme&quot;/&gt;&lt;Property name=&quot;customclipintersectionhighlightcolor&quot; type=&quot;realarray&quot; value=&quot;1, 0, 0&quot;/&gt;&lt;Property name=&quot;clipapplyclipping&quot; type=&quot;bool&quot; value=&quot;on&quot;/&gt;&lt;Property name=&quot;clipshowframes&quot; type=&quot;bool&quot; value=&quot;on&quot;/&gt;&lt;Property name=&quot;clipshowgizmos&quot; type=&quot;bool&quot; value=&quot;on&quot;/&gt;&lt;Property name=&quot;clipshowcappedfaces&quot; type=&quot;group&quot; value=&quot;off&quot;/&gt;&lt;Property name=&quot;clipcappedfacescolorize&quot; type=&quot;group&quot; value=&quot;on&quot;/&gt;&lt;Property name=&quot;clipcappedfacescolorizeper&quot; type=&quot;group&quot; value=&quot;domain&quot;/&gt;&lt;Property name=&quot;clipcappedfaceshighlightoverlappingdomains&quot; type=&quot;group&quot; value=&quot;on&quot;/&gt;&lt;Property name=&quot;clipcappedfaceshighlightoverlappingdomainscolor&quot; type=&quot;group&quot; value=&quot;fromtheme&quot;/&gt;&lt;Property name=&quot;customclipcappedfaceshighlightoverlappingdomainscolor&quot; type=&quot;realarray&quot; value=&quot;1, 0, 0&quot;/&gt;&lt;Property name=&quot;clipcappedfacestransparencyenabled&quot; type=&quot;group&quot; value=&quot;off&quot;/&gt;&lt;Property name=&quot;clipcappedfacestransparency&quot; type=&quot;real&quot; value=&quot;0.2&quot;/&gt;&lt;Property name=&quot;hidestatus&quot; type=&quot;string&quot; value=&quot;hide&quot;/&gt;&lt;Property name=&quot;isnew&quot; type=&quot;bool&quot; value=&quot;off&quot;/&gt;&lt;Property name=&quot;postviewkey&quot; type=&quot;string&quot; value=&quot;&quot;/&gt;&lt;Property name=&quot;workplaneclip&quot; type=&quot;bool&quot; value=&quot;off&quot;/&gt;&lt;Property name=&quot;offscreenoverride&quot; type=&quot;bool&quot; value=&quot;off&quot;/&gt;&lt;/PropSet&gt;&lt;PropSet id=&quot;camera&quot;&gt;&lt;Property name=&quot;projection&quot; type=&quot;group&quot; value=&quot;orthographic&quot;/&gt;&lt;Property name=&quot;orthoscale&quot; type=&quot;real&quot; value=&quot;313.5451354980469&quot;/&gt;&lt;Property name=&quot;zoomanglefull&quot; type=&quot;real&quot; value=&quot;15.50190258026123&quot;/&gt;&lt;Property name=&quot;forcenoviewscaling&quot; type=&quot;bool&quot; value=&quot;off&quot;/&gt;&lt;Property name=&quot;viewscaletype&quot; type=&quot;group&quot; value=&quot;none&quot;/&gt;&lt;Property name=&quot;autocontext&quot; type=&quot;group&quot; value=&quot;isotropic&quot;/&gt;&lt;Property name=&quot;autoupdate&quot; type=&quot;bool&quot; value=&quot;off&quot;/&gt;&lt;Property name=&quot;xweight&quot; type=&quot;real&quot; value=&quot;1&quot;/&gt;&lt;Property name=&quot;yweight&quot; type=&quot;real&quot; value=&quot;1&quot;/&gt;&lt;Property name=&quot;zweight&quot; type=&quot;real&quot; value=&quot;1&quot;/&gt;&lt;Property name=&quot;xscale&quot; type=&quot;real&quot; value=&quot;1&quot;/&gt;&lt;Property name=&quot;yscale&quot; type=&quot;real&quot; value=&quot;1&quot;/&gt;&lt;Property name=&quot;zscale&quot; type=&quot;real&quot; value=&quot;1&quot;/&gt;&lt;Property name=&quot;position&quot; type=&quot;realarray&quot; value=&quot;-320.9881286621094, -441.9841613769531, 296.4881286621094&quot;/&gt;&lt;Property name=&quot;target&quot; type=&quot;realarray&quot; value=&quot;10.500030517578125, 0, -35.000030517578125&quot;/&gt;&lt;Property name=&quot;up&quot; type=&quot;realarray&quot; value=&quot;0.30869749188423157, 0.4115965962409973, 0.8574929237365723&quot;/&gt;&lt;Property name=&quot;rotationpoint&quot; type=&quot;realarray&quot; value=&quot;10.5, 0, -35&quot;/&gt;&lt;Property name=&quot;viewoffset&quot; type=&quot;realarray&quot; value=&quot;-0.034437842667102814, -0.014920168913885553&quot;/&gt;&lt;Property name=&quot;manualgrid&quot; type=&quot;group&quot; value=&quot;off&quot;/&gt;&lt;Property name=&quot;xspacing&quot; type=&quot;real&quot; value=&quot;1&quot;/&gt;&lt;Property name=&quot;yspacing&quot; type=&quot;real&quot; value=&quot;1&quot;/&gt;&lt;Property name=&quot;zspacing&quot; type=&quot;real&quot; value=&quot;1&quot;/&gt;&lt;Property name=&quot;xextra&quot; type=&quot;realarray&quot; value=&quot;&quot;/&gt;&lt;Property name=&quot;xextra_vector_method&quot; type=&quot;string&quot; value=&quot;step&quot;/&gt;&lt;Property name=&quot;xextra_vector_start&quot; type=&quot;string&quot; value=&quot;&quot;/&gt;&lt;Property name=&quot;xextra_vector_stop&quot; type=&quot;string&quot; value=&quot;&quot;/&gt;&lt;Property name=&quot;xextra_vector_step&quot; type=&quot;string&quot; value=&quot;&quot;/&gt;&lt;Property name=&quot;xextra_vector_numvalues&quot; type=&quot;string&quot; value=&quot;&quot;/&gt;&lt;Property name=&quot;xextra_vector_function&quot; type=&quot;string&quot; value=&quot;none&quot;/&gt;&lt;Property name=&quot;xextra_vector_interval&quot; type=&quot;string&quot; value=&quot;octave&quot;/&gt;&lt;Property name=&quot;xextra_vector_freqperdec&quot; type=&quot;string&quot; value=&quot;&quot;/&gt;&lt;Property name=&quot;yextra&quot; type=&quot;realarray&quot; value=&quot;&quot;/&gt;&lt;Property name=&quot;yextra_vector_method&quot; type=&quot;string&quot; value=&quot;step&quot;/&gt;&lt;Property name=&quot;yextra_vector_start&quot; type=&quot;string&quot; value=&quot;&quot;/&gt;&lt;Property name=&quot;yextra_vector_stop&quot; type=&quot;string&quot; value=&quot;&quot;/&gt;&lt;Property name=&quot;yextra_vector_step&quot; type=&quot;string&quot; value=&quot;&quot;/&gt;&lt;Property name=&quot;yextra_vector_numvalues&quot; type=&quot;string&quot; value=&quot;&quot;/&gt;&lt;Property name=&quot;yextra_vector_function&quot; type=&quot;string&quot; value=&quot;none&quot;/&gt;&lt;Property name=&quot;yextra_vector_interval&quot; type=&quot;string&quot; value=&quot;octave&quot;/&gt;&lt;Property name=&quot;yextra_vector_freqperdec&quot; type=&quot;string&quot; value=&quot;&quot;/&gt;&lt;Property name=&quot;zextra&quot; type=&quot;realarray&quot; value=&quot;&quot;/&gt;&lt;Property name=&quot;zextra_vector_method&quot; type=&quot;string&quot; value=&quot;step&quot;/&gt;&lt;Property name=&quot;zextra_vector_start&quot; type=&quot;string&quot; value=&quot;&quot;/&gt;&lt;Property name=&quot;zextra_vector_stop&quot; type=&quot;string&quot; value=&quot;&quot;/&gt;&lt;Property name=&quot;zextra_vector_step&quot; type=&quot;string&quot; value=&quot;&quot;/&gt;&lt;Property name=&quot;zextra_vector_numvalues&quot; type=&quot;string&quot; value=&quot;&quot;/&gt;&lt;Property name=&quot;zextra_vector_function&quot; type=&quot;string&quot; value=&quot;none&quot;/&gt;&lt;Property name=&quot;zextra_vector_interval&quot; type=&quot;string&quot; value=&quot;octave&quot;/&gt;&lt;Property name=&quot;zextra_vector_freqperdec&quot; type=&quot;string&quot; value=&quot;&quot;/&gt;&lt;Property name=&quot;canvassizedip&quot; type=&quot;realarray&quot; value=&quot;710, 487&quot;/&gt;&lt;Property name=&quot;renderareasizedip&quot; type=&quot;realarray&quot; value=&quot;710, 487&quot;/&gt;&lt;/PropSet&gt;&lt;PropSet id=&quot;axis&quot;/&gt;&lt;PropSet id=&quot;clip&quot;/&gt;&lt;PropSet id=&quot;table&quot;/&gt;&lt;UpdateTimeStamp&gt;Sep 26, 2023, 11:25:55 PM&lt;/UpdateTimeStamp&gt;&lt;/Root&gt;"/>
</p:tagLst>
</file>

<file path=ppt/tags/tag4.xml><?xml version="1.0" encoding="utf-8"?>
<p:tagLst xmlns:p="http://schemas.openxmlformats.org/presentationml/2006/main" xmlns:r="http://schemas.openxmlformats.org/officeDocument/2006/relationships" xmlns:a="http://schemas.openxmlformats.org/drawingml/2006/main">
  <p:tag name="COMSOL LIVELINK TAG" val="&lt;!-- &#10;PropSet elements are populated with properties elements in format &lt;Property name=&quot;&quot; value=&quot;&quot; type=&quot;&quot;/&gt;&#10;LinkType element has either Image, or Table as value.&#10;--&gt;&lt;Root completeVersion=&quot;6.1.0.x&quot; formatVersion=&quot;2.0.0.0&quot; version=&quot;6.2.0.256&quot;&gt;&lt;VersionInformation&gt;&lt;Version&gt;1&lt;/Version&gt;&lt;/VersionInformation&gt;&lt;Entity&gt;/result/feature/pg4&lt;/Entity&gt;&lt;Tag&gt;pg4&lt;/Tag&gt;&lt;Node&gt;Results &amp;gt; Study: Fiber Direction &amp;gt; Coordinate system (cc)&lt;/Node&gt;&lt;LinkType&gt;Image&lt;/LinkType&gt;&lt;ModelLink directoryType=&quot;none&quot;&gt;H:\hub\root\build\main\daily\test\tapplications\Nonlinear_Structural_Materials_Module\Hyperelasticity\biventricular_cardiac_model.mph&lt;/ModelLink&gt;&lt;LocalPath&gt;biventricular_cardiac_model.mph&lt;/LocalPath&gt;&lt;SDim&gt;3&lt;/SDim&gt;&lt;Locked&gt;false&lt;/Locked&gt;&lt;PropSet id=&quot;image&quot;&gt;&lt;Property name=&quot;view&quot; type=&quot;reference&quot; value=&quot;auto&quot;/&gt;&lt;Property name=&quot;animating&quot; type=&quot;bool&quot; value=&quot;off&quot;/&gt;&lt;Property name=&quot;isclientfile&quot; type=&quot;bool&quot; value=&quot;on&quot;/&gt;&lt;Property name=&quot;isforreport&quot; type=&quot;bool&quot; value=&quot;on&quot;/&gt;&lt;Property name=&quot;size&quot; type=&quot;string&quot; value=&quot;presentation&quot;/&gt;&lt;Property name=&quot;hiddensize&quot; type=&quot;group&quot; value=&quot;manual&quot;/&gt;&lt;Property name=&quot;unit&quot; type=&quot;group&quot; value=&quot;px&quot;/&gt;&lt;Property name=&quot;lockratio&quot; type=&quot;bool&quot; value=&quot;off&quot;/&gt;&lt;Property name=&quot;aspectratio&quot; type=&quot;real&quot; value=&quot;1&quot;/&gt;&lt;Property name=&quot;width&quot; type=&quot;real&quot; value=&quot;2160&quot;/&gt;&lt;Property name=&quot;height&quot; type=&quot;real&quot; value=&quot;1620&quot;/&gt;&lt;Property name=&quot;resolution&quot; type=&quot;integer&quot; value=&quot;300&quot;/&gt;&lt;Property name=&quot;sizedesc&quot; type=&quot;string&quot; value=&quot;183 x 137 mm&quot;/&gt;&lt;Property name=&quot;widthpx&quot; type=&quot;integer&quot; value=&quot;0&quot;/&gt;&lt;Property name=&quot;heightpx&quot; type=&quot;integer&quot; value=&quot;0&quot;/&gt;&lt;Property name=&quot;widthexact&quot; type=&quot;real&quot; value=&quot;0&quot;/&gt;&lt;Property name=&quot;heightexact&quot; type=&quot;real&quot; value=&quot;0&quot;/&gt;&lt;Property name=&quot;exactstored&quot; type=&quot;bool&quot; value=&quot;off&quot;/&gt;&lt;Property name=&quot;usage&quot; type=&quot;group&quot; value=&quot;tree&quot;/&gt;&lt;Property name=&quot;zoomextents&quot; type=&quot;bool&quot; value=&quot;off&quot;/&gt;&lt;Property name=&quot;antialias&quot; type=&quot;bool&quot; value=&quot;on&quot;/&gt;&lt;Property name=&quot;screenwidthpx&quot; type=&quot;integer&quot; value=&quot;0&quot;/&gt;&lt;Property name=&quot;screenheightpx&quot; type=&quot;integer&quot; value=&quot;0&quot;/&gt;&lt;Property name=&quot;linkpossible&quot; type=&quot;bool&quot; value=&quot;on&quot;/&gt;&lt;Property name=&quot;heightmultiple&quot; type=&quot;integer&quot; value=&quot;1&quot;/&gt;&lt;Property name=&quot;zoomlevel&quot; type=&quot;integer&quot; value=&quot;0&quot;/&gt;&lt;Property name=&quot;saveepscopy&quot; type=&quot;bool&quot; value=&quot;off&quot;/&gt;&lt;Property name=&quot;resizefactor&quot; type=&quot;integer&quot; value=&quot;1&quot;/&gt;&lt;Property name=&quot;saveprefs&quot; type=&quot;bool&quot; value=&quot;off&quot;/&gt;&lt;Property name=&quot;decorationscale&quot; type=&quot;real&quot; value=&quot;1&quot;/&gt;&lt;Property name=&quot;clearfilenameafterwards&quot; type=&quot;bool&quot; value=&quot;off&quot;/&gt;&lt;Property name=&quot;allowlinked&quot; type=&quot;bool&quot; value=&quot;on&quot;/&gt;&lt;Property name=&quot;allowpaste&quot; type=&quot;group&quot; value=&quot;on&quot;/&gt;&lt;Property name=&quot;target&quot; type=&quot;group&quot; value=&quot;linked&quot;/&gt;&lt;Property name=&quot;imagetype&quot; type=&quot;group&quot; value=&quot;png&quot;/&gt;&lt;Property name=&quot;alwaysask&quot; type=&quot;bool&quot; value=&quot;off&quot;/&gt;&lt;Property name=&quot;addsuffix&quot; type=&quot;bool&quot; value=&quot;off&quot;/&gt;&lt;Property name=&quot;alloweps&quot; type=&quot;bool&quot; value=&quot;off&quot;/&gt;&lt;Property name=&quot;allowgltf&quot; type=&quot;bool&quot; value=&quot;on&quot;/&gt;&lt;Property name=&quot;lastwrittenfile&quot; type=&quot;string&quot; value=&quot;&quot;/&gt;&lt;Property name=&quot;lastfiletype&quot; type=&quot;string&quot; value=&quot;png&quot;/&gt;&lt;Property name=&quot;context&quot; type=&quot;group&quot; value=&quot;report&quot;/&gt;&lt;Property name=&quot;clusterrootonly&quot; type=&quot;bool&quot; value=&quot;on&quot;/&gt;&lt;Property name=&quot;layoutmode&quot; type=&quot;group&quot; value=&quot;image&quot;/&gt;&lt;Property name=&quot;sdim&quot; type=&quot;group&quot; value=&quot;3&quot;/&gt;&lt;Property name=&quot;options3d&quot; type=&quot;group&quot; value=&quot;on&quot;/&gt;&lt;Property name=&quot;title3d&quot; type=&quot;bool&quot; value=&quot;on&quot;/&gt;&lt;Property name=&quot;legend3d&quot; type=&quot;bool&quot; value=&quot;on&quot;/&gt;&lt;Property name=&quot;grid&quot; type=&quot;bool&quot; value=&quot;off&quot;/&gt;&lt;Property name=&quot;axisorientation&quot; type=&quot;bool&quot; value=&quot;on&quot;/&gt;&lt;Property name=&quot;logo3d&quot; type=&quot;bool&quot; value=&quot;off&quot;/&gt;&lt;Property name=&quot;fontsize&quot; type=&quot;integer&quot; value=&quot;10&quot;/&gt;&lt;Property name=&quot;colortheme&quot; type=&quot;string&quot; value=&quot;globaltheme&quot;/&gt;&lt;Property name=&quot;background&quot; type=&quot;group&quot; value=&quot;transparent&quot;/&gt;&lt;Property name=&quot;lockview&quot; type=&quot;string&quot; value=&quot;on&quot;/&gt;&lt;Property name=&quot;linkedinfo&quot; type=&quot;string&quot; value=&quot;&quot;/&gt;&lt;/PropSet&gt;&lt;PropSet id=&quot;view&quot;&gt;&lt;Property name=&quot;renderwireframe&quot; type=&quot;bool&quot; value=&quot;off&quot;/&gt;&lt;Property name=&quot;showlabels&quot; type=&quot;bool&quot; value=&quot;off&quot;/&gt;&lt;Property name=&quot;showDirections&quot; type=&quot;bool&quot; value=&quot;off&quot;/&gt;&lt;Property name=&quot;showgrid&quot; type=&quot;bool&quot; value=&quot;off&quot;/&gt;&lt;Property name=&quot;rendermesh&quot; type=&quot;bool&quot; value=&quot;on&quot;/&gt;&lt;Property name=&quot;showaxisorientation&quot; type=&quot;bool&quot; value=&quot;on&quot;/&gt;&lt;Property name=&quot;showunits&quot; type=&quot;bool&quot; value=&quot;on&quot;/&gt;&lt;Property name=&quot;plotgroupunits&quot; type=&quot;stringarray&quot; value=&quot;, , &quot;/&gt;&lt;Property name=&quot;locked&quot; type=&quot;bool&quot; value=&quot;off&quot;/&gt;&lt;Property name=&quot;rotcenlocked&quot; type=&quot;bool&quot; value=&quot;off&quot;/&gt;&lt;Property name=&quot;istemporary&quot; type=&quot;bool&quot; value=&quot;off&quot;/&gt;&lt;Property name=&quot;scenelight&quot; type=&quot;group&quot; value=&quot;on&quot;/&gt;&lt;Property name=&quot;totlightintensity&quot; type=&quot;real&quot; value=&quot;1.0&quot;/&gt;&lt;Property name=&quot;usediffuse&quot; type=&quot;bool&quot; value=&quot;on&quot;/&gt;&lt;Property name=&quot;usespecular&quot; type=&quot;bool&quot; value=&quot;on&quot;/&gt;&lt;Property name=&quot;globalambient&quot; type=&quot;group&quot; value=&quot;on&quot;/&gt;&lt;Property name=&quot;totambient&quot; type=&quot;real&quot; value=&quot;0.3&quot;/&gt;&lt;Property name=&quot;ambientcolor&quot; type=&quot;group&quot; value=&quot;white&quot;/&gt;&lt;Property name=&quot;customambientcolor&quot; type=&quot;realarray&quot; value=&quot;1, 1, 1&quot;/&gt;&lt;Property name=&quot;ssao&quot; type=&quot;group&quot; value=&quot;off&quot;/&gt;&lt;Property name=&quot;ssaoradiustype&quot; type=&quot;group&quot; value=&quot;relative&quot;/&gt;&lt;Property name=&quot;ssaoradiusrelative&quot; type=&quot;real&quot; value=&quot;0.4&quot;/&gt;&lt;Property name=&quot;ssaoradiusexplicit&quot; type=&quot;real&quot; value=&quot;0.4&quot;/&gt;&lt;Property name=&quot;ssaomagnitude&quot; type=&quot;real&quot; value=&quot;1.0&quot;/&gt;&lt;Property name=&quot;ssaosqueeze&quot; type=&quot;real&quot; value=&quot;1.0&quot;/&gt;&lt;Property name=&quot;ssaopreset&quot; type=&quot;group&quot; value=&quot;medium&quot;/&gt;&lt;Property name=&quot;ssaonsamples&quot; type=&quot;integer&quot; value=&quot;64&quot;/&gt;&lt;Property name=&quot;ssaoroughness&quot; type=&quot;real&quot; value=&quot;1.0&quot;/&gt;&lt;Property name=&quot;ssaokernelrotationstexturewidth&quot; type=&quot;integer&quot; value=&quot;4&quot;/&gt;&lt;Property name=&quot;ssaosmooth&quot; type=&quot;integer&quot; value=&quot;2&quot;/&gt;&lt;Property name=&quot;ssaonormalawaresmoothing&quot; type=&quot;bool&quot; value=&quot;off&quot;/&gt;&lt;Property name=&quot;ssaoresolution&quot; type=&quot;real&quot; value=&quot;1.0&quot;/&gt;&lt;Property name=&quot;shadowmapping&quot; type=&quot;group&quot; value=&quot;off&quot;/&gt;&lt;Property name=&quot;shadowmappingsoftness&quot; type=&quot;real&quot; value=&quot;0.5&quot;/&gt;&lt;Property name=&quot;shadowmappingstrength&quot; type=&quot;real&quot; value=&quot;0.5&quot;/&gt;&lt;Property name=&quot;shadowmappingpreset&quot; type=&quot;group&quot; value=&quot;low&quot;/&gt;&lt;Property name=&quot;shadowmappingnumberofoccludersamples&quot; type=&quot;integer&quot; value=&quot;8&quot;/&gt;&lt;Property name=&quot;shadowmappingnumberofsamples&quot; type=&quot;integer&quot; value=&quot;16&quot;/&gt;&lt;Property name=&quot;shadowmappingresolution&quot; type=&quot;real&quot; value=&quot;0.5&quot;/&gt;&lt;Property name=&quot;shadowmappingmultisamplingeverywhere&quot; type=&quot;bool&quot; value=&quot;on&quot;/&gt;&lt;Property name=&quot;shadowmappinglimitlightviewfrustums&quot; type=&quot;bool&quot; value=&quot;off&quot;/&gt;&lt;Property name=&quot;shadowmappingaccuratedepthcomparison&quot; type=&quot;group&quot; value=&quot;off&quot;/&gt;&lt;Property name=&quot;shadowmappingnormalawaresmoothing&quot; type=&quot;bool&quot; value=&quot;off&quot;/&gt;&lt;Property name=&quot;shadowmappingbiassettings&quot; type=&quot;group&quot; value=&quot;default&quot;/&gt;&lt;Property name=&quot;shadowmappingconstantdepthbias&quot; type=&quot;real&quot; value=&quot;0.001&quot;/&gt;&lt;Property name=&quot;shadowmappingslopedepthbias&quot; type=&quot;real&quot; value=&quot;0.001&quot;/&gt;&lt;Property name=&quot;shadowmappingnormaloffsetbias&quot; type=&quot;real&quot; value=&quot;0.003&quot;/&gt;&lt;Property name=&quot;flooreffect&quot; type=&quot;group&quot; value=&quot;off&quot;/&gt;&lt;Property name=&quot;flooreffectoriginsettings&quot; type=&quot;group&quot; value=&quot;farthestvertex&quot;/&gt;&lt;Property name=&quot;flooreffectshoworigin&quot; type=&quot;group&quot; value=&quot;off&quot;/&gt;&lt;Property name=&quot;flooreffectorigin&quot; type=&quot;realarray&quot; value=&quot;0, 0, 0&quot;/&gt;&lt;Property name=&quot;flooreffectorigin_vector_method&quot; type=&quot;string&quot; value=&quot;step&quot;/&gt;&lt;Property name=&quot;flooreffectorigin_vector_start&quot; type=&quot;string&quot; value=&quot;&quot;/&gt;&lt;Property name=&quot;flooreffectorigin_vector_stop&quot; type=&quot;string&quot; value=&quot;&quot;/&gt;&lt;Property name=&quot;flooreffectorigin_vector_step&quot; type=&quot;string&quot; value=&quot;&quot;/&gt;&lt;Property name=&quot;flooreffectorigin_vector_numvalues&quot; type=&quot;string&quot; value=&quot;&quot;/&gt;&lt;Property name=&quot;flooreffectorigin_vector_function&quot; type=&quot;string&quot; value=&quot;none&quot;/&gt;&lt;Property name=&quot;flooreffectorigin_vector_interval&quot; type=&quot;string&quot; value=&quot;octave&quot;/&gt;&lt;Property name=&quot;flooreffectorigin_vector_freqperdec&quot; type=&quot;string&quot; value=&quot;&quot;/&gt;&lt;Property name=&quot;flooreffectoffset&quot; type=&quot;real&quot; value=&quot;0.0&quot;/&gt;&lt;Property name=&quot;flooreffectshownormalsettings&quot; type=&quot;group&quot; value=&quot;on&quot;/&gt;&lt;Property name=&quot;flooreffectnormalsettings&quot; type=&quot;group&quot; value=&quot;angle&quot;/&gt;&lt;Property name=&quot;flooreffectshownormal&quot; type=&quot;group&quot; value=&quot;off&quot;/&gt;&lt;Property name=&quot;flooreffectnormalpreset&quot; type=&quot;group&quot; value=&quot;xyplane&quot;/&gt;&lt;Property name=&quot;flooreffectnormal&quot; type=&quot;realarray&quot; value=&quot;0, 0, 1&quot;/&gt;&lt;Property name=&quot;flooreffectnormal_vector_method&quot; type=&quot;string&quot; value=&quot;step&quot;/&gt;&lt;Property name=&quot;flooreffectnormal_vector_start&quot; type=&quot;string&quot; value=&quot;&quot;/&gt;&lt;Property name=&quot;flooreffectnormal_vector_stop&quot; type=&quot;string&quot; value=&quot;&quot;/&gt;&lt;Property name=&quot;flooreffectnormal_vector_step&quot; type=&quot;string&quot; value=&quot;&quot;/&gt;&lt;Property name=&quot;flooreffectnormal_vector_numvalues&quot; type=&quot;string&quot; value=&quot;&quot;/&gt;&lt;Property name=&quot;flooreffectnormal_vector_function&quot; type=&quot;string&quot; value=&quot;none&quot;/&gt;&lt;Property name=&quot;flooreffectnormal_vector_interval&quot; type=&quot;string&quot; value=&quot;octave&quot;/&gt;&lt;Property name=&quot;flooreffectnormal_vector_freqperdec&quot; type=&quot;string&quot; value=&quot;&quot;/&gt;&lt;Property name=&quot;flooreffectshowangle&quot; type=&quot;group&quot; value=&quot;on&quot;/&gt;&lt;Property name=&quot;flooreffectangle&quot; type=&quot;real&quot; value=&quot;5.0&quot;/&gt;&lt;Property name=&quot;flooreffectambientocclusion&quot; type=&quot;bool&quot; value=&quot;on&quot;/&gt;&lt;Property name=&quot;flooreffectshadow&quot; type=&quot;group&quot; value=&quot;on&quot;/&gt;&lt;Property name=&quot;flooreffectshadowblur&quot; type=&quot;real&quot; value=&quot;0.0&quot;/&gt;&lt;Property name=&quot;flooreffecttransparency&quot; type=&quot;real&quot; value=&quot;0&quot;/&gt;&lt;Property name=&quot;displayoutput&quot; type=&quot;group&quot; value=&quot;off&quot;/&gt;&lt;Property name=&quot;displayoutputpreset&quot; type=&quot;group&quot; value=&quot;default&quot;/&gt;&lt;Property name=&quot;displayoutputtonemap&quot; type=&quot;group&quot; value=&quot;4&quot;/&gt;&lt;Property name=&quot;displayoutputgamma&quot; type=&quot;real&quot; value=&quot;2.2&quot;/&gt;&lt;Property name=&quot;displayoutputexposure&quot; type=&quot;real&quot; value=&quot;0.0&quot;/&gt;&lt;Property name=&quot;displayoutputcontrast&quot; type=&quot;real&quot; value=&quot;1.0&quot;/&gt;&lt;Property name=&quot;displayoutputsaturation&quot; type=&quot;real&quot; value=&quot;1.0&quot;/&gt;&lt;Property name=&quot;displayoutputvibrance&quot; type=&quot;real&quot; value=&quot;0.0&quot;/&gt;&lt;Property name=&quot;displayoutputhue&quot; type=&quot;real&quot; value=&quot;0.0&quot;/&gt;&lt;Property name=&quot;displayoutputbrightness&quot; type=&quot;real&quot; value=&quot;0.0&quot;/&gt;&lt;Property name=&quot;environmentmap&quot; type=&quot;group&quot; value=&quot;envmap_none&quot;/&gt;&lt;Property name=&quot;skydirection&quot; type=&quot;group&quot; value=&quot;positivey&quot;/&gt;&lt;Property name=&quot;skyrotation&quot; type=&quot;group&quot; value=&quot;skyrotationzero&quot;/&gt;&lt;Property name=&quot;environmentreflections&quot; type=&quot;bool&quot; value=&quot;on&quot;/&gt;&lt;Property name=&quot;skybox&quot; type=&quot;group&quot; value=&quot;off&quot;/&gt;&lt;Property name=&quot;skyboxblurriness&quot; type=&quot;real&quot; value=&quot;0&quot;/&gt;&lt;Property name=&quot;skyboxblend&quot; type=&quot;real&quot; value=&quot;0&quot;/&gt;&lt;Property name=&quot;skyboxprojection&quot; type=&quot;group&quot; value=&quot;special&quot;/&gt;&lt;Property name=&quot;skyboxfov&quot; type=&quot;real&quot; value=&quot;110&quot;/&gt;&lt;Property name=&quot;rotateenvironment&quot; type=&quot;bool&quot; value=&quot;off&quot;/&gt;&lt;Property name=&quot;transparency&quot; type=&quot;group&quot; value=&quot;off&quot;/&gt;&lt;Property name=&quot;transparencylevel&quot; type=&quot;real&quot; value=&quot;0.5&quot;/&gt;&lt;Property name=&quot;uniformblending&quot; type=&quot;group&quot; value=&quot;off&quot;/&gt;&lt;Property name=&quot;uniformblendinglevel&quot; type=&quot;real&quot; value=&quot;0.5&quot;/&gt;&lt;Property name=&quot;showselection&quot; type=&quot;bool&quot; value=&quot;on&quot;/&gt;&lt;Property name=&quot;showmaterial&quot; type=&quot;bool&quot; value=&quot;off&quot;/&gt;&lt;Property name=&quot;clippingactive&quot; type=&quot;group&quot; value=&quot;on&quot;/&gt;&lt;Property name=&quot;clipfaces&quot; type=&quot;bool&quot; value=&quot;on&quot;/&gt;&lt;Property name=&quot;clipedges&quot; type=&quot;bool&quot; value=&quot;on&quot;/&gt;&lt;Property name=&quot;clippoints&quot; type=&quot;bool&quot; value=&quot;on&quot;/&gt;&lt;Property name=&quot;clipprimaryhovereffect&quot; type=&quot;bool&quot; value=&quot;on&quot;/&gt;&lt;Property name=&quot;clipsecondaryhovereffect&quot; type=&quot;bool&quot; value=&quot;off&quot;/&gt;&lt;Property name=&quot;cliphighlightintersection&quot; type=&quot;group&quot; value=&quot;on&quot;/&gt;&lt;Property name=&quot;clipintersectionhighlightcolor&quot; type=&quot;group&quot; value=&quot;fromtheme&quot;/&gt;&lt;Property name=&quot;customclipintersectionhighlightcolor&quot; type=&quot;realarray&quot; value=&quot;1, 0, 0&quot;/&gt;&lt;Property name=&quot;clipapplyclipping&quot; type=&quot;bool&quot; value=&quot;on&quot;/&gt;&lt;Property name=&quot;clipshowframes&quot; type=&quot;bool&quot; value=&quot;on&quot;/&gt;&lt;Property name=&quot;clipshowgizmos&quot; type=&quot;bool&quot; value=&quot;on&quot;/&gt;&lt;Property name=&quot;clipshowcappedfaces&quot; type=&quot;group&quot; value=&quot;off&quot;/&gt;&lt;Property name=&quot;clipcappedfacescolorize&quot; type=&quot;group&quot; value=&quot;on&quot;/&gt;&lt;Property name=&quot;clipcappedfacescolorizeper&quot; type=&quot;group&quot; value=&quot;domain&quot;/&gt;&lt;Property name=&quot;clipcappedfaceshighlightoverlappingdomains&quot; type=&quot;group&quot; value=&quot;on&quot;/&gt;&lt;Property name=&quot;clipcappedfaceshighlightoverlappingdomainscolor&quot; type=&quot;group&quot; value=&quot;fromtheme&quot;/&gt;&lt;Property name=&quot;customclipcappedfaceshighlightoverlappingdomainscolor&quot; type=&quot;realarray&quot; value=&quot;1, 0, 0&quot;/&gt;&lt;Property name=&quot;clipcappedfacestransparencyenabled&quot; type=&quot;group&quot; value=&quot;off&quot;/&gt;&lt;Property name=&quot;clipcappedfacestransparency&quot; type=&quot;real&quot; value=&quot;0.2&quot;/&gt;&lt;Property name=&quot;hidestatus&quot; type=&quot;string&quot; value=&quot;hide&quot;/&gt;&lt;Property name=&quot;isnew&quot; type=&quot;bool&quot; value=&quot;off&quot;/&gt;&lt;Property name=&quot;postviewkey&quot; type=&quot;string&quot; value=&quot;&quot;/&gt;&lt;Property name=&quot;workplaneclip&quot; type=&quot;bool&quot; value=&quot;off&quot;/&gt;&lt;Property name=&quot;offscreenoverride&quot; type=&quot;bool&quot; value=&quot;off&quot;/&gt;&lt;/PropSet&gt;&lt;PropSet id=&quot;camera&quot;&gt;&lt;Property name=&quot;projection&quot; type=&quot;group&quot; value=&quot;orthographic&quot;/&gt;&lt;Property name=&quot;orthoscale&quot; type=&quot;real&quot; value=&quot;313.5451354980469&quot;/&gt;&lt;Property name=&quot;zoomanglefull&quot; type=&quot;real&quot; value=&quot;15.50190258026123&quot;/&gt;&lt;Property name=&quot;forcenoviewscaling&quot; type=&quot;bool&quot; value=&quot;off&quot;/&gt;&lt;Property name=&quot;viewscaletype&quot; type=&quot;group&quot; value=&quot;none&quot;/&gt;&lt;Property name=&quot;autocontext&quot; type=&quot;group&quot; value=&quot;isotropic&quot;/&gt;&lt;Property name=&quot;autoupdate&quot; type=&quot;bool&quot; value=&quot;off&quot;/&gt;&lt;Property name=&quot;xweight&quot; type=&quot;real&quot; value=&quot;1&quot;/&gt;&lt;Property name=&quot;yweight&quot; type=&quot;real&quot; value=&quot;1&quot;/&gt;&lt;Property name=&quot;zweight&quot; type=&quot;real&quot; value=&quot;1&quot;/&gt;&lt;Property name=&quot;xscale&quot; type=&quot;real&quot; value=&quot;1&quot;/&gt;&lt;Property name=&quot;yscale&quot; type=&quot;real&quot; value=&quot;1&quot;/&gt;&lt;Property name=&quot;zscale&quot; type=&quot;real&quot; value=&quot;1&quot;/&gt;&lt;Property name=&quot;position&quot; type=&quot;realarray&quot; value=&quot;-320.9881286621094, -441.9841613769531, 296.4881286621094&quot;/&gt;&lt;Property name=&quot;target&quot; type=&quot;realarray&quot; value=&quot;10.500030517578125, 0, -35.000030517578125&quot;/&gt;&lt;Property name=&quot;up&quot; type=&quot;realarray&quot; value=&quot;0.30869749188423157, 0.4115965962409973, 0.8574929237365723&quot;/&gt;&lt;Property name=&quot;rotationpoint&quot; type=&quot;realarray&quot; value=&quot;10.5, 0, -35&quot;/&gt;&lt;Property name=&quot;viewoffset&quot; type=&quot;realarray&quot; value=&quot;-0.034437842667102814, -0.014920168913885553&quot;/&gt;&lt;Property name=&quot;manualgrid&quot; type=&quot;group&quot; value=&quot;off&quot;/&gt;&lt;Property name=&quot;xspacing&quot; type=&quot;real&quot; value=&quot;1&quot;/&gt;&lt;Property name=&quot;yspacing&quot; type=&quot;real&quot; value=&quot;1&quot;/&gt;&lt;Property name=&quot;zspacing&quot; type=&quot;real&quot; value=&quot;1&quot;/&gt;&lt;Property name=&quot;xextra&quot; type=&quot;realarray&quot; value=&quot;&quot;/&gt;&lt;Property name=&quot;xextra_vector_method&quot; type=&quot;string&quot; value=&quot;step&quot;/&gt;&lt;Property name=&quot;xextra_vector_start&quot; type=&quot;string&quot; value=&quot;&quot;/&gt;&lt;Property name=&quot;xextra_vector_stop&quot; type=&quot;string&quot; value=&quot;&quot;/&gt;&lt;Property name=&quot;xextra_vector_step&quot; type=&quot;string&quot; value=&quot;&quot;/&gt;&lt;Property name=&quot;xextra_vector_numvalues&quot; type=&quot;string&quot; value=&quot;&quot;/&gt;&lt;Property name=&quot;xextra_vector_function&quot; type=&quot;string&quot; value=&quot;none&quot;/&gt;&lt;Property name=&quot;xextra_vector_interval&quot; type=&quot;string&quot; value=&quot;octave&quot;/&gt;&lt;Property name=&quot;xextra_vector_freqperdec&quot; type=&quot;string&quot; value=&quot;&quot;/&gt;&lt;Property name=&quot;yextra&quot; type=&quot;realarray&quot; value=&quot;&quot;/&gt;&lt;Property name=&quot;yextra_vector_method&quot; type=&quot;string&quot; value=&quot;step&quot;/&gt;&lt;Property name=&quot;yextra_vector_start&quot; type=&quot;string&quot; value=&quot;&quot;/&gt;&lt;Property name=&quot;yextra_vector_stop&quot; type=&quot;string&quot; value=&quot;&quot;/&gt;&lt;Property name=&quot;yextra_vector_step&quot; type=&quot;string&quot; value=&quot;&quot;/&gt;&lt;Property name=&quot;yextra_vector_numvalues&quot; type=&quot;string&quot; value=&quot;&quot;/&gt;&lt;Property name=&quot;yextra_vector_function&quot; type=&quot;string&quot; value=&quot;none&quot;/&gt;&lt;Property name=&quot;yextra_vector_interval&quot; type=&quot;string&quot; value=&quot;octave&quot;/&gt;&lt;Property name=&quot;yextra_vector_freqperdec&quot; type=&quot;string&quot; value=&quot;&quot;/&gt;&lt;Property name=&quot;zextra&quot; type=&quot;realarray&quot; value=&quot;&quot;/&gt;&lt;Property name=&quot;zextra_vector_method&quot; type=&quot;string&quot; value=&quot;step&quot;/&gt;&lt;Property name=&quot;zextra_vector_start&quot; type=&quot;string&quot; value=&quot;&quot;/&gt;&lt;Property name=&quot;zextra_vector_stop&quot; type=&quot;string&quot; value=&quot;&quot;/&gt;&lt;Property name=&quot;zextra_vector_step&quot; type=&quot;string&quot; value=&quot;&quot;/&gt;&lt;Property name=&quot;zextra_vector_numvalues&quot; type=&quot;string&quot; value=&quot;&quot;/&gt;&lt;Property name=&quot;zextra_vector_function&quot; type=&quot;string&quot; value=&quot;none&quot;/&gt;&lt;Property name=&quot;zextra_vector_interval&quot; type=&quot;string&quot; value=&quot;octave&quot;/&gt;&lt;Property name=&quot;zextra_vector_freqperdec&quot; type=&quot;string&quot; value=&quot;&quot;/&gt;&lt;Property name=&quot;canvassizedip&quot; type=&quot;realarray&quot; value=&quot;710, 487&quot;/&gt;&lt;Property name=&quot;renderareasizedip&quot; type=&quot;realarray&quot; value=&quot;710, 487&quot;/&gt;&lt;/PropSet&gt;&lt;PropSet id=&quot;axis&quot;/&gt;&lt;PropSet id=&quot;clip&quot;/&gt;&lt;PropSet id=&quot;table&quot;/&gt;&lt;UpdateTimeStamp&gt;Sep 26, 2023, 11:26:00 PM&lt;/UpdateTimeStamp&gt;&lt;/Root&gt;"/>
</p:tagLst>
</file>

<file path=ppt/tags/tag5.xml><?xml version="1.0" encoding="utf-8"?>
<p:tagLst xmlns:p="http://schemas.openxmlformats.org/presentationml/2006/main" xmlns:r="http://schemas.openxmlformats.org/officeDocument/2006/relationships" xmlns:a="http://schemas.openxmlformats.org/drawingml/2006/main">
  <p:tag name="COMSOL LIVELINK TAG" val="&lt;!-- &#10;PropSet elements are populated with properties elements in format &lt;Property name=&quot;&quot; value=&quot;&quot; type=&quot;&quot;/&gt;&#10;LinkType element has either Image, or Table as value.&#10;--&gt;&lt;Root completeVersion=&quot;6.1.0.x&quot; formatVersion=&quot;2.0.0.0&quot; version=&quot;6.2.0.256&quot;&gt;&lt;VersionInformation&gt;&lt;Version&gt;1&lt;/Version&gt;&lt;/VersionInformation&gt;&lt;Entity&gt;/result/feature/pg9&lt;/Entity&gt;&lt;Tag&gt;pg9&lt;/Tag&gt;&lt;Node&gt;Results &amp;gt; Activation Time&lt;/Node&gt;&lt;LinkType&gt;Image&lt;/LinkType&gt;&lt;ModelLink directoryType=&quot;none&quot;&gt;H:\hub\root\build\main\daily\test\tapplications\Nonlinear_Structural_Materials_Module\Hyperelasticity\biventricular_cardiac_model.mph&lt;/ModelLink&gt;&lt;LocalPath&gt;biventricular_cardiac_model.mph&lt;/LocalPath&gt;&lt;SDim&gt;1&lt;/SDim&gt;&lt;Locked&gt;false&lt;/Locked&gt;&lt;PropSet id=&quot;image&quot;&gt;&lt;Property name=&quot;view&quot; type=&quot;reference&quot; value=&quot;auto&quot;/&gt;&lt;Property name=&quot;animating&quot; type=&quot;bool&quot; value=&quot;off&quot;/&gt;&lt;Property name=&quot;isclientfile&quot; type=&quot;bool&quot; value=&quot;on&quot;/&gt;&lt;Property name=&quot;isforreport&quot; type=&quot;bool&quot; value=&quot;on&quot;/&gt;&lt;Property name=&quot;size&quot; type=&quot;string&quot; value=&quot;presentation&quot;/&gt;&lt;Property name=&quot;hiddensize&quot; type=&quot;group&quot; value=&quot;manual&quot;/&gt;&lt;Property name=&quot;unit&quot; type=&quot;group&quot; value=&quot;px&quot;/&gt;&lt;Property name=&quot;lockratio&quot; type=&quot;bool&quot; value=&quot;off&quot;/&gt;&lt;Property name=&quot;aspectratio&quot; type=&quot;real&quot; value=&quot;1&quot;/&gt;&lt;Property name=&quot;width&quot; type=&quot;real&quot; value=&quot;2160&quot;/&gt;&lt;Property name=&quot;height&quot; type=&quot;real&quot; value=&quot;1620&quot;/&gt;&lt;Property name=&quot;resolution&quot; type=&quot;integer&quot; value=&quot;300&quot;/&gt;&lt;Property name=&quot;sizedesc&quot; type=&quot;string&quot; value=&quot;183 x 137 mm&quot;/&gt;&lt;Property name=&quot;widthpx&quot; type=&quot;integer&quot; value=&quot;0&quot;/&gt;&lt;Property name=&quot;heightpx&quot; type=&quot;integer&quot; value=&quot;0&quot;/&gt;&lt;Property name=&quot;widthexact&quot; type=&quot;real&quot; value=&quot;0&quot;/&gt;&lt;Property name=&quot;heightexact&quot; type=&quot;real&quot; value=&quot;0&quot;/&gt;&lt;Property name=&quot;exactstored&quot; type=&quot;bool&quot; value=&quot;off&quot;/&gt;&lt;Property name=&quot;usage&quot; type=&quot;group&quot; value=&quot;tree&quot;/&gt;&lt;Property name=&quot;zoomextents&quot; type=&quot;bool&quot; value=&quot;on&quot;/&gt;&lt;Property name=&quot;antialias&quot; type=&quot;bool&quot; value=&quot;on&quot;/&gt;&lt;Property name=&quot;screenwidthpx&quot; type=&quot;integer&quot; value=&quot;0&quot;/&gt;&lt;Property name=&quot;screenheightpx&quot; type=&quot;integer&quot; value=&quot;0&quot;/&gt;&lt;Property name=&quot;linkpossible&quot; type=&quot;bool&quot; value=&quot;on&quot;/&gt;&lt;Property name=&quot;heightmultiple&quot; type=&quot;integer&quot; value=&quot;1&quot;/&gt;&lt;Property name=&quot;zoomlevel&quot; type=&quot;integer&quot; value=&quot;0&quot;/&gt;&lt;Property name=&quot;saveepscopy&quot; type=&quot;bool&quot; value=&quot;off&quot;/&gt;&lt;Property name=&quot;resizefactor&quot; type=&quot;integer&quot; value=&quot;1&quot;/&gt;&lt;Property name=&quot;saveprefs&quot; type=&quot;bool&quot; value=&quot;off&quot;/&gt;&lt;Property name=&quot;decorationscale&quot; type=&quot;real&quot; value=&quot;1&quot;/&gt;&lt;Property name=&quot;clearfilenameafterwards&quot; type=&quot;bool&quot; value=&quot;off&quot;/&gt;&lt;Property name=&quot;allowlinked&quot; type=&quot;bool&quot; value=&quot;on&quot;/&gt;&lt;Property name=&quot;allowpaste&quot; type=&quot;group&quot; value=&quot;on&quot;/&gt;&lt;Property name=&quot;target&quot; type=&quot;group&quot; value=&quot;linked&quot;/&gt;&lt;Property name=&quot;imagetype&quot; type=&quot;group&quot; value=&quot;png&quot;/&gt;&lt;Property name=&quot;alwaysask&quot; type=&quot;bool&quot; value=&quot;off&quot;/&gt;&lt;Property name=&quot;addsuffix&quot; type=&quot;bool&quot; value=&quot;off&quot;/&gt;&lt;Property name=&quot;alloweps&quot; type=&quot;bool&quot; value=&quot;on&quot;/&gt;&lt;Property name=&quot;allowgltf&quot; type=&quot;bool&quot; value=&quot;off&quot;/&gt;&lt;Property name=&quot;lastwrittenfile&quot; type=&quot;string&quot; value=&quot;&quot;/&gt;&lt;Property name=&quot;lastfiletype&quot; type=&quot;string&quot; value=&quot;png&quot;/&gt;&lt;Property name=&quot;context&quot; type=&quot;group&quot; value=&quot;report&quot;/&gt;&lt;Property name=&quot;clusterrootonly&quot; type=&quot;bool&quot; value=&quot;on&quot;/&gt;&lt;Property name=&quot;layoutmode&quot; type=&quot;group&quot; value=&quot;image&quot;/&gt;&lt;Property name=&quot;sdim&quot; type=&quot;group&quot; value=&quot;1&quot;/&gt;&lt;Property name=&quot;options1d&quot; type=&quot;group&quot; value=&quot;on&quot;/&gt;&lt;Property name=&quot;title1d&quot; type=&quot;bool&quot; value=&quot;on&quot;/&gt;&lt;Property name=&quot;legend1d&quot; type=&quot;bool&quot; value=&quot;on&quot;/&gt;&lt;Property name=&quot;axes1d&quot; type=&quot;bool&quot; value=&quot;on&quot;/&gt;&lt;Property name=&quot;showgrid&quot; type=&quot;bool&quot; value=&quot;on&quot;/&gt;&lt;Property name=&quot;logo1d&quot; type=&quot;bool&quot; value=&quot;off&quot;/&gt;&lt;Property name=&quot;fontsize&quot; type=&quot;integer&quot; value=&quot;10&quot;/&gt;&lt;Property name=&quot;colortheme&quot; type=&quot;string&quot; value=&quot;globaltheme&quot;/&gt;&lt;Property name=&quot;background&quot; type=&quot;group&quot; value=&quot;transparent&quot;/&gt;&lt;Property name=&quot;lockview&quot; type=&quot;string&quot; value=&quot;on&quot;/&gt;&lt;Property name=&quot;linkedinfo&quot; type=&quot;string&quot; value=&quot;&quot;/&gt;&lt;/PropSet&gt;&lt;PropSet id=&quot;view&quot;&gt;&lt;Property name=&quot;axislimits&quot; type=&quot;group&quot; value=&quot;off&quot;/&gt;&lt;Property name=&quot;xmin&quot; type=&quot;real&quot; value=&quot;-3.1300435271678&quot;/&gt;&lt;Property name=&quot;xmax&quot; type=&quot;real&quot; value=&quot;323.1300435271678&quot;/&gt;&lt;Property name=&quot;ymin&quot; type=&quot;real&quot; value=&quot;-82.83975622400965&quot;/&gt;&lt;Property name=&quot;ymax&quot; type=&quot;real&quot; value=&quot;22.682124156627015&quot;/&gt;&lt;Property name=&quot;showsecaxislimit&quot; type=&quot;group&quot; value=&quot;off&quot;/&gt;&lt;Property name=&quot;yminsec&quot; type=&quot;real&quot; value=&quot;-1&quot;/&gt;&lt;Property name=&quot;ymaxsec&quot; type=&quot;real&quot; value=&quot;1&quot;/&gt;&lt;Property name=&quot;preserveaspect&quot; type=&quot;bool&quot; value=&quot;off&quot;/&gt;&lt;Property name=&quot;xlog&quot; type=&quot;bool&quot; value=&quot;off&quot;/&gt;&lt;Property name=&quot;ylog&quot; type=&quot;bool&quot; value=&quot;off&quot;/&gt;&lt;Property name=&quot;showsecylog&quot; type=&quot;group&quot; value=&quot;off&quot;/&gt;&lt;Property name=&quot;ylogsec&quot; type=&quot;bool&quot; value=&quot;off&quot;/&gt;&lt;Property name=&quot;showgrid&quot; type=&quot;group&quot; value=&quot;on&quot;/&gt;&lt;Property name=&quot;showmanualgrid&quot; type=&quot;group&quot; value=&quot;on&quot;/&gt;&lt;Property name=&quot;manualgrid&quot; type=&quot;group&quot; value=&quot;off&quot;/&gt;&lt;Property name=&quot;showxspacing&quot; type=&quot;group&quot; value=&quot;on&quot;/&gt;&lt;Property name=&quot;xspacing&quot; type=&quot;real&quot; value=&quot;1&quot;/&gt;&lt;Property name=&quot;showyspacing&quot; type=&quot;group&quot; value=&quot;on&quot;/&gt;&lt;Property name=&quot;yspacing&quot; type=&quot;real&quot; value=&quot;1&quot;/&gt;&lt;Property name=&quot;showsecyspacing&quot; type=&quot;group&quot; value=&quot;off&quot;/&gt;&lt;Property name=&quot;ysecspacing&quot; type=&quot;real&quot; value=&quot;1&quot;/&gt;&lt;Property name=&quot;xextra&quot; type=&quot;realarray&quot; value=&quot;&quot;/&gt;&lt;Property name=&quot;xextra_vector_method&quot; type=&quot;string&quot; value=&quot;step&quot;/&gt;&lt;Property name=&quot;xextra_vector_start&quot; type=&quot;string&quot; value=&quot;&quot;/&gt;&lt;Property name=&quot;xextra_vector_stop&quot; type=&quot;string&quot; value=&quot;&quot;/&gt;&lt;Property name=&quot;xextra_vector_step&quot; type=&quot;string&quot; value=&quot;&quot;/&gt;&lt;Property name=&quot;xextra_vector_numvalues&quot; type=&quot;string&quot; value=&quot;&quot;/&gt;&lt;Property name=&quot;xextra_vector_function&quot; type=&quot;string&quot; value=&quot;none&quot;/&gt;&lt;Property name=&quot;xextra_vector_interval&quot; type=&quot;string&quot; value=&quot;octave&quot;/&gt;&lt;Property name=&quot;xextra_vector_freqperdec&quot; type=&quot;string&quot; value=&quot;&quot;/&gt;&lt;Property name=&quot;yextra&quot; type=&quot;realarray&quot; value=&quot;&quot;/&gt;&lt;Property name=&quot;yextra_vector_method&quot; type=&quot;string&quot; value=&quot;step&quot;/&gt;&lt;Property name=&quot;yextra_vector_start&quot; type=&quot;string&quot; value=&quot;&quot;/&gt;&lt;Property name=&quot;yextra_vector_stop&quot; type=&quot;string&quot; value=&quot;&quot;/&gt;&lt;Property name=&quot;yextra_vector_step&quot; type=&quot;string&quot; value=&quot;&quot;/&gt;&lt;Property name=&quot;yextra_vector_numvalues&quot; type=&quot;string&quot; value=&quot;&quot;/&gt;&lt;Property name=&quot;yextra_vector_function&quot; type=&quot;string&quot; value=&quot;none&quot;/&gt;&lt;Property name=&quot;yextra_vector_interval&quot; type=&quot;string&quot; value=&quot;octave&quot;/&gt;&lt;Property name=&quot;yextra_vector_freqperdec&quot; type=&quot;string&quot; value=&quot;&quot;/&gt;&lt;Property name=&quot;showsecyextra&quot; type=&quot;group&quot; value=&quot;off&quot;/&gt;&lt;Property name=&quot;ysecextra&quot; type=&quot;realarray&quot; value=&quot;&quot;/&gt;&lt;Property name=&quot;ysecextra_vector_method&quot; type=&quot;string&quot; value=&quot;step&quot;/&gt;&lt;Property name=&quot;ysecextra_vector_start&quot; type=&quot;string&quot; value=&quot;&quot;/&gt;&lt;Property name=&quot;ysecextra_vector_stop&quot; type=&quot;string&quot; value=&quot;&quot;/&gt;&lt;Property name=&quot;ysecextra_vector_step&quot; type=&quot;string&quot; value=&quot;&quot;/&gt;&lt;Property name=&quot;ysecextra_vector_numvalues&quot; type=&quot;string&quot; value=&quot;&quot;/&gt;&lt;Property name=&quot;ysecextra_vector_function&quot; type=&quot;string&quot; value=&quot;none&quot;/&gt;&lt;Property name=&quot;ysecextra_vector_interval&quot; type=&quot;string&quot; value=&quot;octave&quot;/&gt;&lt;Property name=&quot;ysecextra_vector_freqperdec&quot; type=&quot;string&quot; value=&quot;&quot;/&gt;&lt;/PropSet&gt;&lt;PropSet id=&quot;camera&quot;/&gt;&lt;PropSet id=&quot;axis&quot;/&gt;&lt;PropSet id=&quot;clip&quot;/&gt;&lt;PropSet id=&quot;table&quot;/&gt;&lt;UpdateTimeStamp&gt;Sep 26, 2023, 11:26:04 PM&lt;/UpdateTimeStamp&gt;&lt;/Root&gt;"/>
</p:tagLst>
</file>

<file path=ppt/tags/tag6.xml><?xml version="1.0" encoding="utf-8"?>
<p:tagLst xmlns:p="http://schemas.openxmlformats.org/presentationml/2006/main" xmlns:r="http://schemas.openxmlformats.org/officeDocument/2006/relationships" xmlns:a="http://schemas.openxmlformats.org/drawingml/2006/main">
  <p:tag name="COMSOL LIVELINK TAG" val="&lt;!-- &#10;PropSet elements are populated with properties elements in format &lt;Property name=&quot;&quot; value=&quot;&quot; type=&quot;&quot;/&gt;&#10;LinkType element has either Image, or Table as value.&#10;--&gt;&lt;Root completeVersion=&quot;6.1.0.x&quot; formatVersion=&quot;2.0.0.0&quot; version=&quot;6.2.0.256&quot;&gt;&lt;VersionInformation&gt;&lt;Version&gt;1&lt;/Version&gt;&lt;/VersionInformation&gt;&lt;Entity&gt;/result/feature/pg7&lt;/Entity&gt;&lt;Tag&gt;pg7&lt;/Tag&gt;&lt;Node&gt;Results &amp;gt; Contraction, Snapshots&lt;/Node&gt;&lt;LinkType&gt;Image&lt;/LinkType&gt;&lt;ModelLink directoryType=&quot;none&quot;&gt;H:\hub\root\build\main\daily\test\tapplications\Nonlinear_Structural_Materials_Module\Hyperelasticity\biventricular_cardiac_model.mph&lt;/ModelLink&gt;&lt;LocalPath&gt;biventricular_cardiac_model.mph&lt;/LocalPath&gt;&lt;SDim&gt;3&lt;/SDim&gt;&lt;Locked&gt;false&lt;/Locked&gt;&lt;PropSet id=&quot;image&quot;&gt;&lt;Property name=&quot;view&quot; type=&quot;reference&quot; value=&quot;auto&quot;/&gt;&lt;Property name=&quot;animating&quot; type=&quot;bool&quot; value=&quot;off&quot;/&gt;&lt;Property name=&quot;isclientfile&quot; type=&quot;bool&quot; value=&quot;on&quot;/&gt;&lt;Property name=&quot;isforreport&quot; type=&quot;bool&quot; value=&quot;on&quot;/&gt;&lt;Property name=&quot;size&quot; type=&quot;string&quot; value=&quot;presentation&quot;/&gt;&lt;Property name=&quot;hiddensize&quot; type=&quot;group&quot; value=&quot;manual&quot;/&gt;&lt;Property name=&quot;unit&quot; type=&quot;group&quot; value=&quot;px&quot;/&gt;&lt;Property name=&quot;lockratio&quot; type=&quot;bool&quot; value=&quot;off&quot;/&gt;&lt;Property name=&quot;aspectratio&quot; type=&quot;real&quot; value=&quot;1&quot;/&gt;&lt;Property name=&quot;width&quot; type=&quot;real&quot; value=&quot;2160&quot;/&gt;&lt;Property name=&quot;height&quot; type=&quot;real&quot; value=&quot;1620&quot;/&gt;&lt;Property name=&quot;resolution&quot; type=&quot;integer&quot; value=&quot;300&quot;/&gt;&lt;Property name=&quot;sizedesc&quot; type=&quot;string&quot; value=&quot;183 x 137 mm&quot;/&gt;&lt;Property name=&quot;widthpx&quot; type=&quot;integer&quot; value=&quot;0&quot;/&gt;&lt;Property name=&quot;heightpx&quot; type=&quot;integer&quot; value=&quot;0&quot;/&gt;&lt;Property name=&quot;widthexact&quot; type=&quot;real&quot; value=&quot;0&quot;/&gt;&lt;Property name=&quot;heightexact&quot; type=&quot;real&quot; value=&quot;0&quot;/&gt;&lt;Property name=&quot;exactstored&quot; type=&quot;bool&quot; value=&quot;off&quot;/&gt;&lt;Property name=&quot;usage&quot; type=&quot;group&quot; value=&quot;tree&quot;/&gt;&lt;Property name=&quot;zoomextents&quot; type=&quot;bool&quot; value=&quot;on&quot;/&gt;&lt;Property name=&quot;antialias&quot; type=&quot;bool&quot; value=&quot;on&quot;/&gt;&lt;Property name=&quot;screenwidthpx&quot; type=&quot;integer&quot; value=&quot;0&quot;/&gt;&lt;Property name=&quot;screenheightpx&quot; type=&quot;integer&quot; value=&quot;0&quot;/&gt;&lt;Property name=&quot;linkpossible&quot; type=&quot;bool&quot; value=&quot;on&quot;/&gt;&lt;Property name=&quot;heightmultiple&quot; type=&quot;integer&quot; value=&quot;1&quot;/&gt;&lt;Property name=&quot;zoomlevel&quot; type=&quot;integer&quot; value=&quot;0&quot;/&gt;&lt;Property name=&quot;saveepscopy&quot; type=&quot;bool&quot; value=&quot;off&quot;/&gt;&lt;Property name=&quot;resizefactor&quot; type=&quot;integer&quot; value=&quot;1&quot;/&gt;&lt;Property name=&quot;saveprefs&quot; type=&quot;bool&quot; value=&quot;off&quot;/&gt;&lt;Property name=&quot;decorationscale&quot; type=&quot;real&quot; value=&quot;1&quot;/&gt;&lt;Property name=&quot;clearfilenameafterwards&quot; type=&quot;bool&quot; value=&quot;off&quot;/&gt;&lt;Property name=&quot;allowlinked&quot; type=&quot;bool&quot; value=&quot;on&quot;/&gt;&lt;Property name=&quot;allowpaste&quot; type=&quot;group&quot; value=&quot;on&quot;/&gt;&lt;Property name=&quot;target&quot; type=&quot;group&quot; value=&quot;linked&quot;/&gt;&lt;Property name=&quot;imagetype&quot; type=&quot;group&quot; value=&quot;png&quot;/&gt;&lt;Property name=&quot;alwaysask&quot; type=&quot;bool&quot; value=&quot;off&quot;/&gt;&lt;Property name=&quot;addsuffix&quot; type=&quot;bool&quot; value=&quot;off&quot;/&gt;&lt;Property name=&quot;alloweps&quot; type=&quot;bool&quot; value=&quot;off&quot;/&gt;&lt;Property name=&quot;allowgltf&quot; type=&quot;bool&quot; value=&quot;on&quot;/&gt;&lt;Property name=&quot;lastwrittenfile&quot; type=&quot;string&quot; value=&quot;&quot;/&gt;&lt;Property name=&quot;lastfiletype&quot; type=&quot;string&quot; value=&quot;png&quot;/&gt;&lt;Property name=&quot;context&quot; type=&quot;group&quot; value=&quot;report&quot;/&gt;&lt;Property name=&quot;clusterrootonly&quot; type=&quot;bool&quot; value=&quot;on&quot;/&gt;&lt;Property name=&quot;layoutmode&quot; type=&quot;group&quot; value=&quot;image&quot;/&gt;&lt;Property name=&quot;sdim&quot; type=&quot;group&quot; value=&quot;3&quot;/&gt;&lt;Property name=&quot;options3d&quot; type=&quot;group&quot; value=&quot;on&quot;/&gt;&lt;Property name=&quot;title3d&quot; type=&quot;bool&quot; value=&quot;on&quot;/&gt;&lt;Property name=&quot;legend3d&quot; type=&quot;bool&quot; value=&quot;on&quot;/&gt;&lt;Property name=&quot;grid&quot; type=&quot;bool&quot; value=&quot;off&quot;/&gt;&lt;Property name=&quot;axisorientation&quot; type=&quot;bool&quot; value=&quot;off&quot;/&gt;&lt;Property name=&quot;logo3d&quot; type=&quot;bool&quot; value=&quot;off&quot;/&gt;&lt;Property name=&quot;fontsize&quot; type=&quot;integer&quot; value=&quot;10&quot;/&gt;&lt;Property name=&quot;colortheme&quot; type=&quot;string&quot; value=&quot;globaltheme&quot;/&gt;&lt;Property name=&quot;background&quot; type=&quot;group&quot; value=&quot;transparent&quot;/&gt;&lt;Property name=&quot;lockview&quot; type=&quot;string&quot; value=&quot;on&quot;/&gt;&lt;Property name=&quot;linkedinfo&quot; type=&quot;string&quot; value=&quot;&quot;/&gt;&lt;/PropSet&gt;&lt;PropSet id=&quot;view&quot;&gt;&lt;Property name=&quot;renderwireframe&quot; type=&quot;bool&quot; value=&quot;off&quot;/&gt;&lt;Property name=&quot;showlabels&quot; type=&quot;bool&quot; value=&quot;off&quot;/&gt;&lt;Property name=&quot;showDirections&quot; type=&quot;bool&quot; value=&quot;off&quot;/&gt;&lt;Property name=&quot;showgrid&quot; type=&quot;bool&quot; value=&quot;off&quot;/&gt;&lt;Property name=&quot;showaxisorientation&quot; type=&quot;bool&quot; value=&quot;off&quot;/&gt;&lt;Property name=&quot;showunits&quot; type=&quot;bool&quot; value=&quot;on&quot;/&gt;&lt;Property name=&quot;plotgroupunits&quot; type=&quot;stringarray&quot; value=&quot;\small mm, \small mm, \small mm&quot;/&gt;&lt;Property name=&quot;locked&quot; type=&quot;bool&quot; value=&quot;off&quot;/&gt;&lt;Property name=&quot;rotcenlocked&quot; type=&quot;bool&quot; value=&quot;off&quot;/&gt;&lt;Property name=&quot;istemporary&quot; type=&quot;bool&quot; value=&quot;off&quot;/&gt;&lt;Property name=&quot;scenelight&quot; type=&quot;group&quot; value=&quot;on&quot;/&gt;&lt;Property name=&quot;totlightintensity&quot; type=&quot;real&quot; value=&quot;1.0&quot;/&gt;&lt;Property name=&quot;usediffuse&quot; type=&quot;bool&quot; value=&quot;on&quot;/&gt;&lt;Property name=&quot;usespecular&quot; type=&quot;bool&quot; value=&quot;on&quot;/&gt;&lt;Property name=&quot;globalambient&quot; type=&quot;group&quot; value=&quot;on&quot;/&gt;&lt;Property name=&quot;totambient&quot; type=&quot;real&quot; value=&quot;0.3&quot;/&gt;&lt;Property name=&quot;ambientcolor&quot; type=&quot;group&quot; value=&quot;white&quot;/&gt;&lt;Property name=&quot;customambientcolor&quot; type=&quot;realarray&quot; value=&quot;1, 1, 1&quot;/&gt;&lt;Property name=&quot;ssao&quot; type=&quot;group&quot; value=&quot;off&quot;/&gt;&lt;Property name=&quot;ssaoradiustype&quot; type=&quot;group&quot; value=&quot;relative&quot;/&gt;&lt;Property name=&quot;ssaoradiusrelative&quot; type=&quot;real&quot; value=&quot;0.4&quot;/&gt;&lt;Property name=&quot;ssaoradiusexplicit&quot; type=&quot;real&quot; value=&quot;0.4&quot;/&gt;&lt;Property name=&quot;ssaomagnitude&quot; type=&quot;real&quot; value=&quot;1.0&quot;/&gt;&lt;Property name=&quot;ssaosqueeze&quot; type=&quot;real&quot; value=&quot;1.0&quot;/&gt;&lt;Property name=&quot;ssaopreset&quot; type=&quot;group&quot; value=&quot;medium&quot;/&gt;&lt;Property name=&quot;ssaonsamples&quot; type=&quot;integer&quot; value=&quot;64&quot;/&gt;&lt;Property name=&quot;ssaoroughness&quot; type=&quot;real&quot; value=&quot;1.0&quot;/&gt;&lt;Property name=&quot;ssaokernelrotationstexturewidth&quot; type=&quot;integer&quot; value=&quot;4&quot;/&gt;&lt;Property name=&quot;ssaosmooth&quot; type=&quot;integer&quot; value=&quot;2&quot;/&gt;&lt;Property name=&quot;ssaonormalawaresmoothing&quot; type=&quot;bool&quot; value=&quot;off&quot;/&gt;&lt;Property name=&quot;ssaoresolution&quot; type=&quot;real&quot; value=&quot;1.0&quot;/&gt;&lt;Property name=&quot;shadowmapping&quot; type=&quot;group&quot; value=&quot;off&quot;/&gt;&lt;Property name=&quot;shadowmappingsoftness&quot; type=&quot;real&quot; value=&quot;0.5&quot;/&gt;&lt;Property name=&quot;shadowmappingstrength&quot; type=&quot;real&quot; value=&quot;0.5&quot;/&gt;&lt;Property name=&quot;shadowmappingpreset&quot; type=&quot;group&quot; value=&quot;low&quot;/&gt;&lt;Property name=&quot;shadowmappingnumberofoccludersamples&quot; type=&quot;integer&quot; value=&quot;8&quot;/&gt;&lt;Property name=&quot;shadowmappingnumberofsamples&quot; type=&quot;integer&quot; value=&quot;16&quot;/&gt;&lt;Property name=&quot;shadowmappingresolution&quot; type=&quot;real&quot; value=&quot;0.5&quot;/&gt;&lt;Property name=&quot;shadowmappingmultisamplingeverywhere&quot; type=&quot;bool&quot; value=&quot;on&quot;/&gt;&lt;Property name=&quot;shadowmappinglimitlightviewfrustums&quot; type=&quot;bool&quot; value=&quot;off&quot;/&gt;&lt;Property name=&quot;shadowmappingaccuratedepthcomparison&quot; type=&quot;group&quot; value=&quot;off&quot;/&gt;&lt;Property name=&quot;shadowmappingnormalawaresmoothing&quot; type=&quot;bool&quot; value=&quot;off&quot;/&gt;&lt;Property name=&quot;shadowmappingbiassettings&quot; type=&quot;group&quot; value=&quot;default&quot;/&gt;&lt;Property name=&quot;shadowmappingconstantdepthbias&quot; type=&quot;real&quot; value=&quot;0.001&quot;/&gt;&lt;Property name=&quot;shadowmappingslopedepthbias&quot; type=&quot;real&quot; value=&quot;0.001&quot;/&gt;&lt;Property name=&quot;shadowmappingnormaloffsetbias&quot; type=&quot;real&quot; value=&quot;0.003&quot;/&gt;&lt;Property name=&quot;flooreffect&quot; type=&quot;group&quot; value=&quot;off&quot;/&gt;&lt;Property name=&quot;flooreffectoriginsettings&quot; type=&quot;group&quot; value=&quot;farthestvertex&quot;/&gt;&lt;Property name=&quot;flooreffectshoworigin&quot; type=&quot;group&quot; value=&quot;off&quot;/&gt;&lt;Property name=&quot;flooreffectorigin&quot; type=&quot;realarray&quot; value=&quot;0, 0, 0&quot;/&gt;&lt;Property name=&quot;flooreffectorigin_vector_method&quot; type=&quot;string&quot; value=&quot;step&quot;/&gt;&lt;Property name=&quot;flooreffectorigin_vector_start&quot; type=&quot;string&quot; value=&quot;&quot;/&gt;&lt;Property name=&quot;flooreffectorigin_vector_stop&quot; type=&quot;string&quot; value=&quot;&quot;/&gt;&lt;Property name=&quot;flooreffectorigin_vector_step&quot; type=&quot;string&quot; value=&quot;&quot;/&gt;&lt;Property name=&quot;flooreffectorigin_vector_numvalues&quot; type=&quot;string&quot; value=&quot;&quot;/&gt;&lt;Property name=&quot;flooreffectorigin_vector_function&quot; type=&quot;string&quot; value=&quot;none&quot;/&gt;&lt;Property name=&quot;flooreffectorigin_vector_interval&quot; type=&quot;string&quot; value=&quot;octave&quot;/&gt;&lt;Property name=&quot;flooreffectorigin_vector_freqperdec&quot; type=&quot;string&quot; value=&quot;&quot;/&gt;&lt;Property name=&quot;flooreffectoffset&quot; type=&quot;real&quot; value=&quot;0.0&quot;/&gt;&lt;Property name=&quot;flooreffectshownormalsettings&quot; type=&quot;group&quot; value=&quot;on&quot;/&gt;&lt;Property name=&quot;flooreffectnormalsettings&quot; type=&quot;group&quot; value=&quot;angle&quot;/&gt;&lt;Property name=&quot;flooreffectshownormal&quot; type=&quot;group&quot; value=&quot;off&quot;/&gt;&lt;Property name=&quot;flooreffectnormalpreset&quot; type=&quot;group&quot; value=&quot;xyplane&quot;/&gt;&lt;Property name=&quot;flooreffectnormal&quot; type=&quot;realarray&quot; value=&quot;0, 0, 1&quot;/&gt;&lt;Property name=&quot;flooreffectnormal_vector_method&quot; type=&quot;string&quot; value=&quot;step&quot;/&gt;&lt;Property name=&quot;flooreffectnormal_vector_start&quot; type=&quot;string&quot; value=&quot;&quot;/&gt;&lt;Property name=&quot;flooreffectnormal_vector_stop&quot; type=&quot;string&quot; value=&quot;&quot;/&gt;&lt;Property name=&quot;flooreffectnormal_vector_step&quot; type=&quot;string&quot; value=&quot;&quot;/&gt;&lt;Property name=&quot;flooreffectnormal_vector_numvalues&quot; type=&quot;string&quot; value=&quot;&quot;/&gt;&lt;Property name=&quot;flooreffectnormal_vector_function&quot; type=&quot;string&quot; value=&quot;none&quot;/&gt;&lt;Property name=&quot;flooreffectnormal_vector_interval&quot; type=&quot;string&quot; value=&quot;octave&quot;/&gt;&lt;Property name=&quot;flooreffectnormal_vector_freqperdec&quot; type=&quot;string&quot; value=&quot;&quot;/&gt;&lt;Property name=&quot;flooreffectshowangle&quot; type=&quot;group&quot; value=&quot;on&quot;/&gt;&lt;Property name=&quot;flooreffectangle&quot; type=&quot;real&quot; value=&quot;5.0&quot;/&gt;&lt;Property name=&quot;flooreffectambientocclusion&quot; type=&quot;bool&quot; value=&quot;on&quot;/&gt;&lt;Property name=&quot;flooreffectshadow&quot; type=&quot;group&quot; value=&quot;on&quot;/&gt;&lt;Property name=&quot;flooreffectshadowblur&quot; type=&quot;real&quot; value=&quot;0.0&quot;/&gt;&lt;Property name=&quot;flooreffecttransparency&quot; type=&quot;real&quot; value=&quot;0&quot;/&gt;&lt;Property name=&quot;displayoutput&quot; type=&quot;group&quot; value=&quot;off&quot;/&gt;&lt;Property name=&quot;displayoutputpreset&quot; type=&quot;group&quot; value=&quot;default&quot;/&gt;&lt;Property name=&quot;displayoutputtonemap&quot; type=&quot;group&quot; value=&quot;4&quot;/&gt;&lt;Property name=&quot;displayoutputgamma&quot; type=&quot;real&quot; value=&quot;2.2&quot;/&gt;&lt;Property name=&quot;displayoutputexposure&quot; type=&quot;real&quot; value=&quot;0.0&quot;/&gt;&lt;Property name=&quot;displayoutputcontrast&quot; type=&quot;real&quot; value=&quot;1.0&quot;/&gt;&lt;Property name=&quot;displayoutputsaturation&quot; type=&quot;real&quot; value=&quot;1.0&quot;/&gt;&lt;Property name=&quot;displayoutputvibrance&quot; type=&quot;real&quot; value=&quot;0.0&quot;/&gt;&lt;Property name=&quot;displayoutputhue&quot; type=&quot;real&quot; value=&quot;0.0&quot;/&gt;&lt;Property name=&quot;displayoutputbrightness&quot; type=&quot;real&quot; value=&quot;0.0&quot;/&gt;&lt;Property name=&quot;environmentmap&quot; type=&quot;group&quot; value=&quot;envmap_none&quot;/&gt;&lt;Property name=&quot;skydirection&quot; type=&quot;group&quot; value=&quot;positivey&quot;/&gt;&lt;Property name=&quot;skyrotation&quot; type=&quot;group&quot; value=&quot;skyrotationzero&quot;/&gt;&lt;Property name=&quot;environmentreflections&quot; type=&quot;bool&quot; value=&quot;on&quot;/&gt;&lt;Property name=&quot;skybox&quot; type=&quot;group&quot; value=&quot;off&quot;/&gt;&lt;Property name=&quot;skyboxblurriness&quot; type=&quot;real&quot; value=&quot;0&quot;/&gt;&lt;Property name=&quot;skyboxblend&quot; type=&quot;real&quot; value=&quot;0&quot;/&gt;&lt;Property name=&quot;skyboxprojection&quot; type=&quot;group&quot; value=&quot;special&quot;/&gt;&lt;Property name=&quot;skyboxfov&quot; type=&quot;real&quot; value=&quot;110&quot;/&gt;&lt;Property name=&quot;rotateenvironment&quot; type=&quot;bool&quot; value=&quot;off&quot;/&gt;&lt;Property name=&quot;transparency&quot; type=&quot;group&quot; value=&quot;off&quot;/&gt;&lt;Property name=&quot;transparencylevel&quot; type=&quot;real&quot; value=&quot;0.5&quot;/&gt;&lt;Property name=&quot;uniformblending&quot; type=&quot;group&quot; value=&quot;off&quot;/&gt;&lt;Property name=&quot;uniformblendinglevel&quot; type=&quot;real&quot; value=&quot;0.5&quot;/&gt;&lt;Property name=&quot;clippingactive&quot; type=&quot;group&quot; value=&quot;on&quot;/&gt;&lt;Property name=&quot;clipfaces&quot; type=&quot;bool&quot; value=&quot;on&quot;/&gt;&lt;Property name=&quot;clipedges&quot; type=&quot;bool&quot; value=&quot;on&quot;/&gt;&lt;Property name=&quot;clippoints&quot; type=&quot;bool&quot; value=&quot;on&quot;/&gt;&lt;Property name=&quot;clipprimaryhovereffect&quot; type=&quot;bool&quot; value=&quot;on&quot;/&gt;&lt;Property name=&quot;clipsecondaryhovereffect&quot; type=&quot;bool&quot; value=&quot;off&quot;/&gt;&lt;Property name=&quot;cliphighlightintersection&quot; type=&quot;group&quot; value=&quot;on&quot;/&gt;&lt;Property name=&quot;clipintersectionhighlightcolor&quot; type=&quot;group&quot; value=&quot;fromtheme&quot;/&gt;&lt;Property name=&quot;customclipintersectionhighlightcolor&quot; type=&quot;realarray&quot; value=&quot;1, 0, 0&quot;/&gt;&lt;Property name=&quot;clipapplyclipping&quot; type=&quot;bool&quot; value=&quot;on&quot;/&gt;&lt;Property name=&quot;clipshowframes&quot; type=&quot;bool&quot; value=&quot;on&quot;/&gt;&lt;Property name=&quot;clipshowgizmos&quot; type=&quot;bool&quot; value=&quot;on&quot;/&gt;&lt;Property name=&quot;clipshowcappedfaces&quot; type=&quot;group&quot; value=&quot;off&quot;/&gt;&lt;Property name=&quot;clipcappedfacescolorize&quot; type=&quot;group&quot; value=&quot;on&quot;/&gt;&lt;Property name=&quot;clipcappedfacescolorizeper&quot; type=&quot;group&quot; value=&quot;domain&quot;/&gt;&lt;Property name=&quot;clipcappedfaceshighlightoverlappingdomains&quot; type=&quot;group&quot; value=&quot;on&quot;/&gt;&lt;Property name=&quot;clipcappedfaceshighlightoverlappingdomainscolor&quot; type=&quot;group&quot; value=&quot;fromtheme&quot;/&gt;&lt;Property name=&quot;customclipcappedfaceshighlightoverlappingdomainscolor&quot; type=&quot;realarray&quot; value=&quot;1, 0, 0&quot;/&gt;&lt;Property name=&quot;clipcappedfacestransparencyenabled&quot; type=&quot;group&quot; value=&quot;off&quot;/&gt;&lt;Property name=&quot;clipcappedfacestransparency&quot; type=&quot;real&quot; value=&quot;0.2&quot;/&gt;&lt;Property name=&quot;hidestatus&quot; type=&quot;string&quot; value=&quot;hide&quot;/&gt;&lt;Property name=&quot;isnew&quot; type=&quot;bool&quot; value=&quot;off&quot;/&gt;&lt;Property name=&quot;postviewkey&quot; type=&quot;string&quot; value=&quot;&quot;/&gt;&lt;Property name=&quot;workplaneclip&quot; type=&quot;bool&quot; value=&quot;off&quot;/&gt;&lt;Property name=&quot;offscreenoverride&quot; type=&quot;bool&quot; value=&quot;off&quot;/&gt;&lt;/PropSet&gt;&lt;PropSet id=&quot;camera&quot;&gt;&lt;Property name=&quot;projection&quot; type=&quot;group&quot; value=&quot;perspective&quot;/&gt;&lt;Property name=&quot;orthoscale&quot; type=&quot;real&quot; value=&quot;369.789794921875&quot;/&gt;&lt;Property name=&quot;zoomanglefull&quot; type=&quot;real&quot; value=&quot;40&quot;/&gt;&lt;Property name=&quot;forcenoviewscaling&quot; type=&quot;bool&quot; value=&quot;off&quot;/&gt;&lt;Property name=&quot;viewscaletype&quot; type=&quot;group&quot; value=&quot;none&quot;/&gt;&lt;Property name=&quot;autocontext&quot; type=&quot;group&quot; value=&quot;isotropic&quot;/&gt;&lt;Property name=&quot;autoupdate&quot; type=&quot;bool&quot; value=&quot;off&quot;/&gt;&lt;Property name=&quot;xweight&quot; type=&quot;real&quot; value=&quot;1&quot;/&gt;&lt;Property name=&quot;yweight&quot; type=&quot;real&quot; value=&quot;1&quot;/&gt;&lt;Property name=&quot;zweight&quot; type=&quot;real&quot; value=&quot;1&quot;/&gt;&lt;Property name=&quot;xscale&quot; type=&quot;real&quot; value=&quot;1&quot;/&gt;&lt;Property name=&quot;yscale&quot; type=&quot;real&quot; value=&quot;1&quot;/&gt;&lt;Property name=&quot;zscale&quot; type=&quot;real&quot; value=&quot;1&quot;/&gt;&lt;Property name=&quot;position&quot; type=&quot;realarray&quot; value=&quot;-3, -4, 3&quot;/&gt;&lt;Property name=&quot;target&quot; type=&quot;realarray&quot; value=&quot;-2.384185791015625E-7, -2.384185791015625E-7, 2.384185791015625E-7&quot;/&gt;&lt;Property name=&quot;up&quot; type=&quot;realarray&quot; value=&quot;2.9802322387695312E-8, 0, 1&quot;/&gt;&lt;Property name=&quot;rotationpoint&quot; type=&quot;realarray&quot; value=&quot;0, 0, 0&quot;/&gt;&lt;Property name=&quot;viewoffset&quot; type=&quot;realarray&quot; value=&quot;-0.06085195764899254, 0.01979038444418437&quot;/&gt;&lt;Property name=&quot;manualgrid&quot; type=&quot;group&quot; value=&quot;off&quot;/&gt;&lt;Property name=&quot;xspacing&quot; type=&quot;real&quot; value=&quot;1&quot;/&gt;&lt;Property name=&quot;yspacing&quot; type=&quot;real&quot; value=&quot;1&quot;/&gt;&lt;Property name=&quot;zspacing&quot; type=&quot;real&quot; value=&quot;1&quot;/&gt;&lt;Property name=&quot;xextra&quot; type=&quot;realarray&quot; value=&quot;&quot;/&gt;&lt;Property name=&quot;xextra_vector_method&quot; type=&quot;string&quot; value=&quot;step&quot;/&gt;&lt;Property name=&quot;xextra_vector_start&quot; type=&quot;string&quot; value=&quot;&quot;/&gt;&lt;Property name=&quot;xextra_vector_stop&quot; type=&quot;string&quot; value=&quot;&quot;/&gt;&lt;Property name=&quot;xextra_vector_step&quot; type=&quot;string&quot; value=&quot;&quot;/&gt;&lt;Property name=&quot;xextra_vector_numvalues&quot; type=&quot;string&quot; value=&quot;&quot;/&gt;&lt;Property name=&quot;xextra_vector_function&quot; type=&quot;string&quot; value=&quot;none&quot;/&gt;&lt;Property name=&quot;xextra_vector_interval&quot; type=&quot;string&quot; value=&quot;octave&quot;/&gt;&lt;Property name=&quot;xextra_vector_freqperdec&quot; type=&quot;string&quot; value=&quot;&quot;/&gt;&lt;Property name=&quot;yextra&quot; type=&quot;realarray&quot; value=&quot;&quot;/&gt;&lt;Property name=&quot;yextra_vector_method&quot; type=&quot;string&quot; value=&quot;step&quot;/&gt;&lt;Property name=&quot;yextra_vector_start&quot; type=&quot;string&quot; value=&quot;&quot;/&gt;&lt;Property name=&quot;yextra_vector_stop&quot; type=&quot;string&quot; value=&quot;&quot;/&gt;&lt;Property name=&quot;yextra_vector_step&quot; type=&quot;string&quot; value=&quot;&quot;/&gt;&lt;Property name=&quot;yextra_vector_numvalues&quot; type=&quot;string&quot; value=&quot;&quot;/&gt;&lt;Property name=&quot;yextra_vector_function&quot; type=&quot;string&quot; value=&quot;none&quot;/&gt;&lt;Property name=&quot;yextra_vector_interval&quot; type=&quot;string&quot; value=&quot;octave&quot;/&gt;&lt;Property name=&quot;yextra_vector_freqperdec&quot; type=&quot;string&quot; value=&quot;&quot;/&gt;&lt;Property name=&quot;zextra&quot; type=&quot;realarray&quot; value=&quot;&quot;/&gt;&lt;Property name=&quot;zextra_vector_method&quot; type=&quot;string&quot; value=&quot;step&quot;/&gt;&lt;Property name=&quot;zextra_vector_start&quot; type=&quot;string&quot; value=&quot;&quot;/&gt;&lt;Property name=&quot;zextra_vector_stop&quot; type=&quot;string&quot; value=&quot;&quot;/&gt;&lt;Property name=&quot;zextra_vector_step&quot; type=&quot;string&quot; value=&quot;&quot;/&gt;&lt;Property name=&quot;zextra_vector_numvalues&quot; type=&quot;string&quot; value=&quot;&quot;/&gt;&lt;Property name=&quot;zextra_vector_function&quot; type=&quot;string&quot; value=&quot;none&quot;/&gt;&lt;Property name=&quot;zextra_vector_interval&quot; type=&quot;string&quot; value=&quot;octave&quot;/&gt;&lt;Property name=&quot;zextra_vector_freqperdec&quot; type=&quot;string&quot; value=&quot;&quot;/&gt;&lt;Property name=&quot;canvassizedip&quot; type=&quot;realarray&quot; value=&quot;710, 487&quot;/&gt;&lt;Property name=&quot;renderareasizedip&quot; type=&quot;realarray&quot; value=&quot;710, 487&quot;/&gt;&lt;/PropSet&gt;&lt;PropSet id=&quot;axis&quot;/&gt;&lt;PropSet id=&quot;clip&quot;/&gt;&lt;PropSet id=&quot;table&quot;/&gt;&lt;UpdateTimeStamp&gt;Sep 26, 2023, 11:26:11 PM&lt;/UpdateTimeStamp&gt;&lt;/Root&gt;"/>
</p:tagLst>
</file>

<file path=ppt/tags/tag7.xml><?xml version="1.0" encoding="utf-8"?>
<p:tagLst xmlns:p="http://schemas.openxmlformats.org/presentationml/2006/main" xmlns:r="http://schemas.openxmlformats.org/officeDocument/2006/relationships" xmlns:a="http://schemas.openxmlformats.org/drawingml/2006/main">
  <p:tag name="COMSOL LIVELINK TAG" val="&lt;!-- &#10;PropSet elements are populated with properties elements in format &lt;Property name=&quot;&quot; value=&quot;&quot; type=&quot;&quot;/&gt;&#10;LinkType element has either Image, or Table as value.&#10;--&gt;&lt;Root completeVersion=&quot;6.1.0.x&quot; formatVersion=&quot;2.0.0.0&quot; version=&quot;6.2.0.256&quot;&gt;&lt;VersionInformation&gt;&lt;Version&gt;1&lt;/Version&gt;&lt;/VersionInformation&gt;&lt;Entity&gt;/result/feature/pg8&lt;/Entity&gt;&lt;Tag&gt;pg8&lt;/Tag&gt;&lt;Node&gt;Results &amp;gt; Volume Change&lt;/Node&gt;&lt;LinkType&gt;Image&lt;/LinkType&gt;&lt;ModelLink directoryType=&quot;none&quot;&gt;H:\hub\root\build\main\daily\test\tapplications\Nonlinear_Structural_Materials_Module\Hyperelasticity\biventricular_cardiac_model.mph&lt;/ModelLink&gt;&lt;LocalPath&gt;biventricular_cardiac_model.mph&lt;/LocalPath&gt;&lt;SDim&gt;1&lt;/SDim&gt;&lt;Locked&gt;false&lt;/Locked&gt;&lt;PropSet id=&quot;image&quot;&gt;&lt;Property name=&quot;view&quot; type=&quot;reference&quot; value=&quot;auto&quot;/&gt;&lt;Property name=&quot;animating&quot; type=&quot;bool&quot; value=&quot;off&quot;/&gt;&lt;Property name=&quot;isclientfile&quot; type=&quot;bool&quot; value=&quot;on&quot;/&gt;&lt;Property name=&quot;isforreport&quot; type=&quot;bool&quot; value=&quot;on&quot;/&gt;&lt;Property name=&quot;size&quot; type=&quot;string&quot; value=&quot;presentation&quot;/&gt;&lt;Property name=&quot;hiddensize&quot; type=&quot;group&quot; value=&quot;manual&quot;/&gt;&lt;Property name=&quot;unit&quot; type=&quot;group&quot; value=&quot;px&quot;/&gt;&lt;Property name=&quot;lockratio&quot; type=&quot;bool&quot; value=&quot;off&quot;/&gt;&lt;Property name=&quot;aspectratio&quot; type=&quot;real&quot; value=&quot;1&quot;/&gt;&lt;Property name=&quot;width&quot; type=&quot;real&quot; value=&quot;2160&quot;/&gt;&lt;Property name=&quot;height&quot; type=&quot;real&quot; value=&quot;1620&quot;/&gt;&lt;Property name=&quot;resolution&quot; type=&quot;integer&quot; value=&quot;300&quot;/&gt;&lt;Property name=&quot;sizedesc&quot; type=&quot;string&quot; value=&quot;183 x 137 mm&quot;/&gt;&lt;Property name=&quot;widthpx&quot; type=&quot;integer&quot; value=&quot;0&quot;/&gt;&lt;Property name=&quot;heightpx&quot; type=&quot;integer&quot; value=&quot;0&quot;/&gt;&lt;Property name=&quot;widthexact&quot; type=&quot;real&quot; value=&quot;0&quot;/&gt;&lt;Property name=&quot;heightexact&quot; type=&quot;real&quot; value=&quot;0&quot;/&gt;&lt;Property name=&quot;exactstored&quot; type=&quot;bool&quot; value=&quot;off&quot;/&gt;&lt;Property name=&quot;usage&quot; type=&quot;group&quot; value=&quot;tree&quot;/&gt;&lt;Property name=&quot;zoomextents&quot; type=&quot;bool&quot; value=&quot;on&quot;/&gt;&lt;Property name=&quot;antialias&quot; type=&quot;bool&quot; value=&quot;on&quot;/&gt;&lt;Property name=&quot;screenwidthpx&quot; type=&quot;integer&quot; value=&quot;0&quot;/&gt;&lt;Property name=&quot;screenheightpx&quot; type=&quot;integer&quot; value=&quot;0&quot;/&gt;&lt;Property name=&quot;linkpossible&quot; type=&quot;bool&quot; value=&quot;on&quot;/&gt;&lt;Property name=&quot;heightmultiple&quot; type=&quot;integer&quot; value=&quot;1&quot;/&gt;&lt;Property name=&quot;zoomlevel&quot; type=&quot;integer&quot; value=&quot;0&quot;/&gt;&lt;Property name=&quot;saveepscopy&quot; type=&quot;bool&quot; value=&quot;off&quot;/&gt;&lt;Property name=&quot;resizefactor&quot; type=&quot;integer&quot; value=&quot;1&quot;/&gt;&lt;Property name=&quot;saveprefs&quot; type=&quot;bool&quot; value=&quot;off&quot;/&gt;&lt;Property name=&quot;decorationscale&quot; type=&quot;real&quot; value=&quot;1&quot;/&gt;&lt;Property name=&quot;clearfilenameafterwards&quot; type=&quot;bool&quot; value=&quot;off&quot;/&gt;&lt;Property name=&quot;allowlinked&quot; type=&quot;bool&quot; value=&quot;on&quot;/&gt;&lt;Property name=&quot;allowpaste&quot; type=&quot;group&quot; value=&quot;on&quot;/&gt;&lt;Property name=&quot;target&quot; type=&quot;group&quot; value=&quot;linked&quot;/&gt;&lt;Property name=&quot;imagetype&quot; type=&quot;group&quot; value=&quot;png&quot;/&gt;&lt;Property name=&quot;alwaysask&quot; type=&quot;bool&quot; value=&quot;off&quot;/&gt;&lt;Property name=&quot;addsuffix&quot; type=&quot;bool&quot; value=&quot;off&quot;/&gt;&lt;Property name=&quot;alloweps&quot; type=&quot;bool&quot; value=&quot;on&quot;/&gt;&lt;Property name=&quot;allowgltf&quot; type=&quot;bool&quot; value=&quot;off&quot;/&gt;&lt;Property name=&quot;lastwrittenfile&quot; type=&quot;string&quot; value=&quot;&quot;/&gt;&lt;Property name=&quot;lastfiletype&quot; type=&quot;string&quot; value=&quot;png&quot;/&gt;&lt;Property name=&quot;context&quot; type=&quot;group&quot; value=&quot;report&quot;/&gt;&lt;Property name=&quot;clusterrootonly&quot; type=&quot;bool&quot; value=&quot;on&quot;/&gt;&lt;Property name=&quot;layoutmode&quot; type=&quot;group&quot; value=&quot;image&quot;/&gt;&lt;Property name=&quot;sdim&quot; type=&quot;group&quot; value=&quot;1&quot;/&gt;&lt;Property name=&quot;options1d&quot; type=&quot;group&quot; value=&quot;on&quot;/&gt;&lt;Property name=&quot;title1d&quot; type=&quot;bool&quot; value=&quot;on&quot;/&gt;&lt;Property name=&quot;legend1d&quot; type=&quot;bool&quot; value=&quot;on&quot;/&gt;&lt;Property name=&quot;axes1d&quot; type=&quot;bool&quot; value=&quot;on&quot;/&gt;&lt;Property name=&quot;showgrid&quot; type=&quot;bool&quot; value=&quot;on&quot;/&gt;&lt;Property name=&quot;logo1d&quot; type=&quot;bool&quot; value=&quot;off&quot;/&gt;&lt;Property name=&quot;fontsize&quot; type=&quot;integer&quot; value=&quot;10&quot;/&gt;&lt;Property name=&quot;colortheme&quot; type=&quot;string&quot; value=&quot;globaltheme&quot;/&gt;&lt;Property name=&quot;background&quot; type=&quot;group&quot; value=&quot;transparent&quot;/&gt;&lt;Property name=&quot;lockview&quot; type=&quot;string&quot; value=&quot;on&quot;/&gt;&lt;Property name=&quot;linkedinfo&quot; type=&quot;string&quot; value=&quot;&quot;/&gt;&lt;/PropSet&gt;&lt;PropSet id=&quot;view&quot;&gt;&lt;Property name=&quot;axislimits&quot; type=&quot;group&quot; value=&quot;off&quot;/&gt;&lt;Property name=&quot;xmin&quot; type=&quot;real&quot; value=&quot;-3.1278848764594085&quot;/&gt;&lt;Property name=&quot;xmax&quot; type=&quot;real&quot; value=&quot;323.1278848764594&quot;/&gt;&lt;Property name=&quot;ymin&quot; type=&quot;real&quot; value=&quot;6.608958227981956&quot;/&gt;&lt;Property name=&quot;ymax&quot; type=&quot;real&quot; value=&quot;39.86498183653264&quot;/&gt;&lt;Property name=&quot;showsecaxislimit&quot; type=&quot;group&quot; value=&quot;off&quot;/&gt;&lt;Property name=&quot;yminsec&quot; type=&quot;real&quot; value=&quot;-1&quot;/&gt;&lt;Property name=&quot;ymaxsec&quot; type=&quot;real&quot; value=&quot;1&quot;/&gt;&lt;Property name=&quot;preserveaspect&quot; type=&quot;bool&quot; value=&quot;off&quot;/&gt;&lt;Property name=&quot;xlog&quot; type=&quot;bool&quot; value=&quot;off&quot;/&gt;&lt;Property name=&quot;ylog&quot; type=&quot;bool&quot; value=&quot;off&quot;/&gt;&lt;Property name=&quot;showsecylog&quot; type=&quot;group&quot; value=&quot;off&quot;/&gt;&lt;Property name=&quot;ylogsec&quot; type=&quot;bool&quot; value=&quot;off&quot;/&gt;&lt;Property name=&quot;showgrid&quot; type=&quot;group&quot; value=&quot;on&quot;/&gt;&lt;Property name=&quot;showmanualgrid&quot; type=&quot;group&quot; value=&quot;on&quot;/&gt;&lt;Property name=&quot;manualgrid&quot; type=&quot;group&quot; value=&quot;off&quot;/&gt;&lt;Property name=&quot;showxspacing&quot; type=&quot;group&quot; value=&quot;on&quot;/&gt;&lt;Property name=&quot;xspacing&quot; type=&quot;real&quot; value=&quot;1&quot;/&gt;&lt;Property name=&quot;showyspacing&quot; type=&quot;group&quot; value=&quot;on&quot;/&gt;&lt;Property name=&quot;yspacing&quot; type=&quot;real&quot; value=&quot;1&quot;/&gt;&lt;Property name=&quot;showsecyspacing&quot; type=&quot;group&quot; value=&quot;off&quot;/&gt;&lt;Property name=&quot;ysecspacing&quot; type=&quot;real&quot; value=&quot;1&quot;/&gt;&lt;Property name=&quot;xextra&quot; type=&quot;realarray&quot; value=&quot;&quot;/&gt;&lt;Property name=&quot;xextra_vector_method&quot; type=&quot;string&quot; value=&quot;step&quot;/&gt;&lt;Property name=&quot;xextra_vector_start&quot; type=&quot;string&quot; value=&quot;&quot;/&gt;&lt;Property name=&quot;xextra_vector_stop&quot; type=&quot;string&quot; value=&quot;&quot;/&gt;&lt;Property name=&quot;xextra_vector_step&quot; type=&quot;string&quot; value=&quot;&quot;/&gt;&lt;Property name=&quot;xextra_vector_numvalues&quot; type=&quot;string&quot; value=&quot;&quot;/&gt;&lt;Property name=&quot;xextra_vector_function&quot; type=&quot;string&quot; value=&quot;none&quot;/&gt;&lt;Property name=&quot;xextra_vector_interval&quot; type=&quot;string&quot; value=&quot;octave&quot;/&gt;&lt;Property name=&quot;xextra_vector_freqperdec&quot; type=&quot;string&quot; value=&quot;&quot;/&gt;&lt;Property name=&quot;yextra&quot; type=&quot;realarray&quot; value=&quot;&quot;/&gt;&lt;Property name=&quot;yextra_vector_method&quot; type=&quot;string&quot; value=&quot;step&quot;/&gt;&lt;Property name=&quot;yextra_vector_start&quot; type=&quot;string&quot; value=&quot;&quot;/&gt;&lt;Property name=&quot;yextra_vector_stop&quot; type=&quot;string&quot; value=&quot;&quot;/&gt;&lt;Property name=&quot;yextra_vector_step&quot; type=&quot;string&quot; value=&quot;&quot;/&gt;&lt;Property name=&quot;yextra_vector_numvalues&quot; type=&quot;string&quot; value=&quot;&quot;/&gt;&lt;Property name=&quot;yextra_vector_function&quot; type=&quot;string&quot; value=&quot;none&quot;/&gt;&lt;Property name=&quot;yextra_vector_interval&quot; type=&quot;string&quot; value=&quot;octave&quot;/&gt;&lt;Property name=&quot;yextra_vector_freqperdec&quot; type=&quot;string&quot; value=&quot;&quot;/&gt;&lt;Property name=&quot;showsecyextra&quot; type=&quot;group&quot; value=&quot;off&quot;/&gt;&lt;Property name=&quot;ysecextra&quot; type=&quot;realarray&quot; value=&quot;&quot;/&gt;&lt;Property name=&quot;ysecextra_vector_method&quot; type=&quot;string&quot; value=&quot;step&quot;/&gt;&lt;Property name=&quot;ysecextra_vector_start&quot; type=&quot;string&quot; value=&quot;&quot;/&gt;&lt;Property name=&quot;ysecextra_vector_stop&quot; type=&quot;string&quot; value=&quot;&quot;/&gt;&lt;Property name=&quot;ysecextra_vector_step&quot; type=&quot;string&quot; value=&quot;&quot;/&gt;&lt;Property name=&quot;ysecextra_vector_numvalues&quot; type=&quot;string&quot; value=&quot;&quot;/&gt;&lt;Property name=&quot;ysecextra_vector_function&quot; type=&quot;string&quot; value=&quot;none&quot;/&gt;&lt;Property name=&quot;ysecextra_vector_interval&quot; type=&quot;string&quot; value=&quot;octave&quot;/&gt;&lt;Property name=&quot;ysecextra_vector_freqperdec&quot; type=&quot;string&quot; value=&quot;&quot;/&gt;&lt;/PropSet&gt;&lt;PropSet id=&quot;camera&quot;/&gt;&lt;PropSet id=&quot;axis&quot;/&gt;&lt;PropSet id=&quot;clip&quot;/&gt;&lt;PropSet id=&quot;table&quot;/&gt;&lt;UpdateTimeStamp&gt;Sep 26, 2023, 11:32:02 PM&lt;/UpdateTimeStamp&gt;&lt;/Root&gt;"/>
</p:tagLst>
</file>

<file path=ppt/theme/theme1.xml><?xml version="1.0" encoding="utf-8"?>
<a:theme xmlns:a="http://schemas.openxmlformats.org/drawingml/2006/main" name="comsol">
  <a:themeElements>
    <a:clrScheme name="COMSOL 1">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3" id="{B43074F0-4B04-455D-A174-9AE4F28B5B0E}" vid="{3FF8A466-F0F8-46B5-8CD7-6E797DFE1A71}"/>
    </a:ext>
  </a:extLst>
</a:theme>
</file>

<file path=docProps/app.xml><?xml version="1.0" encoding="utf-8"?>
<Properties xmlns="http://schemas.openxmlformats.org/officeDocument/2006/extended-properties" xmlns:vt="http://schemas.openxmlformats.org/officeDocument/2006/docPropsVTypes">
  <Template/>
  <TotalTime>0</TotalTime>
  <Words>0</Words>
  <Application>Microsoft Office PowerPoint</Application>
  <PresentationFormat>On-screen Show (16:9)</PresentationFormat>
  <Paragraphs>0</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Lato</vt:lpstr>
      <vt:lpstr>Lato Light</vt:lpstr>
      <vt:lpstr>Wingdings</vt:lpstr>
      <vt:lpstr>comsol</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2023-09-26T21:32:19Z</dcterms:created>
  <dc:creator>COMSOL</dc:creator>
  <cp:lastModifiedBy>COMSOL</cp:lastModifiedBy>
  <dcterms:modified xsi:type="dcterms:W3CDTF">2023-09-26T21:32:19Z</dcterms:modified>
  <cp:revision>1</cp:revision>
  <dc:title>Biventricular Cardiac Model</dc:title>
</cp:coreProperties>
</file>