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1" r:id="rId15"/>
    <p:sldId id="263" r:id="rId17"/>
    <p:sldId id="264" r:id="rId18"/>
    <p:sldId id="265" r:id="rId19"/>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5" Target="slides/slide6.xml" Type="http://schemas.openxmlformats.org/officeDocument/2006/relationships/slide"/><Relationship Id="rId17" Target="slides/slide8.xml" Type="http://schemas.openxmlformats.org/officeDocument/2006/relationships/slide"/><Relationship Id="rId18" Target="slides/slide7.xml" Type="http://schemas.openxmlformats.org/officeDocument/2006/relationships/slide"/><Relationship Id="rId19" Target="slides/slide9.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 Id="rId3" Type="http://schemas.openxmlformats.org/officeDocument/2006/relationships/tags" Target="../tags/tag1.xml"/></Relationships>

</file>

<file path=ppt/slides/_rels/slide4.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5.png" Type="http://schemas.openxmlformats.org/officeDocument/2006/relationships/image"/><Relationship Id="rId3" Target="../media/image6.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7.png" Type="http://schemas.openxmlformats.org/officeDocument/2006/relationships/image"/><Relationship Id="rId3" Target="../media/image8.png" Type="http://schemas.openxmlformats.org/officeDocument/2006/relationships/image"/><Relationship Id="rId4" Target="../media/image9.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7.png" Type="http://schemas.openxmlformats.org/officeDocument/2006/relationships/image"/><Relationship Id="rId3" Target="../media/image10.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2.png" Type="http://schemas.openxmlformats.org/officeDocument/2006/relationships/image"/><Relationship Id="rId3" Type="http://schemas.openxmlformats.org/officeDocument/2006/relationships/tags" Target="../tags/tag3.xml"/></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 Id="rId3" Type="http://schemas.openxmlformats.org/officeDocument/2006/relationships/tags" Target="../tags/tag2.xml"/></Relationships>

</file>

<file path=ppt/slides/_rels/slide9.xml.rels><?xml version="1.0" encoding="UTF-8" standalone="no"?><Relationships xmlns="http://schemas.openxmlformats.org/package/2006/relationships"><Relationship Id="rId1" Target="../slideLayouts/slideLayout2.xml" Type="http://schemas.openxmlformats.org/officeDocument/2006/relationships/slideLayout"/><Relationship Id="rId2" Target="../media/image13.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Buckling of HDPE Liners</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High Density Polyethilene (HDPE) is used to make liners for damaged pipes.</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Sudden collapse of the liner can occurr during idle times, when pressure inside the pipe drops.</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This is caused by gas permeating between the liner and the pipe and building up pressure on the outer surface of the component.</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Model Definition</a:t>
            </a:r>
            <a:endParaRPr lang="en-US"/>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5500" lvl="1" marL="469800">
              <a:lnSpc>
                <a:spcPct val="100000"/>
              </a:lnSpc>
              <a:spcBef>
                <a:spcPts val="500"/>
              </a:spcBef>
              <a:buFont typeface=""/>
              <a:buChar char="‒"/>
            </a:pPr>
            <a:r>
              <a:rPr b="false" i="false" lang="en-US" sz="1200" u="none">
                <a:solidFill>
                  <a:srgbClr val="393A39"/>
                </a:solidFill>
                <a:latin typeface="Lato"/>
              </a:rPr>
              <a:t>Under the plain strain assumption, only a section of the 1 m long liner can be modeled.</a:t>
            </a:r>
          </a:p>
          <a:p>
            <a:pPr algn="l" indent="-175500" lvl="1" marL="469800">
              <a:lnSpc>
                <a:spcPct val="100000"/>
              </a:lnSpc>
              <a:spcBef>
                <a:spcPts val="500"/>
              </a:spcBef>
              <a:buFont typeface=""/>
              <a:buChar char="‒"/>
            </a:pPr>
            <a:r>
              <a:rPr b="false" i="false" lang="en-US" sz="1200" u="none">
                <a:solidFill>
                  <a:srgbClr val="393A39"/>
                </a:solidFill>
                <a:latin typeface="Lato"/>
              </a:rPr>
              <a:t>The vertical diameter is made 0.2% smaller than the horizontal one, to enforce one-lobe type buckling collapse, as observed experimentally.</a:t>
            </a:r>
          </a:p>
          <a:p>
            <a:pPr algn="l" indent="-175500" lvl="1" marL="469800">
              <a:lnSpc>
                <a:spcPct val="100000"/>
              </a:lnSpc>
              <a:spcBef>
                <a:spcPts val="500"/>
              </a:spcBef>
              <a:buFont typeface=""/>
              <a:buChar char="‒"/>
            </a:pPr>
            <a:r>
              <a:rPr b="false" i="false" lang="en-US" sz="1200" u="none">
                <a:solidFill>
                  <a:srgbClr val="393A39"/>
                </a:solidFill>
                <a:latin typeface="Lato"/>
              </a:rPr>
              <a:t>Mirror symmetry along the vertical axis can be exploited to reduce the computational cost.</a:t>
            </a:r>
          </a:p>
          <a:p>
            <a:pPr algn="l" indent="-175500" lvl="1" marL="469800">
              <a:lnSpc>
                <a:spcPct val="100000"/>
              </a:lnSpc>
              <a:spcBef>
                <a:spcPts val="500"/>
              </a:spcBef>
              <a:spcAft>
                <a:spcPct val="15000"/>
              </a:spcAft>
              <a:buFont typeface=""/>
              <a:buChar char="‒"/>
            </a:pPr>
            <a:r>
              <a:rPr b="false" i="false" lang="en-US" sz="1200" u="none">
                <a:solidFill>
                  <a:srgbClr val="393A39"/>
                </a:solidFill>
                <a:latin typeface="Lato"/>
              </a:rPr>
              <a:t>The pipe is modeled as a rigid boundary.</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Cross-section geometry</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flipH="false" flipV="false" rot="0">
            <a:off x="457200" y="1332000"/>
            <a:ext cx="8305200" cy="873661"/>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innner surface of the liner is subjected to atmospheric pressure.</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outer surface is subjected to the pressure of the trapped gas:</a:t>
            </a:r>
          </a:p>
        </p:txBody>
      </p:sp>
      <p:sp>
        <p:nvSpPr>
          <p:cNvPr name="AutoShape 5" id="5"/>
          <p:cNvSpPr/>
          <p:nvPr/>
        </p:nvSpPr>
        <p:spPr>
          <a:xfrm flipH="false" flipV="false" rot="0">
            <a:off x="457200" y="3272461"/>
            <a:ext cx="8305200" cy="325735"/>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600" b="false" i="false" u="none">
                <a:solidFill>
                  <a:srgbClr val="393A39"/>
                </a:solidFill>
                <a:latin typeface="Lato"/>
              </a:rPr>
              <a:t>The gas pressure is increased by imposing a constant inflow mass rate</a:t>
            </a:r>
            <a:endParaRPr lang="en-US"/>
          </a:p>
        </p:txBody>
      </p:sp>
      <p:pic>
        <p:nvPicPr>
          <p:cNvPr name="Picture 6" id="6"/>
          <p:cNvPicPr>
            <a:picLocks noChangeAspect="true"/>
          </p:cNvPicPr>
          <p:nvPr/>
        </p:nvPicPr>
        <p:blipFill>
          <a:blip r:embed="rId2"/>
          <a:stretch>
            <a:fillRect/>
          </a:stretch>
        </p:blipFill>
        <p:spPr>
          <a:xfrm>
            <a:off x="584200" y="2396161"/>
            <a:ext cx="1384300" cy="495300"/>
          </a:xfrm>
          <a:prstGeom prst="rect">
            <a:avLst/>
          </a:prstGeom>
        </p:spPr>
      </p:pic>
      <p:pic>
        <p:nvPicPr>
          <p:cNvPr name="Picture 8" id="8"/>
          <p:cNvPicPr>
            <a:picLocks noChangeAspect="true"/>
          </p:cNvPicPr>
          <p:nvPr/>
        </p:nvPicPr>
        <p:blipFill>
          <a:blip r:embed="rId3"/>
          <a:stretch>
            <a:fillRect/>
          </a:stretch>
        </p:blipFill>
        <p:spPr>
          <a:xfrm>
            <a:off x="584200" y="3788696"/>
            <a:ext cx="863600" cy="22860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Material Model</a:t>
            </a:r>
          </a:p>
        </p:txBody>
      </p:sp>
      <p:sp>
        <p:nvSpPr>
          <p:cNvPr name="AutoShape 2" id="2"/>
          <p:cNvSpPr/>
          <p:nvPr/>
        </p:nvSpPr>
        <p:spPr>
          <a:xfrm flipH="false" flipV="false" rot="0">
            <a:off x="457200" y="1620000"/>
            <a:ext cx="2949575" cy="740234"/>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The Bergstrom-Bischoff material model features a temperature dempendent stiffness:</a:t>
            </a:r>
          </a:p>
        </p:txBody>
      </p:sp>
      <p:sp>
        <p:nvSpPr>
          <p:cNvPr name="AutoShape 4" id="4"/>
          <p:cNvSpPr/>
          <p:nvPr/>
        </p:nvSpPr>
        <p:spPr>
          <a:xfrm>
            <a:off x="4114800" y="3498464"/>
            <a:ext cx="4800600" cy="300816"/>
          </a:xfrm>
          <a:prstGeom prst="rect">
            <a:avLst/>
          </a:prstGeom>
        </p:spPr>
        <p:txBody>
          <a:bodyPr anchor="t" anchorCtr="false"/>
          <a:p>
            <a:r>
              <a:rPr lang="en-US" sz="1200" b="false" i="true" u="none">
                <a:solidFill>
                  <a:srgbClr val="1B4D81"/>
                </a:solidFill>
                <a:latin typeface="Lato"/>
              </a:rPr>
              <a:t>Rheology of the Bergstrom-Bischoff material model</a:t>
            </a:r>
          </a:p>
        </p:txBody>
      </p:sp>
      <p:pic>
        <p:nvPicPr>
          <p:cNvPr name="Picture 3" id="3"/>
          <p:cNvPicPr>
            <a:picLocks noChangeAspect="true"/>
          </p:cNvPicPr>
          <p:nvPr/>
        </p:nvPicPr>
        <p:blipFill>
          <a:blip r:embed="rId2"/>
          <a:stretch>
            <a:fillRect/>
          </a:stretch>
        </p:blipFill>
        <p:spPr>
          <a:xfrm>
            <a:off x="4114800" y="1344220"/>
            <a:ext cx="4800600" cy="2154244"/>
          </a:xfrm>
          <a:prstGeom prst="rect">
            <a:avLst/>
          </a:prstGeom>
        </p:spPr>
      </p:pic>
      <p:sp>
        <p:nvSpPr>
          <p:cNvPr name="AutoShape 6" id="6"/>
          <p:cNvSpPr/>
          <p:nvPr/>
        </p:nvSpPr>
        <p:spPr>
          <a:xfrm flipH="false" flipV="false" rot="0">
            <a:off x="457200" y="3541334"/>
            <a:ext cx="2949575" cy="5663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400" b="false" i="false" u="none">
                <a:solidFill>
                  <a:srgbClr val="393A39"/>
                </a:solidFill>
                <a:latin typeface="Lato"/>
              </a:rPr>
              <a:t>The energy factor β</a:t>
            </a:r>
            <a:r>
              <a:rPr lang="en-US" sz="1400" b="false" i="false" u="none" baseline="-25000">
                <a:solidFill>
                  <a:srgbClr val="393A39"/>
                </a:solidFill>
                <a:latin typeface="Lato"/>
              </a:rPr>
              <a:t>v2</a:t>
            </a:r>
            <a:r>
              <a:rPr lang="en-US" sz="1400" b="false" i="false" u="none">
                <a:solidFill>
                  <a:srgbClr val="393A39"/>
                </a:solidFill>
                <a:latin typeface="Lato"/>
              </a:rPr>
              <a:t> evolves in time according to:</a:t>
            </a:r>
            <a:endParaRPr lang="en-US"/>
          </a:p>
        </p:txBody>
      </p:sp>
      <p:pic>
        <p:nvPicPr>
          <p:cNvPr name="Picture 7" id="7"/>
          <p:cNvPicPr>
            <a:picLocks noChangeAspect="true"/>
          </p:cNvPicPr>
          <p:nvPr/>
        </p:nvPicPr>
        <p:blipFill>
          <a:blip r:embed="rId3"/>
          <a:stretch>
            <a:fillRect/>
          </a:stretch>
        </p:blipFill>
        <p:spPr>
          <a:xfrm>
            <a:off x="584200" y="2550734"/>
            <a:ext cx="1676400" cy="609600"/>
          </a:xfrm>
          <a:prstGeom prst="rect">
            <a:avLst/>
          </a:prstGeom>
        </p:spPr>
      </p:pic>
      <p:pic>
        <p:nvPicPr>
          <p:cNvPr name="Picture 11" id="11"/>
          <p:cNvPicPr>
            <a:picLocks noChangeAspect="true"/>
          </p:cNvPicPr>
          <p:nvPr/>
        </p:nvPicPr>
        <p:blipFill>
          <a:blip r:embed="rId4"/>
          <a:stretch>
            <a:fillRect/>
          </a:stretch>
        </p:blipFill>
        <p:spPr>
          <a:xfrm>
            <a:off x="584200" y="4298184"/>
            <a:ext cx="1866900" cy="33020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Material Model</a:t>
            </a:r>
          </a:p>
        </p:txBody>
      </p:sp>
      <p:sp>
        <p:nvSpPr>
          <p:cNvPr name="AutoShape 4" id="4"/>
          <p:cNvSpPr/>
          <p:nvPr/>
        </p:nvSpPr>
        <p:spPr>
          <a:xfrm>
            <a:off x="4114800" y="3498464"/>
            <a:ext cx="4800600" cy="300816"/>
          </a:xfrm>
          <a:prstGeom prst="rect">
            <a:avLst/>
          </a:prstGeom>
        </p:spPr>
        <p:txBody>
          <a:bodyPr anchor="t" anchorCtr="false"/>
          <a:p>
            <a:r>
              <a:rPr lang="en-US" sz="1200" b="false" i="true" u="none">
                <a:solidFill>
                  <a:srgbClr val="1B4D81"/>
                </a:solidFill>
                <a:latin typeface="Lato"/>
              </a:rPr>
              <a:t>Rheology of the Bergstrom-Bischoff material model</a:t>
            </a:r>
          </a:p>
        </p:txBody>
      </p:sp>
      <p:pic>
        <p:nvPicPr>
          <p:cNvPr name="Picture 3" id="3"/>
          <p:cNvPicPr>
            <a:picLocks noChangeAspect="true"/>
          </p:cNvPicPr>
          <p:nvPr/>
        </p:nvPicPr>
        <p:blipFill>
          <a:blip r:embed="rId2"/>
          <a:stretch>
            <a:fillRect/>
          </a:stretch>
        </p:blipFill>
        <p:spPr>
          <a:xfrm>
            <a:off x="4114800" y="1344220"/>
            <a:ext cx="4800600" cy="2154244"/>
          </a:xfrm>
          <a:prstGeom prst="rect">
            <a:avLst/>
          </a:prstGeom>
        </p:spPr>
      </p:pic>
      <p:sp>
        <p:nvSpPr>
          <p:cNvPr name="AutoShape 2" id="2"/>
          <p:cNvSpPr/>
          <p:nvPr/>
        </p:nvSpPr>
        <p:spPr>
          <a:xfrm flipH="false" flipV="false" rot="0">
            <a:off x="457200" y="1620000"/>
            <a:ext cx="2949575" cy="740234"/>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The viscoplastic flow is characterized by the following rate multiplier:</a:t>
            </a:r>
          </a:p>
        </p:txBody>
      </p:sp>
      <p:sp>
        <p:nvSpPr>
          <p:cNvPr name="AutoShape 6" id="6"/>
          <p:cNvSpPr/>
          <p:nvPr/>
        </p:nvSpPr>
        <p:spPr>
          <a:xfrm flipH="false" flipV="false" rot="0">
            <a:off x="457200" y="3541334"/>
            <a:ext cx="2949575" cy="1240966"/>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a:t/>
            </a:r>
            <a:r>
              <a:rPr lang="en-US" sz="1400" b="false" i="false" u="none">
                <a:solidFill>
                  <a:srgbClr val="393A39"/>
                </a:solidFill>
                <a:latin typeface="Lato"/>
              </a:rPr>
              <a:t>μ</a:t>
            </a:r>
            <a:r>
              <a:rPr lang="en-US" sz="1400" b="false" i="false" u="none" baseline="-25000">
                <a:solidFill>
                  <a:srgbClr val="393A39"/>
                </a:solidFill>
                <a:latin typeface="Lato"/>
              </a:rPr>
              <a:t>0</a:t>
            </a:r>
            <a:r>
              <a:rPr lang="en-US" sz="1400" b="false" i="false" u="none">
                <a:solidFill>
                  <a:srgbClr val="393A39"/>
                </a:solidFill>
                <a:latin typeface="Lato"/>
              </a:rPr>
              <a:t>, θ</a:t>
            </a:r>
            <a:r>
              <a:rPr lang="en-US" sz="1400" b="false" i="false" u="none" baseline="-25000">
                <a:solidFill>
                  <a:srgbClr val="393A39"/>
                </a:solidFill>
                <a:latin typeface="Lato"/>
              </a:rPr>
              <a:t>0</a:t>
            </a:r>
            <a:r>
              <a:rPr lang="en-US" sz="1400" b="false" i="false" u="none">
                <a:solidFill>
                  <a:srgbClr val="393A39"/>
                </a:solidFill>
                <a:latin typeface="Lato"/>
              </a:rPr>
              <a:t>, θ</a:t>
            </a:r>
            <a:r>
              <a:rPr lang="en-US" sz="1400" b="false" i="false" u="none" baseline="-25000">
                <a:solidFill>
                  <a:srgbClr val="393A39"/>
                </a:solidFill>
                <a:latin typeface="Lato"/>
              </a:rPr>
              <a:t>r</a:t>
            </a:r>
            <a:r>
              <a:rPr lang="en-US" sz="1400" b="false" i="false" u="none">
                <a:solidFill>
                  <a:srgbClr val="393A39"/>
                </a:solidFill>
                <a:latin typeface="Lato"/>
              </a:rPr>
              <a:t>, α, β</a:t>
            </a:r>
            <a:r>
              <a:rPr lang="en-US" sz="1400" b="false" i="false" u="none" baseline="-25000">
                <a:solidFill>
                  <a:srgbClr val="393A39"/>
                </a:solidFill>
                <a:latin typeface="Lato"/>
              </a:rPr>
              <a:t>v,f</a:t>
            </a:r>
            <a:r>
              <a:rPr lang="en-US" sz="1400" b="false" i="false" u="none">
                <a:solidFill>
                  <a:srgbClr val="393A39"/>
                </a:solidFill>
                <a:latin typeface="Lato"/>
              </a:rPr>
              <a:t>, </a:t>
            </a:r>
            <a:r>
              <a:rPr lang="en-US" sz="1400" b="false" i="false" u="none">
                <a:solidFill>
                  <a:srgbClr val="393A39"/>
                </a:solidFill>
                <a:latin typeface="Century Schoolbook"/>
              </a:rPr>
              <a:t>A</a:t>
            </a:r>
            <a:r>
              <a:rPr lang="en-US" sz="1400" b="false" i="false" u="none">
                <a:solidFill>
                  <a:srgbClr val="393A39"/>
                </a:solidFill>
                <a:latin typeface="Lato"/>
              </a:rPr>
              <a:t>, σ</a:t>
            </a:r>
            <a:r>
              <a:rPr lang="en-US" sz="1400" b="false" i="false" u="none" baseline="-25000">
                <a:solidFill>
                  <a:srgbClr val="393A39"/>
                </a:solidFill>
                <a:latin typeface="Lato"/>
              </a:rPr>
              <a:t>res,i</a:t>
            </a:r>
            <a:r>
              <a:rPr lang="en-US" sz="1400" b="false" i="false" u="none">
                <a:solidFill>
                  <a:srgbClr val="393A39"/>
                </a:solidFill>
                <a:latin typeface="Lato"/>
              </a:rPr>
              <a:t>, </a:t>
            </a:r>
            <a:r>
              <a:rPr lang="en-US" sz="1400" b="false" i="false" u="none">
                <a:solidFill>
                  <a:srgbClr val="393A39"/>
                </a:solidFill>
                <a:latin typeface="Century Schoolbook"/>
              </a:rPr>
              <a:t>a</a:t>
            </a:r>
            <a:r>
              <a:rPr lang="en-US" sz="1400" b="false" i="false" u="none" baseline="-25000">
                <a:solidFill>
                  <a:srgbClr val="393A39"/>
                </a:solidFill>
                <a:latin typeface="Lato"/>
              </a:rPr>
              <a:t>i</a:t>
            </a:r>
            <a:r>
              <a:rPr lang="en-US" sz="1400" b="false" i="false" u="none">
                <a:solidFill>
                  <a:srgbClr val="393A39"/>
                </a:solidFill>
                <a:latin typeface="Lato"/>
              </a:rPr>
              <a:t>, </a:t>
            </a:r>
            <a:r>
              <a:rPr lang="en-US" sz="1400" b="false" i="false" u="none">
                <a:solidFill>
                  <a:srgbClr val="393A39"/>
                </a:solidFill>
                <a:latin typeface="Century Schoolbook"/>
              </a:rPr>
              <a:t>n</a:t>
            </a:r>
            <a:r>
              <a:rPr lang="en-US" sz="1400" b="false" i="false" u="none" baseline="-25000">
                <a:solidFill>
                  <a:srgbClr val="393A39"/>
                </a:solidFill>
                <a:latin typeface="Lato"/>
              </a:rPr>
              <a:t>i</a:t>
            </a:r>
            <a:r>
              <a:rPr lang="en-US" sz="1400" b="false" i="false" u="none">
                <a:solidFill>
                  <a:srgbClr val="393A39"/>
                </a:solidFill>
                <a:latin typeface="Lato"/>
              </a:rPr>
              <a:t>, </a:t>
            </a:r>
            <a:r>
              <a:rPr lang="en-US" sz="1400" b="false" i="false" u="none">
                <a:solidFill>
                  <a:srgbClr val="393A39"/>
                </a:solidFill>
                <a:latin typeface="Century Schoolbook"/>
              </a:rPr>
              <a:t>m</a:t>
            </a:r>
            <a:r>
              <a:rPr lang="en-US" sz="1400" b="false" i="false" u="none">
                <a:solidFill>
                  <a:srgbClr val="393A39"/>
                </a:solidFill>
                <a:latin typeface="Lato"/>
              </a:rPr>
              <a:t> are the material properties.</a:t>
            </a:r>
            <a:endParaRPr lang="en-US"/>
          </a:p>
        </p:txBody>
      </p:sp>
      <p:pic>
        <p:nvPicPr>
          <p:cNvPr name="Picture 7" id="7"/>
          <p:cNvPicPr>
            <a:picLocks noChangeAspect="true"/>
          </p:cNvPicPr>
          <p:nvPr/>
        </p:nvPicPr>
        <p:blipFill>
          <a:blip r:embed="rId3"/>
          <a:stretch>
            <a:fillRect/>
          </a:stretch>
        </p:blipFill>
        <p:spPr>
          <a:xfrm>
            <a:off x="584200" y="2550734"/>
            <a:ext cx="2819400" cy="6096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Time evolution of the pressure of the gas trapped between the pipe and the liner.</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Gas Pressure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deformed shape after collapse at 278.15 K.</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Displacements [mm]</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Notes About the COMSOL Implementation</a:t>
            </a:r>
          </a:p>
        </p:txBody>
      </p:sp>
      <p:sp>
        <p:nvSpPr>
          <p:cNvPr name="AutoShape 4" id="4"/>
          <p:cNvSpPr/>
          <p:nvPr/>
        </p:nvSpPr>
        <p:spPr>
          <a:xfrm flipH="false" flipV="false" rot="0">
            <a:off x="457200" y="1332000"/>
            <a:ext cx="8305200" cy="325735"/>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Add an </a:t>
            </a:r>
            <a:r>
              <a:rPr lang="en-US" sz="1600" b="true" i="false" u="none">
                <a:solidFill>
                  <a:srgbClr val="393A39"/>
                </a:solidFill>
                <a:latin typeface="Lato"/>
              </a:rPr>
              <a:t>Integration</a:t>
            </a:r>
            <a:r>
              <a:rPr lang="en-US" sz="1600" b="false" i="false" u="none">
                <a:solidFill>
                  <a:srgbClr val="393A39"/>
                </a:solidFill>
                <a:latin typeface="Lato"/>
              </a:rPr>
              <a:t> operator to compute the gap volume:</a:t>
            </a:r>
          </a:p>
        </p:txBody>
      </p:sp>
      <p:sp>
        <p:nvSpPr>
          <p:cNvPr name="AutoShape 5" id="5"/>
          <p:cNvSpPr/>
          <p:nvPr/>
        </p:nvSpPr>
        <p:spPr>
          <a:xfrm flipH="false" flipV="false" rot="0">
            <a:off x="457200" y="2686435"/>
            <a:ext cx="8305200" cy="2398415"/>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500"/>
              <a:t/>
            </a:r>
            <a:r>
              <a:rPr lang="en-US" sz="1500" b="false" i="false" u="none">
                <a:solidFill>
                  <a:srgbClr val="393A39"/>
                </a:solidFill>
                <a:latin typeface="Lato"/>
              </a:rPr>
              <a:t>Use the </a:t>
            </a:r>
            <a:r>
              <a:rPr lang="en-US" sz="1500" b="true" i="false" u="none">
                <a:solidFill>
                  <a:srgbClr val="393A39"/>
                </a:solidFill>
                <a:latin typeface="Lato"/>
              </a:rPr>
              <a:t>All regions</a:t>
            </a:r>
            <a:r>
              <a:rPr lang="en-US" sz="1500" b="false" i="false" u="none">
                <a:solidFill>
                  <a:srgbClr val="393A39"/>
                </a:solidFill>
                <a:latin typeface="Lato"/>
              </a:rPr>
              <a:t> option in the </a:t>
            </a:r>
            <a:r>
              <a:rPr lang="en-US" sz="1500" b="true" i="false" u="none">
                <a:solidFill>
                  <a:srgbClr val="393A39"/>
                </a:solidFill>
                <a:latin typeface="Lato"/>
              </a:rPr>
              <a:t>Applicable Pair Region</a:t>
            </a:r>
            <a:r>
              <a:rPr lang="en-US" sz="1500" b="false" i="false" u="none">
                <a:solidFill>
                  <a:srgbClr val="393A39"/>
                </a:solidFill>
                <a:latin typeface="Lato"/>
              </a:rPr>
              <a:t> to apply the pressure on the overall external surface of the liner, simulating even permeation of the gas over the whole surface, even if the initial nominal geometry is in contact with the pipe.</a:t>
            </a:r>
            <a:endParaRPr lang="en-US"/>
          </a:p>
          <a:p>
            <a:pPr lvl="0" algn="l" indent="-176209" marL="176209">
              <a:lnSpc>
                <a:spcPct val="100000"/>
              </a:lnSpc>
              <a:spcBef>
                <a:spcPts val="1000"/>
              </a:spcBef>
              <a:spcAft>
                <a:spcPct val="15000"/>
              </a:spcAft>
              <a:buFont typeface="Wingdings"/>
              <a:buChar char="§"/>
            </a:pPr>
            <a:r>
              <a:rPr lang="en-US" sz="1500" b="false" i="false" u="none">
                <a:solidFill>
                  <a:srgbClr val="393A39"/>
                </a:solidFill>
                <a:latin typeface="Lato"/>
              </a:rPr>
              <a:t>Add a </a:t>
            </a:r>
            <a:r>
              <a:rPr lang="en-US" sz="1500" b="true" i="false" u="none">
                <a:solidFill>
                  <a:srgbClr val="393A39"/>
                </a:solidFill>
                <a:latin typeface="Lato"/>
              </a:rPr>
              <a:t>Stationary</a:t>
            </a:r>
            <a:r>
              <a:rPr lang="en-US" sz="1500" b="false" i="false" u="none">
                <a:solidFill>
                  <a:srgbClr val="393A39"/>
                </a:solidFill>
                <a:latin typeface="Lato"/>
              </a:rPr>
              <a:t> study before the </a:t>
            </a:r>
            <a:r>
              <a:rPr lang="en-US" sz="1500" b="true" i="false" u="none">
                <a:solidFill>
                  <a:srgbClr val="393A39"/>
                </a:solidFill>
                <a:latin typeface="Lato"/>
              </a:rPr>
              <a:t>Time Dependent</a:t>
            </a:r>
            <a:r>
              <a:rPr lang="en-US" sz="1500" b="false" i="false" u="none">
                <a:solidFill>
                  <a:srgbClr val="393A39"/>
                </a:solidFill>
                <a:latin typeface="Lato"/>
              </a:rPr>
              <a:t> one in order to compute consistent initial conditions. Use the </a:t>
            </a:r>
            <a:r>
              <a:rPr lang="en-US" sz="1500" b="true" i="false" u="none">
                <a:solidFill>
                  <a:srgbClr val="393A39"/>
                </a:solidFill>
                <a:latin typeface="Lato"/>
              </a:rPr>
              <a:t>Instantaneous</a:t>
            </a:r>
            <a:r>
              <a:rPr lang="en-US" sz="1500" b="false" i="false" u="none">
                <a:solidFill>
                  <a:srgbClr val="393A39"/>
                </a:solidFill>
                <a:latin typeface="Lato"/>
              </a:rPr>
              <a:t> stiffness for the Bergstrom-Boyce material model.</a:t>
            </a:r>
          </a:p>
        </p:txBody>
      </p:sp>
      <p:pic>
        <p:nvPicPr>
          <p:cNvPr name="Picture 6" id="6"/>
          <p:cNvPicPr>
            <a:picLocks noChangeAspect="true"/>
          </p:cNvPicPr>
          <p:nvPr/>
        </p:nvPicPr>
        <p:blipFill>
          <a:blip r:embed="rId2"/>
          <a:stretch>
            <a:fillRect/>
          </a:stretch>
        </p:blipFill>
        <p:spPr>
          <a:xfrm>
            <a:off x="584200" y="1848235"/>
            <a:ext cx="3911600" cy="45720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125&quot;&gt;&lt;VersionInformation&gt;&lt;Version&gt;1&lt;/Version&gt;&lt;/VersionInformation&gt;&lt;Entity&gt;/geom/geom1&lt;/Entity&gt;&lt;Tag&gt;geom1&lt;/Tag&gt;&lt;Node&gt;Component 1 (comp1) &amp;gt; Geometry 1&lt;/Node&gt;&lt;LinkType&gt;Image&lt;/LinkType&gt;&lt;ModelLink directoryType=&quot;none&quot;&gt;C:\workspaces\sb1\workspace\distr\test\tapplications\Nonlinear_Structural_Materials_Module\Viscoplasticity\buckling_hdpe_liner.mph&lt;/ModelLink&gt;&lt;LocalPath&gt;buckling_hdpe_liner.mph&lt;/LocalPath&gt;&lt;Current&gt;fin&lt;/Current&gt;&lt;SDim&gt;2&lt;/SDim&gt;&lt;Locked&gt;false&lt;/Locked&gt;&lt;PropSet id=&quot;image&quot;&gt;&lt;Property name=&quot;window&quot; type=&quot;string&quot; value=&quot;new&quot;/&gt;&lt;Property name=&quot;windowtitle&quot; type=&quot;string&quot; value=&quot;&quot;/&gt;&lt;Property name=&quot;view&quot; type=&quot;reference&quot; value=&quot;auto&quot;/&gt;&lt;Property name=&quot;showselection&quot; type=&quot;string&quot; value=&quot;fromview&quot;/&gt;&lt;Property name=&quot;showmaterial&quot; type=&quot;string&quot; value=&quot;fromview&quot;/&gt;&lt;Property name=&quot;zoomextents&quot; type=&quot;bool&quot; value=&quot;on&quot;/&gt;&lt;Property name=&quot;ispendingzoom&quot; type=&quot;bool&quot; value=&quot;off&quot;/&gt;&lt;Property name=&quot;zoomlevel&quot; type=&quot;integer&quot; value=&quot;0&quot;/&gt;&lt;Property name=&quot;drawmode&quot; type=&quot;bool&quot; value=&quot;off&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antialias&quot; type=&quot;bool&quot; value=&quot;on&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lastwrittenfile&quot; type=&quot;string&quot; value=&quot;&quot;/&gt;&lt;Property name=&quot;lastfiletype&quot; type=&quot;string&quot; value=&quot;png&quot;/&gt;&lt;Property name=&quot;sdim&quot; type=&quot;group&quot; value=&quot;2&quot;/&gt;&lt;Property name=&quot;options2d&quot; type=&quot;group&quot; value=&quot;on&quot;/&gt;&lt;Property name=&quot;title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16.370193481445312&quot;/&gt;&lt;Property name=&quot;xmax&quot; type=&quot;real&quot; value=&quot;10.670194625854492&quot;/&gt;&lt;Property name=&quot;ymin&quot; type=&quot;real&quot; value=&quot;-6.269999980926514&quot;/&gt;&lt;Property name=&quot;ymax&quot; type=&quot;real&quot; value=&quot;6.269999980926514&quot;/&gt;&lt;Property name=&quot;xminhidden&quot; type=&quot;real&quot; value=&quot;-16.370193481445312&quot;/&gt;&lt;Property name=&quot;xmaxhidden&quot; type=&quot;real&quot; value=&quot;10.670194625854492&quot;/&gt;&lt;Property name=&quot;yminhidden&quot; type=&quot;real&quot; value=&quot;-6.269999980926514&quot;/&gt;&lt;Property name=&quot;ymaxhidden&quot; type=&quot;real&quot; value=&quot;6.269999980926514&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1.8719638586044312&quot;/&gt;&lt;Property name=&quot;abstractviewrratio&quot; type=&quot;real&quot; value=&quot;1.8719639778137207&quot;/&gt;&lt;Property name=&quot;abstractviewbratio&quot; type=&quot;real&quot; value=&quot;-0.050000015646219254&quot;/&gt;&lt;Property name=&quot;abstractviewtratio&quot; type=&quot;real&quot; value=&quot;0.050000015646219254&quot;/&gt;&lt;Property name=&quot;abstractviewxscale&quot; type=&quot;real&quot; value=&quot;0.016201550140976906&quot;/&gt;&lt;Property name=&quot;abstractviewyscale&quot; type=&quot;real&quot; value=&quot;0.016201550140976906&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Set&gt;&lt;PropSet id=&quot;clip&quot;/&gt;&lt;PropSet id=&quot;table&quot;/&gt;&lt;UpdateTimeStamp&gt;Mar 28, 2023, 5:18:55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125&quot;&gt;&lt;VersionInformation&gt;&lt;Version&gt;1&lt;/Version&gt;&lt;/VersionInformation&gt;&lt;Entity&gt;/result/feature/pg1&lt;/Entity&gt;&lt;Tag&gt;pg1&lt;/Tag&gt;&lt;Node&gt;Results &amp;gt; Displacements Magnitude&lt;/Node&gt;&lt;LinkType&gt;Image&lt;/LinkType&gt;&lt;ModelLink directoryType=&quot;none&quot;&gt;C:\workspaces\sb1\workspace\distr\test\tapplications\Nonlinear_Structural_Materials_Module\Viscoplasticity\buckling_hdpe_liner.mph&lt;/ModelLink&gt;&lt;LocalPath&gt;buckling_hdpe_liner.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showunits&quot; type=&quot;bool&quot; value=&quot;on&quot;/&gt;&lt;Property name=&quot;plotgroupunits&quot; type=&quot;stringarray&quot; value=&quot;\small cm, \small cm&quot;/&gt;&lt;Property name=&quot;locked&quot; type=&quot;bool&quot; value=&quot;off&quot;/&gt;&lt;Property name=&quot;istemporary&quot; type=&quot;bool&quot; value=&quot;off&quot;/&gt;&lt;Property name=&quot;hidestatus&quot; type=&quot;string&quot; value=&quot;hide&quot;/&gt;&lt;Property name=&quot;isnew&quot; type=&quot;bool&quot; value=&quot;off&quot;/&gt;&lt;Property name=&quot;postviewkey&quot; type=&quot;string&quot; value=&quot;mir1_2&quot;/&gt;&lt;Property name=&quot;workplaneclip&quot; type=&quot;bool&quot; value=&quot;off&quot;/&gt;&lt;Property name=&quot;offscreenoverride&quot; type=&quot;bool&quot; value=&quot;off&quot;/&gt;&lt;/PropSet&gt;&lt;PropSet id=&quot;camera&quot;/&gt;&lt;PropSet id=&quot;axis&quot;&gt;&lt;Property name=&quot;xmin&quot; type=&quot;real&quot; value=&quot;-14.47518539428711&quot;/&gt;&lt;Property name=&quot;xmax&quot; type=&quot;real&quot; value=&quot;14.475183486938477&quot;/&gt;&lt;Property name=&quot;ymin&quot; type=&quot;real&quot; value=&quot;-6.157900810241699&quot;/&gt;&lt;Property name=&quot;ymax&quot; type=&quot;real&quot; value=&quot;6.175678253173828&quot;/&gt;&lt;Property name=&quot;xminhidden&quot; type=&quot;real&quot; value=&quot;-14.47518539428711&quot;/&gt;&lt;Property name=&quot;xmaxhidden&quot; type=&quot;real&quot; value=&quot;14.475183486938477&quot;/&gt;&lt;Property name=&quot;yminhidden&quot; type=&quot;real&quot; value=&quot;-6.157900810241699&quot;/&gt;&lt;Property name=&quot;ymaxhidden&quot; type=&quot;real&quot; value=&quot;6.175678253173828&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7691261172294617&quot;/&gt;&lt;Property name=&quot;abstractviewrratio&quot; type=&quot;real&quot; value=&quot;0.7691259384155273&quot;/&gt;&lt;Property name=&quot;abstractviewbratio&quot; type=&quot;real&quot; value=&quot;-0.04016675427556038&quot;/&gt;&lt;Property name=&quot;abstractviewtratio&quot; type=&quot;real&quot; value=&quot;0.04172617942094803&quot;/&gt;&lt;Property name=&quot;abstractviewxscale&quot; type=&quot;real&quot; value=&quot;0.01720164529979229&quot;/&gt;&lt;Property name=&quot;abstractviewyscale&quot; type=&quot;real&quot; value=&quot;0.01720164529979229&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Set&gt;&lt;PropSet id=&quot;clip&quot;/&gt;&lt;PropSet id=&quot;table&quot;/&gt;&lt;UpdateTimeStamp&gt;Mar 28, 2023, 5:18:55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125&quot;&gt;&lt;VersionInformation&gt;&lt;Version&gt;1&lt;/Version&gt;&lt;/VersionInformation&gt;&lt;Entity&gt;/result/feature/pg2&lt;/Entity&gt;&lt;Tag&gt;pg2&lt;/Tag&gt;&lt;Node&gt;Results &amp;gt; Gas Pressure&lt;/Node&gt;&lt;LinkType&gt;Image&lt;/LinkType&gt;&lt;ModelLink directoryType=&quot;none&quot;&gt;C:\workspaces\sb1\workspace\distr\test\tapplications\Nonlinear_Structural_Materials_Module\Viscoplasticity\buckling_hdpe_liner.mph&lt;/ModelLink&gt;&lt;LocalPath&gt;buckling_hdpe_liner.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4.530275719916173&quot;/&gt;&lt;Property name=&quot;xmax&quot; type=&quot;real&quot; value=&quot;1054.530275719916&quot;/&gt;&lt;Property name=&quot;ymin&quot; type=&quot;real&quot; value=&quot;-0.6506335911654798&quot;/&gt;&lt;Property name=&quot;ymax&quot; type=&quot;real&quot; value=&quot;17.559275260833555&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Mar 28, 2023, 5:18:56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2022-02-24T11:54:21Z</dcterms:created>
  <dc:creator>Anders Westerberg</dc:creator>
  <cp:lastModifiedBy>Anders Westerberg</cp:lastModifiedBy>
  <dcterms:modified xsi:type="dcterms:W3CDTF">2022-02-24T11:55:08Z</dcterms:modified>
  <cp:revision>1</cp:revision>
  <dc:title>PowerPoint Presentation</dc:title>
</cp:coreProperties>
</file>