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9" r:id="rId13"/>
    <p:sldId id="260" r:id="rId14"/>
    <p:sldId id="261" r:id="rId15"/>
    <p:sldId id="262" r:id="rId16"/>
    <p:sldId id="263" r:id="rId17"/>
    <p:sldId id="265" r:id="rId19"/>
    <p:sldId id="266" r:id="rId20"/>
    <p:sldId id="267" r:id="rId21"/>
    <p:sldId id="268" r:id="rId22"/>
    <p:sldId id="269" r:id="rId23"/>
    <p:sldId id="270" r:id="rId24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3" Target="slides/slide4.xml" Type="http://schemas.openxmlformats.org/officeDocument/2006/relationships/slide"/><Relationship Id="rId14" Target="slides/slide3.xml" Type="http://schemas.openxmlformats.org/officeDocument/2006/relationships/slide"/><Relationship Id="rId15" Target="slides/slide5.xml" Type="http://schemas.openxmlformats.org/officeDocument/2006/relationships/slide"/><Relationship Id="rId16" Target="slides/slide6.xml" Type="http://schemas.openxmlformats.org/officeDocument/2006/relationships/slide"/><Relationship Id="rId17" Target="slides/slide7.xml" Type="http://schemas.openxmlformats.org/officeDocument/2006/relationships/slide"/><Relationship Id="rId19" Target="slides/slide9.xml" Type="http://schemas.openxmlformats.org/officeDocument/2006/relationships/slide"/><Relationship Id="rId20" Target="slides/slide8.xml" Type="http://schemas.openxmlformats.org/officeDocument/2006/relationships/slide"/><Relationship Id="rId21" Target="slides/slide10.xml" Type="http://schemas.openxmlformats.org/officeDocument/2006/relationships/slide"/><Relationship Id="rId22" Target="slides/slide11.xml" Type="http://schemas.openxmlformats.org/officeDocument/2006/relationships/slide"/><Relationship Id="rId23" Target="slides/slide12.xml" Type="http://schemas.openxmlformats.org/officeDocument/2006/relationships/slide"/><Relationship Id="rId24" Target="slides/slide13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10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5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9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4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10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6.png" Type="http://schemas.openxmlformats.org/officeDocument/2006/relationships/image"/><Relationship Id="rId3" Type="http://schemas.openxmlformats.org/officeDocument/2006/relationships/tags" Target="../tags/tag3.xml"/></Relationships>

</file>

<file path=ppt/slides/_rels/slide11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7.png" Type="http://schemas.openxmlformats.org/officeDocument/2006/relationships/image"/><Relationship Id="rId3" Type="http://schemas.openxmlformats.org/officeDocument/2006/relationships/tags" Target="../tags/tag4.xml"/></Relationships>

</file>

<file path=ppt/slides/_rels/slide12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8.png" Type="http://schemas.openxmlformats.org/officeDocument/2006/relationships/image"/><Relationship Id="rId3" Type="http://schemas.openxmlformats.org/officeDocument/2006/relationships/tags" Target="../tags/tag5.xml"/></Relationships>

</file>

<file path=ppt/slides/_rels/slide1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9.png" Type="http://schemas.openxmlformats.org/officeDocument/2006/relationships/image"/><Relationship Id="rId3" Type="http://schemas.openxmlformats.org/officeDocument/2006/relationships/tags" Target="../tags/tag6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Effect of Bearing Misalignment on Rotor Vibration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In this example, a rotor shaft supported by two hydrodynamic bearings is analyzed The gravity load acts on the rotor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An eccentric disk is also mounted on the rotor between the bearings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One of the bearings is misaligned with the axis of the rotor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rotor whirls due to the mass imbalance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built-in multiphysics interface Beam Rotor with Hydrodynamic Bearing is used for the combined simulation of the rotor and bearings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A time dependent analysis is performed for two cases, first without misalignment and then including the misalignment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Results for both cases are compared to understand the effect of the misalignment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results include stress in the rotor, pressure distribution in the bearings, orbit of the rotor near the disk and the bearings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Bearing rotor assembly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rotor rotates inside the bearings with an angular speed Ω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xsi="http://www.w3.org/2001/XMLSchema-instance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rotor is driven by a motor and is supported by two hydrodynamic bearings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distance between the motor and the first bearing is </a:t>
            </a:r>
            <a:r>
              <a:rPr lang="en-US" sz="1100" b="false" i="true" u="none">
                <a:solidFill>
                  <a:srgbClr val="393A39"/>
                </a:solidFill>
                <a:latin typeface="Century Schoolbook"/>
              </a:rPr>
              <a:t>a</a:t>
            </a: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, the distance between the bearings is </a:t>
            </a:r>
            <a:r>
              <a:rPr lang="en-US" sz="1100" b="false" i="true" u="none">
                <a:solidFill>
                  <a:srgbClr val="393A39"/>
                </a:solidFill>
                <a:latin typeface="Century Schoolbook"/>
              </a:rPr>
              <a:t>L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Thus, the rotor between the motor and first bearing is overhung with overhung of length </a:t>
            </a:r>
            <a:r>
              <a:rPr lang="en-US" sz="1100" b="false" i="true" u="none">
                <a:solidFill>
                  <a:srgbClr val="393A39"/>
                </a:solidFill>
                <a:latin typeface="Century Schoolbook"/>
              </a:rPr>
              <a:t>a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rotor diameter is </a:t>
            </a:r>
            <a:r>
              <a:rPr lang="en-US" sz="1100" b="false" i="true" u="none">
                <a:solidFill>
                  <a:srgbClr val="393A39"/>
                </a:solidFill>
                <a:latin typeface="Century Schoolbook"/>
              </a:rPr>
              <a:t>d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A disk is mounted on the rotor between the bearings, and it has a certain amount of imbalance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 xsi:nil="true"/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Bearing rotor assembly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Beam rotor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1752600" cy="5080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763000"/>
            <a:ext cx="2819400" cy="3048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584200" y="3448800"/>
            <a:ext cx="2819400" cy="1016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>
            <a:off x="584200" y="3931400"/>
            <a:ext cx="2819400" cy="165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Beam rotor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747000"/>
            <a:ext cx="762000" cy="203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Hydrodynamic bearing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286000" cy="4699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724900"/>
            <a:ext cx="1498600" cy="254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a comparison of the pressure in the first bearing for with and without misalignment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In the case of misalignment, the pressure distribution in the bearing becomes skewed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Comparison of bearing pressure with and without misalignment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stress profile on the rotor for the misaligned rotor with the maximum bending stress in the middle part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pressure distribution in the bearings is also shown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Bearing pressure and rotor stress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200" u="none">
                <a:solidFill>
                  <a:srgbClr val="393A39"/>
                </a:solidFill>
                <a:latin typeface="Lato"/>
              </a:rPr>
              <a:t>The figure shows the orbit of the journal in the yz-plane in the first bearing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200" u="none">
                <a:solidFill>
                  <a:srgbClr val="393A39"/>
                </a:solidFill>
                <a:latin typeface="Lato"/>
              </a:rPr>
              <a:t>The orbit consists of a transient response followed by steady state whirl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200" u="none">
                <a:solidFill>
                  <a:srgbClr val="393A39"/>
                </a:solidFill>
                <a:latin typeface="Lato"/>
              </a:rPr>
              <a:t>An equilibrium position in the orbit is decided by the gravity load, and the whirl around the equilibrium position is the response to the mass imbalance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200" u="none">
                <a:solidFill>
                  <a:srgbClr val="393A39"/>
                </a:solidFill>
                <a:latin typeface="Lato"/>
              </a:rPr>
              <a:t>The journal orbit in the left bearing is not significantly affected by the misalignment in the right bearing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Journal orbit in left bearing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100" u="none">
                <a:solidFill>
                  <a:srgbClr val="393A39"/>
                </a:solidFill>
                <a:latin typeface="Lato"/>
              </a:rPr>
              <a:t>The figure shows an orbit of the journal in the second bearing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100" u="none">
                <a:solidFill>
                  <a:srgbClr val="393A39"/>
                </a:solidFill>
                <a:latin typeface="Lato"/>
              </a:rPr>
              <a:t>The characteristics of the orbit in this bearing are similar to that in the left bearing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100" u="none">
                <a:solidFill>
                  <a:srgbClr val="393A39"/>
                </a:solidFill>
                <a:latin typeface="Lato"/>
              </a:rPr>
              <a:t>The only noticeable difference is that the equilibrium positions of the journal in this bearing depends on the misalignment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100" u="none">
                <a:solidFill>
                  <a:srgbClr val="393A39"/>
                </a:solidFill>
                <a:latin typeface="Lato"/>
              </a:rPr>
              <a:t>Note that the vertical component of the steady state equilibrium position with the misalignment is higher than the one without misalignment due to skewed pressure distribution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Journal orbit in the right bearing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a comparison of the velocity of the journal in the right bearing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oscillation in the velocity has a leading phase for the misaligned bearing as compared to the same for the normal bearing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Thus, the journal reaches the equilibrium position much quicker when the bearing is misaligned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Horizontal velocity of the journal in the right bearing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orbit of the rotor at the disk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equilibrium position of the orbit at this location is also affected by the misalignment in the right bearing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In steady state, the rotor is slightly inclined from its initial axis due to misalignment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Rotor orbit at disk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2&lt;/Entity&gt;&lt;Tag&gt;pg2&lt;/Tag&gt;&lt;Node&gt;Results &amp;gt; Fluid Pressure (hdb)&lt;/Node&gt;&lt;LinkType&gt;Image&lt;/LinkType&gt;&lt;ModelLink directoryType=&quot;none&quot;&gt;H:\hub\root\build\main\daily\test\tapplications\Rotordynamics_Module\Tutorials\misaligned_rotor.mph&lt;/ModelLink&gt;&lt;LocalPath&gt;misaligned_rotor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0.010129928588867&quot;/&gt;&lt;Property name=&quot;zoomanglefull&quot; type=&quot;real&quot; value=&quot;17.078386306762695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26.637550354003906, -43.5167236328125, 32.637550354003906&quot;/&gt;&lt;Property name=&quot;target&quot; type=&quot;realarray&quot; value=&quot;6, 0, 0&quot;/&gt;&lt;Property name=&quot;up&quot; type=&quot;realarray&quot; value=&quot;0.3086977005004883, 0.411596417427063, 0.8574928641319275&quot;/&gt;&lt;Property name=&quot;rotationpoint&quot; type=&quot;realarray&quot; value=&quot;6, 0, 0&quot;/&gt;&lt;Property name=&quot;viewoffset&quot; type=&quot;realarray&quot; value=&quot;-0.08069324493408203, -0.009982962065577762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67&quot;/&gt;&lt;Property name=&quot;renderareasizedip&quot; type=&quot;realarray&quot; value=&quot;710, 467&quot;/&gt;&lt;/PropSet&gt;&lt;PropSet id=&quot;axis&quot;/&gt;&lt;PropSet id=&quot;clip&quot;/&gt;&lt;PropSet id=&quot;table&quot;/&gt;&lt;UpdateTimeStamp&gt;Sep 27, 2023, 9:55:47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7&lt;/Entity&gt;&lt;Tag&gt;pg7&lt;/Tag&gt;&lt;Node&gt;Results &amp;gt; Pressure Comparison: Right Bearing&lt;/Node&gt;&lt;LinkType&gt;Image&lt;/LinkType&gt;&lt;ModelLink directoryType=&quot;none&quot;&gt;H:\hub\root\build\main\daily\test\tapplications\Rotordynamics_Module\Tutorials\misaligned_rotor.mph&lt;/ModelLink&gt;&lt;LocalPath&gt;misaligned_rotor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0&quot;/&gt;&lt;Property name=&quot;zoomanglefull&quot; type=&quot;real&quot; value=&quot;33.266761779785156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7.69834566116333, -5.402204990386963, 4.05165433883667&quot;/&gt;&lt;Property name=&quot;target&quot; type=&quot;realarray&quot; value=&quot;11.75, 0, 0&quot;/&gt;&lt;Property name=&quot;up&quot; type=&quot;realarray&quot; value=&quot;0.30869749188423157, 0.4115965664386749, 0.8574929237365723&quot;/&gt;&lt;Property name=&quot;rotationpoint&quot; type=&quot;realarray&quot; value=&quot;11.75, 0, 0&quot;/&gt;&lt;Property name=&quot;viewoffset&quot; type=&quot;realarray&quot; value=&quot;-0.09746053814888, -0.014517906119997252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7, 2023, 9:55:51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4&lt;/Entity&gt;&lt;Tag&gt;pg4&lt;/Tag&gt;&lt;Node&gt;Results &amp;gt; Bearing 1 Orbit&lt;/Node&gt;&lt;LinkType&gt;Image&lt;/LinkType&gt;&lt;ModelLink directoryType=&quot;none&quot;&gt;H:\hub\root\build\main\daily\test\tapplications\Rotordynamics_Module\Tutorials\misaligned_rotor.mph&lt;/ModelLink&gt;&lt;LocalPath&gt;misaligned_rotor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1.1446417044194934&quot;/&gt;&lt;Property name=&quot;xmax&quot; type=&quot;real&quot; value=&quot;41.826975223876666&quot;/&gt;&lt;Property name=&quot;ymin&quot; type=&quot;real&quot; value=&quot;-33.9314755360889&quot;/&gt;&lt;Property name=&quot;ymax&quot; type=&quot;real&quot; value=&quot;14.077770285338392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9:55:57 PM&lt;/UpdateTimeStamp&gt;&lt;/Root&gt;"/>
</p:tagLst>
</file>

<file path=ppt/tags/tag4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5&lt;/Entity&gt;&lt;Tag&gt;pg5&lt;/Tag&gt;&lt;Node&gt;Results &amp;gt; Bearing 2 Orbit&lt;/Node&gt;&lt;LinkType&gt;Image&lt;/LinkType&gt;&lt;ModelLink directoryType=&quot;none&quot;&gt;H:\hub\root\build\main\daily\test\tapplications\Rotordynamics_Module\Tutorials\misaligned_rotor.mph&lt;/ModelLink&gt;&lt;LocalPath&gt;misaligned_rotor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5332538445164672&quot;/&gt;&lt;Property name=&quot;xmax&quot; type=&quot;real&quot; value=&quot;39.5159203082057&quot;/&gt;&lt;Property name=&quot;ymin&quot; type=&quot;real&quot; value=&quot;-31.95636981060517&quot;/&gt;&lt;Property name=&quot;ymax&quot; type=&quot;real&quot; value=&quot;55.99913272437221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9:56:03 PM&lt;/UpdateTimeStamp&gt;&lt;/Root&gt;"/>
</p:tagLst>
</file>

<file path=ppt/tags/tag5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6&lt;/Entity&gt;&lt;Tag&gt;pg6&lt;/Tag&gt;&lt;Node&gt;Results &amp;gt; Journal Velocity (Bearing 2)&lt;/Node&gt;&lt;LinkType&gt;Image&lt;/LinkType&gt;&lt;ModelLink directoryType=&quot;none&quot;&gt;H:\hub\root\build\main\daily\test\tapplications\Rotordynamics_Module\Tutorials\misaligned_rotor.mph&lt;/ModelLink&gt;&lt;LocalPath&gt;misaligned_rotor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006981885884954037&quot;/&gt;&lt;Property name=&quot;xmax&quot; type=&quot;real&quot; value=&quot;0.5069818858849541&quot;/&gt;&lt;Property name=&quot;ymin&quot; type=&quot;real&quot; value=&quot;-1.2407662082809785&quot;/&gt;&lt;Property name=&quot;ymax&quot; type=&quot;real&quot; value=&quot;2.844190905693077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9:56:08 PM&lt;/UpdateTimeStamp&gt;&lt;/Root&gt;"/>
</p:tagLst>
</file>

<file path=ppt/tags/tag6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3&lt;/Entity&gt;&lt;Tag&gt;pg3&lt;/Tag&gt;&lt;Node&gt;Results &amp;gt; Disk Orbit&lt;/Node&gt;&lt;LinkType&gt;Image&lt;/LinkType&gt;&lt;ModelLink directoryType=&quot;none&quot;&gt;H:\hub\root\build\main\daily\test\tapplications\Rotordynamics_Module\Tutorials\misaligned_rotor.mph&lt;/ModelLink&gt;&lt;LocalPath&gt;misaligned_rotor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5516552549623573&quot;/&gt;&lt;Property name=&quot;xmax&quot; type=&quot;real&quot; value=&quot;40.879527429745906&quot;/&gt;&lt;Property name=&quot;ymin&quot; type=&quot;real&quot; value=&quot;-33.44004833990137&quot;/&gt;&lt;Property name=&quot;ymax&quot; type=&quot;real&quot; value=&quot;30.055938293769096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9:56:14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2023-09-27T19:56:21Z</dcterms:created>
  <dc:creator>COMSOL</dc:creator>
  <cp:lastModifiedBy>COMSOL</cp:lastModifiedBy>
  <dcterms:modified xsi:type="dcterms:W3CDTF">2023-09-27T19:56:21Z</dcterms:modified>
  <cp:revision>1</cp:revision>
  <dc:title>Effect of Bearing Misalignment on Rotor Vibration</dc:title>
</cp:coreProperties>
</file>