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9" r:id="rId13"/>
    <p:sldId id="260" r:id="rId14"/>
    <p:sldId id="261" r:id="rId15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3" Target="slides/slide4.xml" Type="http://schemas.openxmlformats.org/officeDocument/2006/relationships/slide"/><Relationship Id="rId14" Target="slides/slide3.xml" Type="http://schemas.openxmlformats.org/officeDocument/2006/relationships/slide"/><Relationship Id="rId15" Target="slides/slide5.xml" Type="http://schemas.openxmlformats.org/officeDocument/2006/relationships/slide"/><Relationship Id="rId17" Target="slides/slide7.xml" Type="http://schemas.openxmlformats.org/officeDocument/2006/relationships/slide"/><Relationship Id="rId18" Target="slides/slide6.xml" Type="http://schemas.openxmlformats.org/officeDocument/2006/relationships/slide"/><Relationship Id="rId19" Target="slides/slide8.xml" Type="http://schemas.openxmlformats.org/officeDocument/2006/relationships/slide"/><Relationship Id="rId20" Target="slides/slide9.xml" Type="http://schemas.openxmlformats.org/officeDocument/2006/relationships/slide"/><Relationship Id="rId21" Target="slides/slide10.xml" Type="http://schemas.openxmlformats.org/officeDocument/2006/relationships/slide"/><Relationship Id="rId22" Target="slides/slide11.xml" Type="http://schemas.openxmlformats.org/officeDocument/2006/relationships/slide"/><Relationship Id="rId23" Target="slides/slide12.xml" Type="http://schemas.openxmlformats.org/officeDocument/2006/relationships/slide"/><Relationship Id="rId24" Target="slides/slide13.xml" Type="http://schemas.openxmlformats.org/officeDocument/2006/relationships/slide"/><Relationship Id="rId25" Target="slides/slide14.xml" Type="http://schemas.openxmlformats.org/officeDocument/2006/relationships/slide"/><Relationship Id="rId26" Target="slides/slide15.xml" Type="http://schemas.openxmlformats.org/officeDocument/2006/relationships/slide"/><Relationship Id="rId27" Target="slides/slide16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3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4.png" Type="http://schemas.openxmlformats.org/officeDocument/2006/relationships/image"/><Relationship Id="rId3" Type="http://schemas.openxmlformats.org/officeDocument/2006/relationships/tags" Target="../tags/tag4.xml"/></Relationships>

</file>

<file path=ppt/slides/_rels/slide10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5.png" Type="http://schemas.openxmlformats.org/officeDocument/2006/relationships/image"/><Relationship Id="rId3" Type="http://schemas.openxmlformats.org/officeDocument/2006/relationships/tags" Target="../tags/tag5.xml"/></Relationships>

</file>

<file path=ppt/slides/_rels/slide11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6.png" Type="http://schemas.openxmlformats.org/officeDocument/2006/relationships/image"/><Relationship Id="rId3" Type="http://schemas.openxmlformats.org/officeDocument/2006/relationships/tags" Target="../tags/tag6.xml"/></Relationships>

</file>

<file path=ppt/slides/_rels/slide1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7.png" Type="http://schemas.openxmlformats.org/officeDocument/2006/relationships/image"/><Relationship Id="rId3" Type="http://schemas.openxmlformats.org/officeDocument/2006/relationships/tags" Target="../tags/tag7.xml"/></Relationships>

</file>

<file path=ppt/slides/_rels/slide1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8.png" Type="http://schemas.openxmlformats.org/officeDocument/2006/relationships/image"/><Relationship Id="rId3" Type="http://schemas.openxmlformats.org/officeDocument/2006/relationships/tags" Target="../tags/tag8.xml"/></Relationships>

</file>

<file path=ppt/slides/_rels/slide1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9.png" Type="http://schemas.openxmlformats.org/officeDocument/2006/relationships/image"/><Relationship Id="rId3" Type="http://schemas.openxmlformats.org/officeDocument/2006/relationships/tags" Target="../tags/tag9.xml"/></Relationships>

</file>

<file path=ppt/slides/_rels/slide1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20.png" Type="http://schemas.openxmlformats.org/officeDocument/2006/relationships/image"/><Relationship Id="rId3" Type="http://schemas.openxmlformats.org/officeDocument/2006/relationships/tags" Target="../tags/tag10.xml"/></Relationships>

</file>

<file path=ppt/slides/_rels/slide1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21.png" Type="http://schemas.openxmlformats.org/officeDocument/2006/relationships/image"/><Relationship Id="rId3" Type="http://schemas.openxmlformats.org/officeDocument/2006/relationships/tags" Target="../tags/tag11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Earthquake Analysis of a Building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example shows how to perform an earthquake analysis of a structure using </a:t>
            </a:r>
            <a:r>
              <a:rPr lang="en-US" sz="1600" b="false" i="true" u="none">
                <a:solidFill>
                  <a:srgbClr val="393A39"/>
                </a:solidFill>
                <a:latin typeface="Lato"/>
              </a:rPr>
              <a:t>response-spectrum analysis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Earthquakes are, by their nature, not deterministic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If you were to check that a building can sustain an earthquake by time-domain analysis, you would have to run a large number of analyses with different representative prescribed acceleration histories for the supports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Such an approach would require large computational resources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Beam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184400" cy="4699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724900"/>
            <a:ext cx="2819400" cy="4572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0" y="3563100"/>
            <a:ext cx="2819400" cy="50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structure is a regular beam framework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geometry is parameterized so that it can have any number of columns in both horizontal directions and any number of floors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Also, the column spacing and floor height are parameters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the geometry used in the analysis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Beam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747000"/>
            <a:ext cx="2819400" cy="3175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445500"/>
            <a:ext cx="762000" cy="203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vertical spectrum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spectrum represents a rather mild earthquake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Vertical design response spectrum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For the response-spectrum evaluations, design response spectra inspired by Eurocode (EN1998-1) are used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horizontal pseudoacceleration spectrum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Horizontal design response spectrum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In the first analysis, a pure gravity load is applied to the structure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stress distribution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maximal stress — around 60 MPa — occurs at the top of the outermost columns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Stress distribution with only gravity load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An investigation of the mass associated with each eigenmode can give an indication of which modes are important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total mass for all computed eigenmodes on a linear scale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relative modal mass as function of eigenfrequency; log scale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An investigation of the mass associated with each eigenmode can give an indication of which modes are important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modal mass for all computed eigenmodes on a logarithmic scale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It can be seen that over 80% of the mass in both horizontal directions is represented already by the first two modes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relative modal mass as function of eigenfrequency; log scale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most important modes for each direction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first eigenmode; bending in the </a:t>
            </a:r>
            <a:r>
              <a:rPr b="false" i="false" lang="en-US" sz="1200" u="none">
                <a:solidFill>
                  <a:srgbClr val="1B4D81"/>
                </a:solidFill>
                <a:latin typeface="Century Schoolbook"/>
              </a:rPr>
              <a:t>Y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 direction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most important modes for each direction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second eigenmode; bending in the </a:t>
            </a:r>
            <a:r>
              <a:rPr b="false" i="false" lang="en-US" sz="1200" u="none">
                <a:solidFill>
                  <a:srgbClr val="1B4D81"/>
                </a:solidFill>
                <a:latin typeface="Century Schoolbook"/>
              </a:rPr>
              <a:t>X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 direction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most important modes for each direction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first mode having a significant vertical displacement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First, a standard response-spectrum analysis is performed, for which all modes are considered to be fully periodic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stress and displacement results, respectively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Note that displacements in a response-spectrum analysis are relative to the fixed base, which is the ground in this case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von Mises stress with CQC solution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stress and displacement results, respectively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Note that displacements in a response-spectrum analysis are relative to the fixed base which is the ground in this case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Total displacement with CQC solution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stress results from such an evaluation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In this case, the deviation from the first evaluation is small; the largest stress is still 151 MPa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reason is that, in this case, the response is dominated by the periodic modes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von Mises stress after including a missing mass correction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&lt;/Entity&gt;&lt;Tag&gt;pg1&lt;/Tag&gt;&lt;Node&gt;Results &amp;gt; Design Response Spectra &amp;gt; Horizontal Pseudoacceleration Spectrum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05920462473836341&quot;/&gt;&lt;Property name=&quot;xmax&quot; type=&quot;real&quot; value=&quot;3.3592046247383633&quot;/&gt;&lt;Property name=&quot;ymin&quot; type=&quot;real&quot; value=&quot;0.09962102617472068&quot;/&gt;&lt;Property name=&quot;ymax&quot; type=&quot;real&quot; value=&quot;3.850378973825279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10:16:28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2&lt;/Entity&gt;&lt;Tag&gt;pg2&lt;/Tag&gt;&lt;Node&gt;Results &amp;gt; Design Response Spectra &amp;gt; Vertical Pseudoacceleration Spectrum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055597805103485394&quot;/&gt;&lt;Property name=&quot;xmax&quot; type=&quot;real&quot; value=&quot;3.355597805103485&quot;/&gt;&lt;Property name=&quot;ymin&quot; type=&quot;real&quot; value=&quot;0.03864143076207378&quot;/&gt;&lt;Property name=&quot;ymax&quot; type=&quot;real&quot; value=&quot;1.1763585692379261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10:16:33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3&lt;/Entity&gt;&lt;Tag&gt;pg3&lt;/Tag&gt;&lt;Node&gt;Results &amp;gt; Gravity Results &amp;gt; Stress (beam)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1.638267517089844&quot;/&gt;&lt;Property name=&quot;zoomanglefull&quot; type=&quot;real&quot; value=&quot;25.334043502807617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68.21865844726562, -99.45819091796875, 84.71865844726562&quot;/&gt;&lt;Property name=&quot;target&quot; type=&quot;realarray&quot; value=&quot;12, 7.5, 4.5&quot;/&gt;&lt;Property name=&quot;up&quot; type=&quot;realarray&quot; value=&quot;0.3086974322795868, 0.4115966558456421, 0.8574929237365723&quot;/&gt;&lt;Property name=&quot;rotationpoint&quot; type=&quot;realarray&quot; value=&quot;12, 7.5, 4.5&quot;/&gt;&lt;Property name=&quot;viewoffset&quot; type=&quot;realarray&quot; value=&quot;-0.06793755292892456, -0.01608073437926828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0:16:39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3&lt;/Entity&gt;&lt;Tag&gt;pg13&lt;/Tag&gt;&lt;Node&gt;Results &amp;gt; Eigenfrequency Results &amp;gt; Relative Modal Mass 1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0.4786803846688763&quot;/&gt;&lt;Property name=&quot;xmax&quot; type=&quot;real&quot; value=&quot;33.56393202405595&quot;/&gt;&lt;Property name=&quot;ymin&quot; type=&quot;real&quot; value=&quot;-0.023335390935261827&quot;/&gt;&lt;Property name=&quot;ymax&quot; type=&quot;real&quot; value=&quot;0.8444980748675691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10:16:45 PM&lt;/UpdateTimeStamp&gt;&lt;/Root&gt;"/>
</p:tagLst>
</file>

<file path=ppt/tags/tag5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6&lt;/Entity&gt;&lt;Tag&gt;pg6&lt;/Tag&gt;&lt;Node&gt;Results &amp;gt; Eigenfrequency Results &amp;gt; Relative Modal Mass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0.4786803846688763&quot;/&gt;&lt;Property name=&quot;xmax&quot; type=&quot;real&quot; value=&quot;33.56393202405595&quot;/&gt;&lt;Property name=&quot;ymin&quot; type=&quot;real&quot; value=&quot;4.0635559597511665E-39&quot;/&gt;&lt;Property name=&quot;ymax&quot; type=&quot;real&quot; value=&quot;9.395013334751496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n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ff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10:16:49 PM&lt;/UpdateTimeStamp&gt;&lt;/Root&gt;"/>
</p:tagLst>
</file>

<file path=ppt/tags/tag6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5&lt;/Entity&gt;&lt;Tag&gt;pg5&lt;/Tag&gt;&lt;Node&gt;Results &amp;gt; Eigenfrequency Results &amp;gt; Mode Shape (beam)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ff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1.570747375488281&quot;/&gt;&lt;Property name=&quot;zoomanglefull&quot; type=&quot;real&quot; value=&quot;25.334043502807617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68.21865844726562, -99.45819091796875, 84.71865844726562&quot;/&gt;&lt;Property name=&quot;target&quot; type=&quot;realarray&quot; value=&quot;12, 7.5, 4.5&quot;/&gt;&lt;Property name=&quot;up&quot; type=&quot;realarray&quot; value=&quot;0.3086974322795868, 0.4115966558456421, 0.8574929237365723&quot;/&gt;&lt;Property name=&quot;rotationpoint&quot; type=&quot;realarray&quot; value=&quot;12, 7.5, 4.5&quot;/&gt;&lt;Property name=&quot;viewoffset&quot; type=&quot;realarray&quot; value=&quot;-0.06793755292892456, -0.01608073437926828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0:16:53 PM&lt;/UpdateTimeStamp&gt;&lt;/Root&gt;"/>
</p:tagLst>
</file>

<file path=ppt/tags/tag7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1&lt;/Entity&gt;&lt;Tag&gt;pg11&lt;/Tag&gt;&lt;Node&gt;Results &amp;gt; Eigenfrequency Results &amp;gt; Mode Shape (beam) 1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ff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1.570747375488281&quot;/&gt;&lt;Property name=&quot;zoomanglefull&quot; type=&quot;real&quot; value=&quot;25.334043502807617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68.21865844726562, -99.45819091796875, 84.71865844726562&quot;/&gt;&lt;Property name=&quot;target&quot; type=&quot;realarray&quot; value=&quot;12, 7.5, 4.5&quot;/&gt;&lt;Property name=&quot;up&quot; type=&quot;realarray&quot; value=&quot;0.3086974322795868, 0.4115966558456421, 0.8574929237365723&quot;/&gt;&lt;Property name=&quot;rotationpoint&quot; type=&quot;realarray&quot; value=&quot;12, 7.5, 4.5&quot;/&gt;&lt;Property name=&quot;viewoffset&quot; type=&quot;realarray&quot; value=&quot;-0.06793755292892456, -0.01608073437926828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0:17:00 PM&lt;/UpdateTimeStamp&gt;&lt;/Root&gt;"/>
</p:tagLst>
</file>

<file path=ppt/tags/tag8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2&lt;/Entity&gt;&lt;Tag&gt;pg12&lt;/Tag&gt;&lt;Node&gt;Results &amp;gt; Eigenfrequency Results &amp;gt; Mode Shape (beam) 2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ff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1.570747375488281&quot;/&gt;&lt;Property name=&quot;zoomanglefull&quot; type=&quot;real&quot; value=&quot;25.334043502807617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68.21865844726562, -99.45819091796875, 84.71865844726562&quot;/&gt;&lt;Property name=&quot;target&quot; type=&quot;realarray&quot; value=&quot;12, 7.5, 4.5&quot;/&gt;&lt;Property name=&quot;up&quot; type=&quot;realarray&quot; value=&quot;0.3086974322795868, 0.4115966558456421, 0.8574929237365723&quot;/&gt;&lt;Property name=&quot;rotationpoint&quot; type=&quot;realarray&quot; value=&quot;12, 7.5, 4.5&quot;/&gt;&lt;Property name=&quot;viewoffset&quot; type=&quot;realarray&quot; value=&quot;-0.06793755292892456, -0.01608073437926828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0:17:06 PM&lt;/UpdateTimeStamp&gt;&lt;/Root&gt;"/>
</p:tagLst>
</file>

<file path=ppt/tags/tag9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7&lt;/Entity&gt;&lt;Tag&gt;pg7&lt;/Tag&gt;&lt;Node&gt;Results &amp;gt; Stress, CQC Method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1.570747375488281&quot;/&gt;&lt;Property name=&quot;zoomanglefull&quot; type=&quot;real&quot; value=&quot;25.334043502807617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68.21865844726562, -99.45819091796875, 84.71865844726562&quot;/&gt;&lt;Property name=&quot;target&quot; type=&quot;realarray&quot; value=&quot;12, 7.5, 4.5&quot;/&gt;&lt;Property name=&quot;up&quot; type=&quot;realarray&quot; value=&quot;0.3086974322795868, 0.4115966558456421, 0.8574929237365723&quot;/&gt;&lt;Property name=&quot;rotationpoint&quot; type=&quot;realarray&quot; value=&quot;12, 7.5, 4.5&quot;/&gt;&lt;Property name=&quot;viewoffset&quot; type=&quot;realarray&quot; value=&quot;-0.06793755292892456, -0.01608073437926828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0:17:16 PM&lt;/UpdateTimeStamp&gt;&lt;/Root&gt;"/>
</p:tagLst>
</file>

<file path=ppt/tags/tag10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8&lt;/Entity&gt;&lt;Tag&gt;pg8&lt;/Tag&gt;&lt;Node&gt;Results &amp;gt; Displacement, CQC Method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1.570747375488281&quot;/&gt;&lt;Property name=&quot;zoomanglefull&quot; type=&quot;real&quot; value=&quot;25.334043502807617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68.21865844726562, -99.45819091796875, 84.71865844726562&quot;/&gt;&lt;Property name=&quot;target&quot; type=&quot;realarray&quot; value=&quot;12, 7.5, 4.5&quot;/&gt;&lt;Property name=&quot;up&quot; type=&quot;realarray&quot; value=&quot;0.3086974322795868, 0.4115966558456421, 0.8574929237365723&quot;/&gt;&lt;Property name=&quot;rotationpoint&quot; type=&quot;realarray&quot; value=&quot;12, 7.5, 4.5&quot;/&gt;&lt;Property name=&quot;viewoffset&quot; type=&quot;realarray&quot; value=&quot;-0.06793755292892456, -0.01608073437926828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0:17:21 PM&lt;/UpdateTimeStamp&gt;&lt;/Root&gt;"/>
</p:tagLst>
</file>

<file path=ppt/tags/tag1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9&lt;/Entity&gt;&lt;Tag&gt;pg9&lt;/Tag&gt;&lt;Node&gt;Results &amp;gt; Stress, CQC Method with Missing Mass Correction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1.570747375488281&quot;/&gt;&lt;Property name=&quot;zoomanglefull&quot; type=&quot;real&quot; value=&quot;25.334043502807617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68.21865844726562, -99.45819091796875, 84.71865844726562&quot;/&gt;&lt;Property name=&quot;target&quot; type=&quot;realarray&quot; value=&quot;12, 7.5, 4.5&quot;/&gt;&lt;Property name=&quot;up&quot; type=&quot;realarray&quot; value=&quot;0.3086974322795868, 0.4115966558456421, 0.8574929237365723&quot;/&gt;&lt;Property name=&quot;rotationpoint&quot; type=&quot;realarray&quot; value=&quot;12, 7.5, 4.5&quot;/&gt;&lt;Property name=&quot;viewoffset&quot; type=&quot;realarray&quot; value=&quot;-0.06793755292892456, -0.01608073437926828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0:17:38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2023-09-27T20:17:47Z</dcterms:created>
  <dc:creator>COMSOL</dc:creator>
  <cp:lastModifiedBy>COMSOL</cp:lastModifiedBy>
  <dcterms:modified xsi:type="dcterms:W3CDTF">2023-09-27T20:17:47Z</dcterms:modified>
  <cp:revision>1</cp:revision>
  <dc:title>Earthquake Analysis of a Building</dc:title>
</cp:coreProperties>
</file>