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1"/>
  </p:notesMasterIdLst>
  <p:handoutMasterIdLst>
    <p:handoutMasterId r:id="rId12"/>
  </p:handoutMasterIdLst>
  <p:sldIdLst>
    <p:sldId id="257" r:id="rId2"/>
    <p:sldId id="1235" r:id="rId3"/>
    <p:sldId id="1286" r:id="rId4"/>
    <p:sldId id="1287" r:id="rId5"/>
    <p:sldId id="1288" r:id="rId6"/>
    <p:sldId id="1289" r:id="rId7"/>
    <p:sldId id="1290" r:id="rId8"/>
    <p:sldId id="1291" r:id="rId9"/>
    <p:sldId id="1292" r:id="rId10"/>
  </p:sldIdLst>
  <p:sldSz cx="9144000" cy="5143500" type="screen16x9"/>
  <p:notesSz cx="6858000" cy="9144000"/>
  <p:embeddedFontLst>
    <p:embeddedFont>
      <p:font typeface="Cambria Math" panose="02040503050406030204" pitchFamily="18" charset="0"/>
      <p:regular r:id="rId13"/>
    </p:embeddedFont>
    <p:embeddedFont>
      <p:font typeface="Lato" panose="020B0604020202020204" charset="0"/>
      <p:regular r:id="rId14"/>
      <p:bold r:id="rId15"/>
      <p:italic r:id="rId16"/>
      <p:boldItalic r:id="rId17"/>
    </p:embeddedFont>
    <p:embeddedFont>
      <p:font typeface="Lato Black" panose="020B0604020202020204" charset="0"/>
      <p:bold r:id="rId18"/>
      <p:italic r:id="rId19"/>
      <p:boldItalic r:id="rId20"/>
    </p:embeddedFont>
    <p:embeddedFont>
      <p:font typeface="Lato Light" panose="020F0302020204030203"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181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0D55"/>
    <a:srgbClr val="388090"/>
    <a:srgbClr val="FFFFFF"/>
    <a:srgbClr val="84C2EA"/>
    <a:srgbClr val="FFD999"/>
    <a:srgbClr val="F19986"/>
    <a:srgbClr val="C3D7E5"/>
    <a:srgbClr val="C3D2E6"/>
    <a:srgbClr val="C8D7E5"/>
    <a:srgbClr val="CDD7E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23" autoAdjust="0"/>
    <p:restoredTop sz="96405" autoAdjust="0"/>
  </p:normalViewPr>
  <p:slideViewPr>
    <p:cSldViewPr>
      <p:cViewPr varScale="1">
        <p:scale>
          <a:sx n="128" d="100"/>
          <a:sy n="128" d="100"/>
        </p:scale>
        <p:origin x="63" y="528"/>
      </p:cViewPr>
      <p:guideLst>
        <p:guide orient="horz" pos="1620"/>
        <p:guide pos="1811"/>
      </p:guideLst>
    </p:cSldViewPr>
  </p:slideViewPr>
  <p:notesTextViewPr>
    <p:cViewPr>
      <p:scale>
        <a:sx n="100" d="100"/>
        <a:sy n="100" d="100"/>
      </p:scale>
      <p:origin x="0" y="0"/>
    </p:cViewPr>
  </p:notesTextViewPr>
  <p:sorterViewPr>
    <p:cViewPr>
      <p:scale>
        <a:sx n="1" d="1"/>
        <a:sy n="1" d="1"/>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11/8/2023</a:t>
            </a:fld>
            <a:endParaRPr lang="en-US" dirty="0">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dirty="0">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11/8/2023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dirty="0"/>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dirty="0"/>
              <a:t> </a:t>
            </a:r>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81082" y="1855217"/>
            <a:ext cx="5981836" cy="1433066"/>
          </a:xfrm>
        </p:spPr>
        <p:txBody>
          <a:bodyPr anchor="ctr">
            <a:normAutofit/>
          </a:bodyPr>
          <a:lstStyle/>
          <a:p>
            <a:pPr algn="ctr"/>
            <a:r>
              <a:rPr lang="en-US" dirty="0"/>
              <a:t>Lithium Plating</a:t>
            </a:r>
          </a:p>
        </p:txBody>
      </p:sp>
      <p:sp>
        <p:nvSpPr>
          <p:cNvPr id="15" name="Text Placeholder 14">
            <a:extLst>
              <a:ext uri="{FF2B5EF4-FFF2-40B4-BE49-F238E27FC236}">
                <a16:creationId xmlns:a16="http://schemas.microsoft.com/office/drawing/2014/main" id="{6C09885B-09F2-4008-88F0-09CC8D92EF40}"/>
              </a:ext>
            </a:extLst>
          </p:cNvPr>
          <p:cNvSpPr>
            <a:spLocks noGrp="1"/>
          </p:cNvSpPr>
          <p:nvPr>
            <p:ph type="body" idx="10"/>
          </p:nvPr>
        </p:nvSpPr>
        <p:spPr/>
        <p:txBody>
          <a:bodyPr/>
          <a:lstStyle/>
          <a:p>
            <a:r>
              <a:rPr lang="en-US" dirty="0"/>
              <a:t> </a:t>
            </a:r>
          </a:p>
        </p:txBody>
      </p:sp>
      <p:sp>
        <p:nvSpPr>
          <p:cNvPr id="3" name="Text Placeholder 2">
            <a:extLst>
              <a:ext uri="{FF2B5EF4-FFF2-40B4-BE49-F238E27FC236}">
                <a16:creationId xmlns:a16="http://schemas.microsoft.com/office/drawing/2014/main" id="{DCF65FA7-EFBE-4831-98A1-0B021410FBF6}"/>
              </a:ext>
            </a:extLst>
          </p:cNvPr>
          <p:cNvSpPr>
            <a:spLocks noGrp="1"/>
          </p:cNvSpPr>
          <p:nvPr>
            <p:ph type="body" idx="1"/>
          </p:nvPr>
        </p:nvSpPr>
        <p:spPr/>
        <p:txBody>
          <a:bodyPr>
            <a:normAutofit lnSpcReduction="10000"/>
          </a:bodyPr>
          <a:lstStyle/>
          <a:p>
            <a:r>
              <a:rPr lang="en-US" dirty="0"/>
              <a:t> </a:t>
            </a:r>
            <a:endParaRPr lang="en-SE" dirty="0"/>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a:xfrm>
            <a:off x="457200" y="740246"/>
            <a:ext cx="8305800" cy="742950"/>
          </a:xfrm>
        </p:spPr>
        <p:txBody>
          <a:bodyPr/>
          <a:lstStyle/>
          <a:p>
            <a:r>
              <a:rPr lang="en-US" dirty="0"/>
              <a:t>Background</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a:xfrm>
            <a:off x="457200" y="1483196"/>
            <a:ext cx="8305800" cy="2600722"/>
          </a:xfrm>
        </p:spPr>
        <p:txBody>
          <a:bodyPr>
            <a:normAutofit/>
          </a:bodyPr>
          <a:lstStyle/>
          <a:p>
            <a:r>
              <a:rPr lang="en-US" sz="1400" dirty="0"/>
              <a:t>Deposition of metallic lithium on the negative electrode in preference to lithium intercalation is known to be a capacity loss and safety concern for lithium-ion batteries.</a:t>
            </a:r>
          </a:p>
          <a:p>
            <a:r>
              <a:rPr lang="en-US" sz="1400" dirty="0"/>
              <a:t>Harsh charge conditions such as high currents (fast charging) and/or low temperatures can lead to lithium plating.</a:t>
            </a:r>
          </a:p>
          <a:p>
            <a:r>
              <a:rPr lang="en-US" sz="1400" dirty="0"/>
              <a:t>Probing the potential of the negative electrode during charge can be used as an indicator for the plating susceptibility.</a:t>
            </a:r>
          </a:p>
          <a:p>
            <a:r>
              <a:rPr lang="en-US" sz="1400" dirty="0"/>
              <a:t>This tutorial investigates lithium plating by using the </a:t>
            </a:r>
            <a:r>
              <a:rPr lang="en-US" sz="1400" i="1" dirty="0"/>
              <a:t>Lithium-Ion Battery</a:t>
            </a:r>
            <a:r>
              <a:rPr lang="en-US" sz="1400" dirty="0"/>
              <a:t> interface to predict when and where to expect plating in a cell.</a:t>
            </a:r>
          </a:p>
          <a:p>
            <a:r>
              <a:rPr lang="en-US" sz="1400" dirty="0"/>
              <a:t>The resulting capacity loss is predicted for different temperatures and charging rates.</a:t>
            </a:r>
          </a:p>
        </p:txBody>
      </p:sp>
    </p:spTree>
    <p:extLst>
      <p:ext uri="{BB962C8B-B14F-4D97-AF65-F5344CB8AC3E}">
        <p14:creationId xmlns:p14="http://schemas.microsoft.com/office/powerpoint/2010/main" val="2724580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a:xfrm>
            <a:off x="457200" y="740246"/>
            <a:ext cx="8305800" cy="742950"/>
          </a:xfrm>
        </p:spPr>
        <p:txBody>
          <a:bodyPr/>
          <a:lstStyle/>
          <a:p>
            <a:r>
              <a:rPr lang="en-US" dirty="0"/>
              <a:t>Model Definition</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a:xfrm>
            <a:off x="457200" y="1483196"/>
            <a:ext cx="8305800" cy="2600722"/>
          </a:xfrm>
        </p:spPr>
        <p:txBody>
          <a:bodyPr>
            <a:normAutofit fontScale="85000" lnSpcReduction="20000"/>
          </a:bodyPr>
          <a:lstStyle/>
          <a:p>
            <a:r>
              <a:rPr lang="en-US" dirty="0"/>
              <a:t>The main reaction in the porous matrix, lithium interaction, is as follows:</a:t>
            </a:r>
          </a:p>
          <a:p>
            <a:endParaRPr lang="en-US" dirty="0"/>
          </a:p>
          <a:p>
            <a:r>
              <a:rPr lang="en-US" dirty="0"/>
              <a:t>This reaction can be accompanied with the lithium plating side reaction to form metallic lithium on the electrode surface:</a:t>
            </a:r>
          </a:p>
          <a:p>
            <a:endParaRPr lang="en-US" dirty="0"/>
          </a:p>
          <a:p>
            <a:r>
              <a:rPr lang="en-US" dirty="0"/>
              <a:t>The model uses a 1D geometry, including a negative electrode (graphite), a positive electrode (NMC811), and a separator in between to represent the battery cell</a:t>
            </a:r>
          </a:p>
          <a:p>
            <a:r>
              <a:rPr lang="en-US" dirty="0"/>
              <a:t>The model is based on Newman’s framework 1, solving for: </a:t>
            </a:r>
          </a:p>
          <a:p>
            <a:pPr lvl="1"/>
            <a:r>
              <a:rPr lang="en-US" dirty="0"/>
              <a:t>Charge conservation in the electrolyte and solid electrodes</a:t>
            </a:r>
          </a:p>
          <a:p>
            <a:pPr lvl="1"/>
            <a:r>
              <a:rPr lang="en-US" dirty="0"/>
              <a:t>Species conservation in the electrolyte and active material</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7C4B52D8-1948-487C-8306-72DF556D144D}"/>
                  </a:ext>
                </a:extLst>
              </p:cNvPr>
              <p:cNvSpPr txBox="1"/>
              <p:nvPr/>
            </p:nvSpPr>
            <p:spPr>
              <a:xfrm>
                <a:off x="1259632" y="2499742"/>
                <a:ext cx="17624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𝐿</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𝑖</m:t>
                          </m:r>
                        </m:e>
                        <m:sup>
                          <m:r>
                            <a:rPr lang="en-US" b="0" i="1" smtClean="0">
                              <a:latin typeface="Cambria Math" panose="02040503050406030204" pitchFamily="18" charset="0"/>
                            </a:rPr>
                            <m:t>+</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r>
                        <a:rPr lang="en-US" b="0" i="1" smtClean="0">
                          <a:latin typeface="Cambria Math" panose="02040503050406030204" pitchFamily="18" charset="0"/>
                          <a:sym typeface="Symbol" panose="05050102010706020507" pitchFamily="18" charset="2"/>
                        </a:rPr>
                        <m:t> </m:t>
                      </m:r>
                      <m:r>
                        <a:rPr lang="en-US" b="0" i="1" smtClean="0">
                          <a:latin typeface="Cambria Math" panose="02040503050406030204" pitchFamily="18" charset="0"/>
                          <a:sym typeface="Symbol" panose="05050102010706020507" pitchFamily="18" charset="2"/>
                        </a:rPr>
                        <m:t>𝐿𝑖</m:t>
                      </m:r>
                      <m:r>
                        <a:rPr lang="en-US" b="0" i="1" smtClean="0">
                          <a:latin typeface="Cambria Math" panose="02040503050406030204" pitchFamily="18" charset="0"/>
                          <a:sym typeface="Symbol" panose="05050102010706020507" pitchFamily="18" charset="2"/>
                        </a:rPr>
                        <m:t> (</m:t>
                      </m:r>
                      <m:r>
                        <a:rPr lang="en-US" b="0" i="1" smtClean="0">
                          <a:latin typeface="Cambria Math" panose="02040503050406030204" pitchFamily="18" charset="0"/>
                          <a:sym typeface="Symbol" panose="05050102010706020507" pitchFamily="18" charset="2"/>
                        </a:rPr>
                        <m:t>𝑠</m:t>
                      </m:r>
                      <m:r>
                        <a:rPr lang="en-US" b="0" i="1" smtClean="0">
                          <a:latin typeface="Cambria Math" panose="02040503050406030204" pitchFamily="18" charset="0"/>
                          <a:sym typeface="Symbol" panose="05050102010706020507" pitchFamily="18" charset="2"/>
                        </a:rPr>
                        <m:t>)</m:t>
                      </m:r>
                    </m:oMath>
                  </m:oMathPara>
                </a14:m>
                <a:endParaRPr lang="en-US" dirty="0"/>
              </a:p>
            </p:txBody>
          </p:sp>
        </mc:Choice>
        <mc:Fallback>
          <p:sp>
            <p:nvSpPr>
              <p:cNvPr id="4" name="TextBox 3">
                <a:extLst>
                  <a:ext uri="{FF2B5EF4-FFF2-40B4-BE49-F238E27FC236}">
                    <a16:creationId xmlns:a16="http://schemas.microsoft.com/office/drawing/2014/main" id="{7C4B52D8-1948-487C-8306-72DF556D144D}"/>
                  </a:ext>
                </a:extLst>
              </p:cNvPr>
              <p:cNvSpPr txBox="1">
                <a:spLocks noRot="1" noChangeAspect="1" noMove="1" noResize="1" noEditPoints="1" noAdjustHandles="1" noChangeArrowheads="1" noChangeShapeType="1" noTextEdit="1"/>
              </p:cNvSpPr>
              <p:nvPr/>
            </p:nvSpPr>
            <p:spPr>
              <a:xfrm>
                <a:off x="1259632" y="2499742"/>
                <a:ext cx="1762469" cy="276999"/>
              </a:xfrm>
              <a:prstGeom prst="rect">
                <a:avLst/>
              </a:prstGeom>
              <a:blipFill>
                <a:blip r:embed="rId2"/>
                <a:stretch>
                  <a:fillRect l="-3114" r="-4844" b="-36957"/>
                </a:stretch>
              </a:blipFill>
            </p:spPr>
            <p:txBody>
              <a:bodyPr/>
              <a:lstStyle/>
              <a:p>
                <a:r>
                  <a:rPr lang="en-SE">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330950A0-8AD7-474E-9292-1A8126B32BDC}"/>
                  </a:ext>
                </a:extLst>
              </p:cNvPr>
              <p:cNvSpPr txBox="1"/>
              <p:nvPr/>
            </p:nvSpPr>
            <p:spPr>
              <a:xfrm>
                <a:off x="1259632" y="1779662"/>
                <a:ext cx="214571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6</m:t>
                          </m:r>
                        </m:sub>
                      </m:sSub>
                      <m:r>
                        <a:rPr lang="en-US" b="0" i="1" smtClean="0">
                          <a:latin typeface="Cambria Math" panose="02040503050406030204" pitchFamily="18" charset="0"/>
                        </a:rPr>
                        <m:t>+</m:t>
                      </m:r>
                      <m:r>
                        <a:rPr lang="en-US" b="0" i="1" smtClean="0">
                          <a:latin typeface="Cambria Math" panose="02040503050406030204" pitchFamily="18" charset="0"/>
                        </a:rPr>
                        <m:t>𝐿</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𝑖</m:t>
                          </m:r>
                        </m:e>
                        <m:sup>
                          <m:r>
                            <a:rPr lang="en-US" b="0" i="1" smtClean="0">
                              <a:latin typeface="Cambria Math" panose="02040503050406030204" pitchFamily="18" charset="0"/>
                            </a:rPr>
                            <m:t>+</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r>
                        <a:rPr lang="en-US" b="0" i="1" smtClean="0">
                          <a:latin typeface="Cambria Math" panose="02040503050406030204" pitchFamily="18" charset="0"/>
                          <a:sym typeface="Symbol" panose="05050102010706020507" pitchFamily="18" charset="2"/>
                        </a:rPr>
                        <m:t> </m:t>
                      </m:r>
                      <m:r>
                        <a:rPr lang="en-US" b="0" i="1" smtClean="0">
                          <a:latin typeface="Cambria Math" panose="02040503050406030204" pitchFamily="18" charset="0"/>
                          <a:sym typeface="Symbol" panose="05050102010706020507" pitchFamily="18" charset="2"/>
                        </a:rPr>
                        <m:t>𝐿𝑖</m:t>
                      </m:r>
                      <m:sSub>
                        <m:sSubPr>
                          <m:ctrlPr>
                            <a:rPr lang="en-US" b="0" i="1" smtClean="0">
                              <a:latin typeface="Cambria Math" panose="02040503050406030204" pitchFamily="18" charset="0"/>
                              <a:sym typeface="Symbol" panose="05050102010706020507" pitchFamily="18" charset="2"/>
                            </a:rPr>
                          </m:ctrlPr>
                        </m:sSubPr>
                        <m:e>
                          <m:r>
                            <a:rPr lang="en-US" b="0" i="1" smtClean="0">
                              <a:latin typeface="Cambria Math" panose="02040503050406030204" pitchFamily="18" charset="0"/>
                              <a:sym typeface="Symbol" panose="05050102010706020507" pitchFamily="18" charset="2"/>
                            </a:rPr>
                            <m:t>𝐶</m:t>
                          </m:r>
                        </m:e>
                        <m:sub>
                          <m:r>
                            <a:rPr lang="en-US" b="0" i="1" smtClean="0">
                              <a:latin typeface="Cambria Math" panose="02040503050406030204" pitchFamily="18" charset="0"/>
                              <a:sym typeface="Symbol" panose="05050102010706020507" pitchFamily="18" charset="2"/>
                            </a:rPr>
                            <m:t>6</m:t>
                          </m:r>
                        </m:sub>
                      </m:sSub>
                    </m:oMath>
                  </m:oMathPara>
                </a14:m>
                <a:endParaRPr lang="en-US" dirty="0"/>
              </a:p>
            </p:txBody>
          </p:sp>
        </mc:Choice>
        <mc:Fallback>
          <p:sp>
            <p:nvSpPr>
              <p:cNvPr id="5" name="TextBox 4">
                <a:extLst>
                  <a:ext uri="{FF2B5EF4-FFF2-40B4-BE49-F238E27FC236}">
                    <a16:creationId xmlns:a16="http://schemas.microsoft.com/office/drawing/2014/main" id="{330950A0-8AD7-474E-9292-1A8126B32BDC}"/>
                  </a:ext>
                </a:extLst>
              </p:cNvPr>
              <p:cNvSpPr txBox="1">
                <a:spLocks noRot="1" noChangeAspect="1" noMove="1" noResize="1" noEditPoints="1" noAdjustHandles="1" noChangeArrowheads="1" noChangeShapeType="1" noTextEdit="1"/>
              </p:cNvSpPr>
              <p:nvPr/>
            </p:nvSpPr>
            <p:spPr>
              <a:xfrm>
                <a:off x="1259632" y="1779662"/>
                <a:ext cx="2145716" cy="276999"/>
              </a:xfrm>
              <a:prstGeom prst="rect">
                <a:avLst/>
              </a:prstGeom>
              <a:blipFill>
                <a:blip r:embed="rId3"/>
                <a:stretch>
                  <a:fillRect l="-2557" r="-852" b="-20000"/>
                </a:stretch>
              </a:blipFill>
            </p:spPr>
            <p:txBody>
              <a:bodyPr/>
              <a:lstStyle/>
              <a:p>
                <a:r>
                  <a:rPr lang="en-SE">
                    <a:noFill/>
                  </a:rPr>
                  <a:t> </a:t>
                </a:r>
              </a:p>
            </p:txBody>
          </p:sp>
        </mc:Fallback>
      </mc:AlternateContent>
    </p:spTree>
    <p:extLst>
      <p:ext uri="{BB962C8B-B14F-4D97-AF65-F5344CB8AC3E}">
        <p14:creationId xmlns:p14="http://schemas.microsoft.com/office/powerpoint/2010/main" val="2023537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a:xfrm>
            <a:off x="457200" y="740246"/>
            <a:ext cx="8305800" cy="742950"/>
          </a:xfrm>
        </p:spPr>
        <p:txBody>
          <a:bodyPr/>
          <a:lstStyle/>
          <a:p>
            <a:r>
              <a:rPr lang="en-US" dirty="0"/>
              <a:t>Lithium Plating Kinetics</a:t>
            </a:r>
            <a:endParaRPr lang="en-SE" dirty="0"/>
          </a:p>
        </p:txBody>
      </p:sp>
      <mc:AlternateContent xmlns:mc="http://schemas.openxmlformats.org/markup-compatibility/2006">
        <mc:Choice xmlns:a14="http://schemas.microsoft.com/office/drawing/2010/main" Requires="a14">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a:xfrm>
                <a:off x="457200" y="1483196"/>
                <a:ext cx="8305800" cy="3104778"/>
              </a:xfrm>
            </p:spPr>
            <p:txBody>
              <a:bodyPr>
                <a:normAutofit fontScale="92500" lnSpcReduction="20000"/>
              </a:bodyPr>
              <a:lstStyle/>
              <a:p>
                <a:r>
                  <a:rPr lang="en-US" sz="1400" dirty="0"/>
                  <a:t>Adding the kinetics of the side reaction enables us to study competing reactions on the electrode surface during charge.</a:t>
                </a:r>
              </a:p>
              <a:p>
                <a:r>
                  <a:rPr lang="en-US" sz="1400" dirty="0"/>
                  <a:t>Considering the equilibrium potential of the plating reaction (0 V versus Li/Li</a:t>
                </a:r>
                <a:r>
                  <a:rPr lang="en-US" sz="1400" baseline="30000" dirty="0"/>
                  <a:t>+</a:t>
                </a:r>
                <a:r>
                  <a:rPr lang="en-US" sz="1400" dirty="0"/>
                  <a:t>), an electrode potential equal to or below zero indicates the onset of the lithium plating.</a:t>
                </a:r>
              </a:p>
              <a:p>
                <a:r>
                  <a:rPr lang="en-US" sz="1400" dirty="0"/>
                  <a:t>By assuming the plating reaction to be fully irreversible, Butler–Volmer kinetics have been used to describe the rate of the plating reaction:</a:t>
                </a:r>
              </a:p>
              <a:p>
                <a:pPr marL="0" indent="0">
                  <a:buNone/>
                </a:pPr>
                <a:br>
                  <a:rPr lang="en-US" sz="1400" dirty="0"/>
                </a:br>
                <a:endParaRPr lang="en-US" sz="1400" dirty="0"/>
              </a:p>
              <a:p>
                <a:pPr marL="0" indent="0">
                  <a:buNone/>
                </a:pPr>
                <a:r>
                  <a:rPr lang="en-US" sz="1400" dirty="0"/>
                  <a:t> </a:t>
                </a:r>
              </a:p>
              <a:p>
                <a:pPr marL="0" indent="0">
                  <a:buNone/>
                </a:pPr>
                <a:r>
                  <a:rPr lang="en-US" sz="1400" dirty="0"/>
                  <a:t>     where </a:t>
                </a:r>
                <a:r>
                  <a:rPr lang="en-US" sz="1400" dirty="0">
                    <a:sym typeface="Symbol" panose="05050102010706020507" pitchFamily="18" charset="2"/>
                  </a:rPr>
                  <a:t>the overpotential is defined as </a:t>
                </a:r>
                <a14:m>
                  <m:oMath xmlns:m="http://schemas.openxmlformats.org/officeDocument/2006/math">
                    <m:r>
                      <a:rPr lang="en-US" sz="1400" baseline="-25000">
                        <a:latin typeface="Cambria Math" panose="02040503050406030204" pitchFamily="18" charset="0"/>
                        <a:sym typeface="Symbol" panose="05050102010706020507" pitchFamily="18" charset="2"/>
                      </a:rPr>
                      <m:t>𝑝𝑙𝑎𝑡𝑖𝑛𝑔</m:t>
                    </m:r>
                    <m:r>
                      <a:rPr lang="en-US" sz="1400">
                        <a:latin typeface="Cambria Math" panose="02040503050406030204" pitchFamily="18" charset="0"/>
                        <a:sym typeface="Symbol" panose="05050102010706020507" pitchFamily="18" charset="2"/>
                      </a:rPr>
                      <m:t> </m:t>
                    </m:r>
                  </m:oMath>
                </a14:m>
                <a:r>
                  <a:rPr lang="en-US" sz="1400" dirty="0">
                    <a:sym typeface="Symbol" panose="05050102010706020507" pitchFamily="18" charset="2"/>
                  </a:rPr>
                  <a:t>= </a:t>
                </a:r>
                <a:r>
                  <a:rPr lang="en-US" sz="1400" i="1" baseline="-25000" dirty="0">
                    <a:latin typeface="Cambria Math" panose="02040503050406030204" pitchFamily="18" charset="0"/>
                    <a:ea typeface="Cambria Math" panose="02040503050406030204" pitchFamily="18" charset="0"/>
                    <a:sym typeface="Symbol" panose="05050102010706020507" pitchFamily="18" charset="2"/>
                  </a:rPr>
                  <a:t>s</a:t>
                </a:r>
                <a:r>
                  <a:rPr lang="en-US" sz="1400" dirty="0">
                    <a:sym typeface="Symbol" panose="05050102010706020507" pitchFamily="18" charset="2"/>
                  </a:rPr>
                  <a:t> - </a:t>
                </a:r>
                <a:r>
                  <a:rPr lang="en-US" sz="1400" i="1" baseline="-25000" dirty="0">
                    <a:sym typeface="Symbol" panose="05050102010706020507" pitchFamily="18" charset="2"/>
                  </a:rPr>
                  <a:t>l</a:t>
                </a:r>
                <a:r>
                  <a:rPr lang="en-US" sz="1400" dirty="0">
                    <a:sym typeface="Symbol" panose="05050102010706020507" pitchFamily="18" charset="2"/>
                  </a:rPr>
                  <a:t>- </a:t>
                </a:r>
                <a:r>
                  <a:rPr lang="en-US" sz="1400" i="1" dirty="0" err="1">
                    <a:latin typeface="Cambria Math" panose="02040503050406030204" pitchFamily="18" charset="0"/>
                    <a:ea typeface="Cambria Math" panose="02040503050406030204" pitchFamily="18" charset="0"/>
                    <a:sym typeface="Symbol" panose="05050102010706020507" pitchFamily="18" charset="2"/>
                  </a:rPr>
                  <a:t>E</a:t>
                </a:r>
                <a:r>
                  <a:rPr lang="en-US" sz="1400" i="1" baseline="-25000" dirty="0" err="1">
                    <a:latin typeface="Cambria Math" panose="02040503050406030204" pitchFamily="18" charset="0"/>
                    <a:ea typeface="Cambria Math" panose="02040503050406030204" pitchFamily="18" charset="0"/>
                    <a:sym typeface="Symbol" panose="05050102010706020507" pitchFamily="18" charset="2"/>
                  </a:rPr>
                  <a:t>eq,plating</a:t>
                </a:r>
                <a:r>
                  <a:rPr lang="en-US" sz="1400" i="1" dirty="0">
                    <a:latin typeface="Cambria Math" panose="02040503050406030204" pitchFamily="18" charset="0"/>
                    <a:ea typeface="Cambria Math" panose="02040503050406030204" pitchFamily="18" charset="0"/>
                    <a:sym typeface="Symbol" panose="05050102010706020507" pitchFamily="18" charset="2"/>
                  </a:rPr>
                  <a:t> </a:t>
                </a:r>
                <a:endParaRPr lang="en-US" sz="1400" dirty="0"/>
              </a:p>
              <a:p>
                <a:r>
                  <a:rPr lang="en-US" sz="1400" dirty="0"/>
                  <a:t>The Arrhenius equation is used to model the temperature variation of properties such as exchange current density and diffusion coefficient. The Material Library supplies electrolyte diffusion coefficients dependent on temperature using the Arrhenius equation.</a:t>
                </a:r>
              </a:p>
              <a:p>
                <a:endParaRPr lang="en-US" sz="1400" dirty="0"/>
              </a:p>
            </p:txBody>
          </p:sp>
        </mc:Choice>
        <mc:Fallback>
          <p:sp>
            <p:nvSpPr>
              <p:cNvPr id="8" name="Content Placeholder 7">
                <a:extLst>
                  <a:ext uri="{FF2B5EF4-FFF2-40B4-BE49-F238E27FC236}">
                    <a16:creationId xmlns:a16="http://schemas.microsoft.com/office/drawing/2014/main" id="{3E940BF4-15D1-49E1-AD25-928E66F2685D}"/>
                  </a:ext>
                </a:extLst>
              </p:cNvPr>
              <p:cNvSpPr>
                <a:spLocks noGrp="1" noRot="1" noChangeAspect="1" noMove="1" noResize="1" noEditPoints="1" noAdjustHandles="1" noChangeArrowheads="1" noChangeShapeType="1" noTextEdit="1"/>
              </p:cNvSpPr>
              <p:nvPr>
                <p:ph idx="1"/>
              </p:nvPr>
            </p:nvSpPr>
            <p:spPr>
              <a:xfrm>
                <a:off x="457200" y="1483196"/>
                <a:ext cx="8305800" cy="3104778"/>
              </a:xfrm>
              <a:blipFill>
                <a:blip r:embed="rId2"/>
                <a:stretch>
                  <a:fillRect l="-1101" t="-1373" r="-367"/>
                </a:stretch>
              </a:blipFill>
            </p:spPr>
            <p:txBody>
              <a:bodyPr/>
              <a:lstStyle/>
              <a:p>
                <a:r>
                  <a:rPr lang="en-SE">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4AECE858-7D94-4705-81C5-A64831CFCBDF}"/>
                  </a:ext>
                </a:extLst>
              </p:cNvPr>
              <p:cNvSpPr txBox="1"/>
              <p:nvPr/>
            </p:nvSpPr>
            <p:spPr>
              <a:xfrm>
                <a:off x="1763688" y="2811188"/>
                <a:ext cx="5128519" cy="6246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a:rPr lang="en-US" b="0" i="1" smtClean="0">
                              <a:latin typeface="Cambria Math" panose="02040503050406030204" pitchFamily="18" charset="0"/>
                            </a:rPr>
                            <m:t>𝑙𝑜𝑐</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a:rPr lang="en-US" b="0" i="1" smtClean="0">
                              <a:latin typeface="Cambria Math" panose="02040503050406030204" pitchFamily="18" charset="0"/>
                            </a:rPr>
                            <m:t>0</m:t>
                          </m:r>
                        </m:sub>
                      </m:sSub>
                      <m:d>
                        <m:dPr>
                          <m:begChr m:val="["/>
                          <m:endChr m:val="]"/>
                          <m:ctrlPr>
                            <a:rPr lang="en-US" b="0" i="1" smtClean="0">
                              <a:latin typeface="Cambria Math" panose="02040503050406030204" pitchFamily="18" charset="0"/>
                            </a:rPr>
                          </m:ctrlPr>
                        </m:dPr>
                        <m:e>
                          <m:r>
                            <a:rPr lang="en-US" i="1">
                              <a:latin typeface="Cambria Math" panose="02040503050406030204" pitchFamily="18" charset="0"/>
                            </a:rPr>
                            <m:t>𝑒𝑥𝑝</m:t>
                          </m:r>
                          <m:d>
                            <m:dPr>
                              <m:ctrlPr>
                                <a:rPr lang="en-US" i="1">
                                  <a:latin typeface="Cambria Math" panose="02040503050406030204" pitchFamily="18" charset="0"/>
                                  <a:sym typeface="Symbol" panose="05050102010706020507" pitchFamily="18" charset="2"/>
                                </a:rPr>
                              </m:ctrlPr>
                            </m:dPr>
                            <m:e>
                              <m:f>
                                <m:fPr>
                                  <m:ctrlPr>
                                    <a:rPr lang="en-US" i="1">
                                      <a:latin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𝑎</m:t>
                                      </m:r>
                                    </m:sub>
                                  </m:sSub>
                                  <m:r>
                                    <a:rPr lang="en-US" i="1">
                                      <a:latin typeface="Cambria Math" panose="02040503050406030204" pitchFamily="18" charset="0"/>
                                      <a:ea typeface="Cambria Math" panose="02040503050406030204" pitchFamily="18" charset="0"/>
                                    </a:rPr>
                                    <m:t>𝐹</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𝜂</m:t>
                                      </m:r>
                                    </m:e>
                                    <m:sub>
                                      <m:r>
                                        <a:rPr lang="en-US" i="1">
                                          <a:latin typeface="Cambria Math" panose="02040503050406030204" pitchFamily="18" charset="0"/>
                                          <a:ea typeface="Cambria Math" panose="02040503050406030204" pitchFamily="18" charset="0"/>
                                          <a:sym typeface="Symbol" panose="05050102010706020507" pitchFamily="18" charset="2"/>
                                        </a:rPr>
                                        <m:t>𝑝𝑙𝑎𝑡𝑖𝑛𝑔</m:t>
                                      </m:r>
                                    </m:sub>
                                  </m:sSub>
                                </m:num>
                                <m:den>
                                  <m:r>
                                    <a:rPr lang="en-US" i="1">
                                      <a:latin typeface="Cambria Math" panose="02040503050406030204" pitchFamily="18" charset="0"/>
                                    </a:rPr>
                                    <m:t>𝑅𝑇</m:t>
                                  </m:r>
                                </m:den>
                              </m:f>
                            </m:e>
                          </m:d>
                          <m:r>
                            <a:rPr lang="en-US" b="0" i="1" smtClean="0">
                              <a:latin typeface="Cambria Math" panose="02040503050406030204" pitchFamily="18" charset="0"/>
                            </a:rPr>
                            <m:t>−</m:t>
                          </m:r>
                          <m:r>
                            <a:rPr lang="en-US" i="1">
                              <a:latin typeface="Cambria Math" panose="02040503050406030204" pitchFamily="18" charset="0"/>
                            </a:rPr>
                            <m:t>𝑒𝑥𝑝</m:t>
                          </m:r>
                          <m:d>
                            <m:dPr>
                              <m:ctrlPr>
                                <a:rPr lang="en-US" i="1">
                                  <a:latin typeface="Cambria Math" panose="02040503050406030204" pitchFamily="18" charset="0"/>
                                </a:rPr>
                              </m:ctrlPr>
                            </m:dPr>
                            <m:e>
                              <m:f>
                                <m:fPr>
                                  <m:ctrlPr>
                                    <a:rPr lang="en-US" i="1">
                                      <a:latin typeface="Cambria Math" panose="02040503050406030204" pitchFamily="18" charset="0"/>
                                    </a:rPr>
                                  </m:ctrlPr>
                                </m:fPr>
                                <m:num>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𝛼</m:t>
                                      </m:r>
                                    </m:e>
                                    <m:sub>
                                      <m:r>
                                        <a:rPr lang="en-US" i="1">
                                          <a:latin typeface="Cambria Math" panose="02040503050406030204" pitchFamily="18" charset="0"/>
                                          <a:ea typeface="Cambria Math" panose="02040503050406030204" pitchFamily="18" charset="0"/>
                                        </a:rPr>
                                        <m:t>𝑐</m:t>
                                      </m:r>
                                    </m:sub>
                                  </m:sSub>
                                  <m:r>
                                    <a:rPr lang="en-US" i="1">
                                      <a:latin typeface="Cambria Math" panose="02040503050406030204" pitchFamily="18" charset="0"/>
                                      <a:ea typeface="Cambria Math" panose="02040503050406030204" pitchFamily="18" charset="0"/>
                                    </a:rPr>
                                    <m:t>𝐹</m:t>
                                  </m:r>
                                  <m:sSub>
                                    <m:sSubPr>
                                      <m:ctrlPr>
                                        <a:rPr lang="en-US" i="1">
                                          <a:latin typeface="Cambria Math" panose="02040503050406030204" pitchFamily="18" charset="0"/>
                                          <a:ea typeface="Cambria Math" panose="02040503050406030204" pitchFamily="18" charset="0"/>
                                          <a:sym typeface="Symbol" panose="05050102010706020507" pitchFamily="18" charset="2"/>
                                        </a:rPr>
                                      </m:ctrlPr>
                                    </m:sSubPr>
                                    <m:e>
                                      <m:r>
                                        <a:rPr lang="en-US" i="1">
                                          <a:latin typeface="Cambria Math" panose="02040503050406030204" pitchFamily="18" charset="0"/>
                                          <a:ea typeface="Cambria Math" panose="02040503050406030204" pitchFamily="18" charset="0"/>
                                          <a:sym typeface="Symbol" panose="05050102010706020507" pitchFamily="18" charset="2"/>
                                        </a:rPr>
                                        <m:t>𝜂</m:t>
                                      </m:r>
                                    </m:e>
                                    <m:sub>
                                      <m:r>
                                        <a:rPr lang="en-US" i="1">
                                          <a:latin typeface="Cambria Math" panose="02040503050406030204" pitchFamily="18" charset="0"/>
                                          <a:ea typeface="Cambria Math" panose="02040503050406030204" pitchFamily="18" charset="0"/>
                                          <a:sym typeface="Symbol" panose="05050102010706020507" pitchFamily="18" charset="2"/>
                                        </a:rPr>
                                        <m:t>𝑝𝑙𝑎𝑡𝑖𝑛𝑔</m:t>
                                      </m:r>
                                    </m:sub>
                                  </m:sSub>
                                </m:num>
                                <m:den>
                                  <m:r>
                                    <a:rPr lang="en-US" i="1">
                                      <a:latin typeface="Cambria Math" panose="02040503050406030204" pitchFamily="18" charset="0"/>
                                    </a:rPr>
                                    <m:t>𝑅𝑇</m:t>
                                  </m:r>
                                </m:den>
                              </m:f>
                            </m:e>
                          </m:d>
                        </m:e>
                      </m:d>
                    </m:oMath>
                  </m:oMathPara>
                </a14:m>
                <a:endParaRPr lang="en-US" dirty="0"/>
              </a:p>
            </p:txBody>
          </p:sp>
        </mc:Choice>
        <mc:Fallback>
          <p:sp>
            <p:nvSpPr>
              <p:cNvPr id="4" name="TextBox 3">
                <a:extLst>
                  <a:ext uri="{FF2B5EF4-FFF2-40B4-BE49-F238E27FC236}">
                    <a16:creationId xmlns:a16="http://schemas.microsoft.com/office/drawing/2014/main" id="{4AECE858-7D94-4705-81C5-A64831CFCBDF}"/>
                  </a:ext>
                </a:extLst>
              </p:cNvPr>
              <p:cNvSpPr txBox="1">
                <a:spLocks noRot="1" noChangeAspect="1" noMove="1" noResize="1" noEditPoints="1" noAdjustHandles="1" noChangeArrowheads="1" noChangeShapeType="1" noTextEdit="1"/>
              </p:cNvSpPr>
              <p:nvPr/>
            </p:nvSpPr>
            <p:spPr>
              <a:xfrm>
                <a:off x="1763688" y="2811188"/>
                <a:ext cx="5128519" cy="624658"/>
              </a:xfrm>
              <a:prstGeom prst="rect">
                <a:avLst/>
              </a:prstGeom>
              <a:blipFill>
                <a:blip r:embed="rId3"/>
                <a:stretch>
                  <a:fillRect/>
                </a:stretch>
              </a:blipFill>
            </p:spPr>
            <p:txBody>
              <a:bodyPr/>
              <a:lstStyle/>
              <a:p>
                <a:r>
                  <a:rPr lang="en-SE">
                    <a:noFill/>
                  </a:rPr>
                  <a:t> </a:t>
                </a:r>
              </a:p>
            </p:txBody>
          </p:sp>
        </mc:Fallback>
      </mc:AlternateContent>
    </p:spTree>
    <p:extLst>
      <p:ext uri="{BB962C8B-B14F-4D97-AF65-F5344CB8AC3E}">
        <p14:creationId xmlns:p14="http://schemas.microsoft.com/office/powerpoint/2010/main" val="1268931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a:xfrm>
            <a:off x="457200" y="740246"/>
            <a:ext cx="8305800" cy="742950"/>
          </a:xfrm>
        </p:spPr>
        <p:txBody>
          <a:bodyPr/>
          <a:lstStyle/>
          <a:p>
            <a:r>
              <a:rPr lang="en-US" dirty="0"/>
              <a:t>Implementation</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a:xfrm>
            <a:off x="457200" y="1483196"/>
            <a:ext cx="5338936" cy="2600722"/>
          </a:xfrm>
        </p:spPr>
        <p:txBody>
          <a:bodyPr>
            <a:normAutofit fontScale="85000" lnSpcReduction="10000"/>
          </a:bodyPr>
          <a:lstStyle/>
          <a:p>
            <a:pPr>
              <a:lnSpc>
                <a:spcPct val="120000"/>
              </a:lnSpc>
            </a:pPr>
            <a:r>
              <a:rPr lang="en-US" sz="1400" dirty="0"/>
              <a:t>The </a:t>
            </a:r>
            <a:r>
              <a:rPr lang="en-US" sz="1400" i="1" dirty="0"/>
              <a:t>Lithium-Ion Battery </a:t>
            </a:r>
            <a:r>
              <a:rPr lang="en-US" sz="1400" dirty="0"/>
              <a:t>interface is used to model the battery performance.</a:t>
            </a:r>
          </a:p>
          <a:p>
            <a:pPr>
              <a:lnSpc>
                <a:spcPct val="120000"/>
              </a:lnSpc>
            </a:pPr>
            <a:r>
              <a:rPr lang="en-US" sz="1400" dirty="0"/>
              <a:t>A reaction has been added under the </a:t>
            </a:r>
            <a:r>
              <a:rPr lang="en-US" sz="1400" i="1" dirty="0"/>
              <a:t>Porous Electrode </a:t>
            </a:r>
            <a:r>
              <a:rPr lang="en-US" sz="1400" dirty="0"/>
              <a:t>node to define the plating reaction on the negative electrode.</a:t>
            </a:r>
          </a:p>
          <a:p>
            <a:pPr>
              <a:lnSpc>
                <a:spcPct val="120000"/>
              </a:lnSpc>
            </a:pPr>
            <a:r>
              <a:rPr lang="en-US" sz="1400" dirty="0"/>
              <a:t>The </a:t>
            </a:r>
            <a:r>
              <a:rPr lang="en-US" sz="1400" i="1" dirty="0"/>
              <a:t>Charge-Discharge Cycling </a:t>
            </a:r>
            <a:r>
              <a:rPr lang="en-US" sz="1400" dirty="0"/>
              <a:t>node has been used to define a constant current–constant voltage (CCCV) charge protocol.</a:t>
            </a:r>
          </a:p>
          <a:p>
            <a:pPr>
              <a:lnSpc>
                <a:spcPct val="120000"/>
              </a:lnSpc>
            </a:pPr>
            <a:r>
              <a:rPr lang="en-US" sz="1400" dirty="0"/>
              <a:t>The dissolving-depositing species section of the </a:t>
            </a:r>
            <a:r>
              <a:rPr lang="en-US" sz="1400" i="1" dirty="0"/>
              <a:t>Porous Electrode</a:t>
            </a:r>
            <a:r>
              <a:rPr lang="en-US" sz="1400" dirty="0"/>
              <a:t> node has been used to account for the deposition of lithium metal on the negative electrode.</a:t>
            </a:r>
          </a:p>
          <a:p>
            <a:pPr>
              <a:lnSpc>
                <a:spcPct val="120000"/>
              </a:lnSpc>
            </a:pPr>
            <a:r>
              <a:rPr lang="en-US" sz="1400" dirty="0"/>
              <a:t>A global equation has been used to calculate the passed charge and state of charge (SOC) during charge.</a:t>
            </a:r>
          </a:p>
        </p:txBody>
      </p:sp>
      <p:pic>
        <p:nvPicPr>
          <p:cNvPr id="2" name="Picture 1">
            <a:extLst>
              <a:ext uri="{FF2B5EF4-FFF2-40B4-BE49-F238E27FC236}">
                <a16:creationId xmlns:a16="http://schemas.microsoft.com/office/drawing/2014/main" id="{66F69A42-921F-419B-B86E-D411DCBFE069}"/>
              </a:ext>
            </a:extLst>
          </p:cNvPr>
          <p:cNvPicPr>
            <a:picLocks noChangeAspect="1"/>
          </p:cNvPicPr>
          <p:nvPr/>
        </p:nvPicPr>
        <p:blipFill>
          <a:blip r:embed="rId2"/>
          <a:stretch>
            <a:fillRect/>
          </a:stretch>
        </p:blipFill>
        <p:spPr>
          <a:xfrm>
            <a:off x="6076834" y="1086606"/>
            <a:ext cx="2275008" cy="3003798"/>
          </a:xfrm>
          <a:prstGeom prst="rect">
            <a:avLst/>
          </a:prstGeom>
        </p:spPr>
      </p:pic>
      <p:sp>
        <p:nvSpPr>
          <p:cNvPr id="3" name="Rectangle 2">
            <a:extLst>
              <a:ext uri="{FF2B5EF4-FFF2-40B4-BE49-F238E27FC236}">
                <a16:creationId xmlns:a16="http://schemas.microsoft.com/office/drawing/2014/main" id="{9DB5C08C-895F-43B4-A40B-123CA95706D9}"/>
              </a:ext>
            </a:extLst>
          </p:cNvPr>
          <p:cNvSpPr/>
          <p:nvPr/>
        </p:nvSpPr>
        <p:spPr>
          <a:xfrm>
            <a:off x="6012160" y="1059582"/>
            <a:ext cx="2339682" cy="3096344"/>
          </a:xfrm>
          <a:prstGeom prst="rect">
            <a:avLst/>
          </a:prstGeom>
          <a:noFill/>
          <a:ln w="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Tree>
    <p:extLst>
      <p:ext uri="{BB962C8B-B14F-4D97-AF65-F5344CB8AC3E}">
        <p14:creationId xmlns:p14="http://schemas.microsoft.com/office/powerpoint/2010/main" val="2431158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a:xfrm>
            <a:off x="457200" y="740246"/>
            <a:ext cx="8305800" cy="742950"/>
          </a:xfrm>
        </p:spPr>
        <p:txBody>
          <a:bodyPr/>
          <a:lstStyle/>
          <a:p>
            <a:r>
              <a:rPr lang="en-US" dirty="0"/>
              <a:t>Results</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a:xfrm>
            <a:off x="457200" y="1483196"/>
            <a:ext cx="3610744" cy="2600722"/>
          </a:xfrm>
        </p:spPr>
        <p:txBody>
          <a:bodyPr>
            <a:normAutofit/>
          </a:bodyPr>
          <a:lstStyle/>
          <a:p>
            <a:pPr marL="285750" indent="-285750"/>
            <a:r>
              <a:rPr lang="en-US" sz="1400" dirty="0"/>
              <a:t>A parametric sweep study has been used to investigate the effect of different charging rates and cell temperatures on the plating likelihood and resulting capacity loss.</a:t>
            </a:r>
          </a:p>
          <a:p>
            <a:pPr marL="285750" indent="-285750"/>
            <a:r>
              <a:rPr lang="en-US" sz="1400" dirty="0"/>
              <a:t>For the temperature study, the charging rate has been fixed at 1C rate and for the rate study, the cell temperature has been set to 298 K.</a:t>
            </a:r>
          </a:p>
        </p:txBody>
      </p:sp>
      <p:sp>
        <p:nvSpPr>
          <p:cNvPr id="4" name="TextBox 3">
            <a:extLst>
              <a:ext uri="{FF2B5EF4-FFF2-40B4-BE49-F238E27FC236}">
                <a16:creationId xmlns:a16="http://schemas.microsoft.com/office/drawing/2014/main" id="{98149991-09DB-4BCF-A334-438AABFB0F2C}"/>
              </a:ext>
            </a:extLst>
          </p:cNvPr>
          <p:cNvSpPr txBox="1"/>
          <p:nvPr/>
        </p:nvSpPr>
        <p:spPr>
          <a:xfrm>
            <a:off x="4477356" y="4324350"/>
            <a:ext cx="35814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Cell potential versus state of charge (SOC) at different charge rates</a:t>
            </a:r>
          </a:p>
        </p:txBody>
      </p:sp>
      <p:pic>
        <p:nvPicPr>
          <p:cNvPr id="5" name="Picture 4">
            <a:extLst>
              <a:ext uri="{FF2B5EF4-FFF2-40B4-BE49-F238E27FC236}">
                <a16:creationId xmlns:a16="http://schemas.microsoft.com/office/drawing/2014/main" id="{DDAFC3E9-EC7F-4ECD-823A-07193208DC65}"/>
              </a:ext>
            </a:extLst>
          </p:cNvPr>
          <p:cNvPicPr>
            <a:picLocks noChangeAspect="1"/>
          </p:cNvPicPr>
          <p:nvPr/>
        </p:nvPicPr>
        <p:blipFill rotWithShape="1">
          <a:blip r:embed="rId2"/>
          <a:srcRect t="1657"/>
          <a:stretch/>
        </p:blipFill>
        <p:spPr>
          <a:xfrm>
            <a:off x="4158117" y="1352550"/>
            <a:ext cx="4615200" cy="2914101"/>
          </a:xfrm>
          <a:prstGeom prst="rect">
            <a:avLst/>
          </a:prstGeom>
        </p:spPr>
      </p:pic>
    </p:spTree>
    <p:extLst>
      <p:ext uri="{BB962C8B-B14F-4D97-AF65-F5344CB8AC3E}">
        <p14:creationId xmlns:p14="http://schemas.microsoft.com/office/powerpoint/2010/main" val="674595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a:xfrm>
            <a:off x="457200" y="740246"/>
            <a:ext cx="8305800" cy="742950"/>
          </a:xfrm>
        </p:spPr>
        <p:txBody>
          <a:bodyPr/>
          <a:lstStyle/>
          <a:p>
            <a:r>
              <a:rPr lang="en-US" dirty="0"/>
              <a:t>Results</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a:xfrm>
            <a:off x="457200" y="1483196"/>
            <a:ext cx="3610744" cy="2600722"/>
          </a:xfrm>
        </p:spPr>
        <p:txBody>
          <a:bodyPr>
            <a:normAutofit/>
          </a:bodyPr>
          <a:lstStyle/>
          <a:p>
            <a:pPr marL="285750" indent="-285750"/>
            <a:r>
              <a:rPr lang="en-US" sz="1400" dirty="0"/>
              <a:t>The negative electrode potential, which indicates plating susceptibility, has been plotted at both the electrode–separator interface and current collector–electrode interface to illustrate the likelihood of plating at different locations in the electrode.</a:t>
            </a:r>
          </a:p>
          <a:p>
            <a:pPr marL="285750" indent="-285750"/>
            <a:r>
              <a:rPr lang="en-US" sz="1400" dirty="0"/>
              <a:t>Charging at high rates results in more plating, in particular at the electrode–separator interface.</a:t>
            </a:r>
          </a:p>
        </p:txBody>
      </p:sp>
      <p:pic>
        <p:nvPicPr>
          <p:cNvPr id="6" name="Picture 5">
            <a:extLst>
              <a:ext uri="{FF2B5EF4-FFF2-40B4-BE49-F238E27FC236}">
                <a16:creationId xmlns:a16="http://schemas.microsoft.com/office/drawing/2014/main" id="{79209154-6A6E-4969-B61E-76070339463C}"/>
              </a:ext>
            </a:extLst>
          </p:cNvPr>
          <p:cNvPicPr>
            <a:picLocks noChangeAspect="1"/>
          </p:cNvPicPr>
          <p:nvPr/>
        </p:nvPicPr>
        <p:blipFill>
          <a:blip r:embed="rId2"/>
          <a:stretch>
            <a:fillRect/>
          </a:stretch>
        </p:blipFill>
        <p:spPr>
          <a:xfrm>
            <a:off x="4158117" y="1381434"/>
            <a:ext cx="4615200" cy="2869375"/>
          </a:xfrm>
          <a:prstGeom prst="rect">
            <a:avLst/>
          </a:prstGeom>
        </p:spPr>
      </p:pic>
      <p:sp>
        <p:nvSpPr>
          <p:cNvPr id="9" name="TextBox 8">
            <a:extLst>
              <a:ext uri="{FF2B5EF4-FFF2-40B4-BE49-F238E27FC236}">
                <a16:creationId xmlns:a16="http://schemas.microsoft.com/office/drawing/2014/main" id="{C24781F6-1919-48B2-9BB2-90AD82CCC005}"/>
              </a:ext>
            </a:extLst>
          </p:cNvPr>
          <p:cNvSpPr txBox="1"/>
          <p:nvPr/>
        </p:nvSpPr>
        <p:spPr>
          <a:xfrm>
            <a:off x="4476548" y="4324350"/>
            <a:ext cx="3581400"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Negative electrode potential (plating susceptibility)</a:t>
            </a:r>
          </a:p>
        </p:txBody>
      </p:sp>
    </p:spTree>
    <p:extLst>
      <p:ext uri="{BB962C8B-B14F-4D97-AF65-F5344CB8AC3E}">
        <p14:creationId xmlns:p14="http://schemas.microsoft.com/office/powerpoint/2010/main" val="2010624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a:xfrm>
            <a:off x="457200" y="740246"/>
            <a:ext cx="8305800" cy="742950"/>
          </a:xfrm>
        </p:spPr>
        <p:txBody>
          <a:bodyPr/>
          <a:lstStyle/>
          <a:p>
            <a:r>
              <a:rPr lang="en-US" dirty="0"/>
              <a:t>Results</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a:xfrm>
            <a:off x="457200" y="1483196"/>
            <a:ext cx="3610744" cy="2600722"/>
          </a:xfrm>
        </p:spPr>
        <p:txBody>
          <a:bodyPr>
            <a:normAutofit/>
          </a:bodyPr>
          <a:lstStyle/>
          <a:p>
            <a:r>
              <a:rPr lang="en-US" sz="1400" dirty="0"/>
              <a:t>The relative capacity loss versus SOC has been plotted at different cell temperatures and charging rates to illustrate plating-induced capacity loss.</a:t>
            </a:r>
          </a:p>
          <a:p>
            <a:r>
              <a:rPr lang="en-US" sz="1400" dirty="0"/>
              <a:t>We get significantly more plating when charging at low temperatures.</a:t>
            </a:r>
          </a:p>
        </p:txBody>
      </p:sp>
      <p:pic>
        <p:nvPicPr>
          <p:cNvPr id="10" name="Picture 9">
            <a:extLst>
              <a:ext uri="{FF2B5EF4-FFF2-40B4-BE49-F238E27FC236}">
                <a16:creationId xmlns:a16="http://schemas.microsoft.com/office/drawing/2014/main" id="{2B22E30F-63E9-4A12-A9B8-9835CEFF0BDF}"/>
              </a:ext>
            </a:extLst>
          </p:cNvPr>
          <p:cNvPicPr>
            <a:picLocks noChangeAspect="1"/>
          </p:cNvPicPr>
          <p:nvPr/>
        </p:nvPicPr>
        <p:blipFill>
          <a:blip r:embed="rId2"/>
          <a:stretch>
            <a:fillRect/>
          </a:stretch>
        </p:blipFill>
        <p:spPr>
          <a:xfrm>
            <a:off x="4130927" y="1381434"/>
            <a:ext cx="4642390" cy="2934176"/>
          </a:xfrm>
          <a:prstGeom prst="rect">
            <a:avLst/>
          </a:prstGeom>
        </p:spPr>
      </p:pic>
      <p:sp>
        <p:nvSpPr>
          <p:cNvPr id="11" name="TextBox 10">
            <a:extLst>
              <a:ext uri="{FF2B5EF4-FFF2-40B4-BE49-F238E27FC236}">
                <a16:creationId xmlns:a16="http://schemas.microsoft.com/office/drawing/2014/main" id="{235D299E-1ADB-4C5F-9B1E-3F08A2BA515A}"/>
              </a:ext>
            </a:extLst>
          </p:cNvPr>
          <p:cNvSpPr txBox="1"/>
          <p:nvPr/>
        </p:nvSpPr>
        <p:spPr>
          <a:xfrm>
            <a:off x="4472542" y="4324350"/>
            <a:ext cx="4138057" cy="215444"/>
          </a:xfrm>
          <a:prstGeom prst="rect">
            <a:avLst/>
          </a:prstGeom>
          <a:noFill/>
        </p:spPr>
        <p:txBody>
          <a:bodyPr wrap="square" rtlCol="0">
            <a:spAutoFit/>
          </a:bodyPr>
          <a:lstStyle/>
          <a:p>
            <a:pPr defTabSz="914378">
              <a:spcBef>
                <a:spcPts val="1000"/>
              </a:spcBef>
            </a:pPr>
            <a:r>
              <a:rPr lang="en-US" sz="800" b="1" i="1" dirty="0">
                <a:solidFill>
                  <a:srgbClr val="3B81B7"/>
                </a:solidFill>
                <a:latin typeface="Lato" panose="020F0502020204030203" pitchFamily="34" charset="77"/>
              </a:rPr>
              <a:t>Relative capacity loss versus state of charge (SOC) at different cell temperatures</a:t>
            </a:r>
          </a:p>
        </p:txBody>
      </p:sp>
    </p:spTree>
    <p:extLst>
      <p:ext uri="{BB962C8B-B14F-4D97-AF65-F5344CB8AC3E}">
        <p14:creationId xmlns:p14="http://schemas.microsoft.com/office/powerpoint/2010/main" val="301645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F7A0CD7-EA45-4809-B5CB-8B1FCF47FBEC}"/>
              </a:ext>
            </a:extLst>
          </p:cNvPr>
          <p:cNvSpPr>
            <a:spLocks noGrp="1"/>
          </p:cNvSpPr>
          <p:nvPr>
            <p:ph type="title"/>
          </p:nvPr>
        </p:nvSpPr>
        <p:spPr>
          <a:xfrm>
            <a:off x="457200" y="740246"/>
            <a:ext cx="8305800" cy="742950"/>
          </a:xfrm>
        </p:spPr>
        <p:txBody>
          <a:bodyPr/>
          <a:lstStyle/>
          <a:p>
            <a:r>
              <a:rPr lang="en-US" dirty="0"/>
              <a:t>Reference</a:t>
            </a:r>
            <a:endParaRPr lang="en-SE" dirty="0"/>
          </a:p>
        </p:txBody>
      </p:sp>
      <p:sp>
        <p:nvSpPr>
          <p:cNvPr id="8" name="Content Placeholder 7">
            <a:extLst>
              <a:ext uri="{FF2B5EF4-FFF2-40B4-BE49-F238E27FC236}">
                <a16:creationId xmlns:a16="http://schemas.microsoft.com/office/drawing/2014/main" id="{3E940BF4-15D1-49E1-AD25-928E66F2685D}"/>
              </a:ext>
            </a:extLst>
          </p:cNvPr>
          <p:cNvSpPr>
            <a:spLocks noGrp="1"/>
          </p:cNvSpPr>
          <p:nvPr>
            <p:ph idx="1"/>
          </p:nvPr>
        </p:nvSpPr>
        <p:spPr>
          <a:xfrm>
            <a:off x="457200" y="1483196"/>
            <a:ext cx="8305800" cy="2600722"/>
          </a:xfrm>
        </p:spPr>
        <p:txBody>
          <a:bodyPr>
            <a:normAutofit/>
          </a:bodyPr>
          <a:lstStyle/>
          <a:p>
            <a:pPr marL="0" indent="0">
              <a:buNone/>
            </a:pPr>
            <a:r>
              <a:rPr lang="en-US" sz="1400" dirty="0"/>
              <a:t>M. Doyle, J. Newman, A.S. </a:t>
            </a:r>
            <a:r>
              <a:rPr lang="en-US" sz="1400" dirty="0" err="1"/>
              <a:t>Gozdz</a:t>
            </a:r>
            <a:r>
              <a:rPr lang="en-US" sz="1400" dirty="0"/>
              <a:t>, C.N. Schmutz, and J.M. </a:t>
            </a:r>
            <a:r>
              <a:rPr lang="en-US" sz="1400" dirty="0" err="1"/>
              <a:t>Tarascon</a:t>
            </a:r>
            <a:r>
              <a:rPr lang="en-US" sz="1400" dirty="0"/>
              <a:t>, “Comparison of Modeling Predictions with Experimental Data from Plastic Lithium Ion Cells,” </a:t>
            </a:r>
            <a:r>
              <a:rPr lang="en-US" sz="1400" i="1" dirty="0"/>
              <a:t>J. </a:t>
            </a:r>
            <a:r>
              <a:rPr lang="pt-BR" sz="1400" i="1" dirty="0"/>
              <a:t>Electrochem. Soc</a:t>
            </a:r>
            <a:r>
              <a:rPr lang="pt-BR" sz="1400" dirty="0"/>
              <a:t>., vol. 143, no. 6, pp. 1890–1903, 1996.</a:t>
            </a:r>
            <a:endParaRPr lang="en-IN" sz="1400" dirty="0"/>
          </a:p>
        </p:txBody>
      </p:sp>
    </p:spTree>
    <p:extLst>
      <p:ext uri="{BB962C8B-B14F-4D97-AF65-F5344CB8AC3E}">
        <p14:creationId xmlns:p14="http://schemas.microsoft.com/office/powerpoint/2010/main" val="381206818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9679</TotalTime>
  <Words>711</Words>
  <Application>Microsoft Office PowerPoint</Application>
  <PresentationFormat>On-screen Show (16:9)</PresentationFormat>
  <Paragraphs>50</Paragraphs>
  <Slides>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Cambria Math</vt:lpstr>
      <vt:lpstr>Arial</vt:lpstr>
      <vt:lpstr>Lato Light</vt:lpstr>
      <vt:lpstr>Lato</vt:lpstr>
      <vt:lpstr>Lato Black</vt:lpstr>
      <vt:lpstr>Wingdings</vt:lpstr>
      <vt:lpstr>Symbol</vt:lpstr>
      <vt:lpstr>comsol-slide-template-NEW</vt:lpstr>
      <vt:lpstr>Lithium Plating</vt:lpstr>
      <vt:lpstr>Background</vt:lpstr>
      <vt:lpstr>Model Definition</vt:lpstr>
      <vt:lpstr>Lithium Plating Kinetics</vt:lpstr>
      <vt:lpstr>Implementation</vt:lpstr>
      <vt:lpstr>Results</vt:lpstr>
      <vt:lpstr>Results</vt:lpstr>
      <vt:lpstr>Results</vt:lpstr>
      <vt:lpstr>Reference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Battery Electrode with a Particle Size Distribution</dc:title>
  <dc:creator>Henrik Ekström</dc:creator>
  <cp:lastModifiedBy>Tommy Zavalis</cp:lastModifiedBy>
  <cp:revision>144</cp:revision>
  <dcterms:created xsi:type="dcterms:W3CDTF">2023-04-26T11:44:56Z</dcterms:created>
  <dcterms:modified xsi:type="dcterms:W3CDTF">2023-11-08T10:48:13Z</dcterms:modified>
</cp:coreProperties>
</file>