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90" r:id="rId3"/>
    <p:sldMasterId id="2147483759" r:id="rId4"/>
  </p:sldMasterIdLst>
  <p:sldIdLst>
    <p:sldId id="256" r:id="rId5"/>
    <p:sldId id="258" r:id="rId6"/>
    <p:sldId id="259" r:id="rId7"/>
    <p:sldId id="257" r:id="rId8"/>
    <p:sldId id="260" r:id="rId9"/>
    <p:sldId id="261" r:id="rId10"/>
    <p:sldId id="262" r:id="rId11"/>
    <p:sldId id="263" r:id="rId12"/>
    <p:sldId id="264" r:id="rId13"/>
    <p:sldId id="265"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showGuides="1">
      <p:cViewPr varScale="1">
        <p:scale>
          <a:sx n="159" d="100"/>
          <a:sy n="159" d="100"/>
        </p:scale>
        <p:origin x="150"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5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5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8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1869524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35142817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7800762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70304351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206469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8755079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55326714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29110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4941433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6778781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1692642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438589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1070584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0212762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61304141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0163723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43441378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87709896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0197589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55749457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57136290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16601605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532778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9821889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29589541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3519263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2677982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855832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282695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7265834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638280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65677505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761891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1339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6689775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1180710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882274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663175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3725905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7367014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67008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98156347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60707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5302464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5989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12160349"/>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886603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336603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9191824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760961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186428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4280616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5484696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5173077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9607932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56644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85298356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71061081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54463591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729171471"/>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32879223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07396336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2322137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38967747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657991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32346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686666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45059092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2869350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5353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838261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3014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74004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335885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3111571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3189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536651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267117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46842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642288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8753446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9077822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3585137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91029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831850" y="4588933"/>
            <a:ext cx="10750549" cy="1029669"/>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3265542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0126744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1264272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29179872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7082086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046056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2454322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157003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58526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1693323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44591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41185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732654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8909770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599944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97822668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391835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008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4116532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58222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7828831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184811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787718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0145998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1578353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13753385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9399758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8856953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46699594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962143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585521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22227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283975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74267072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192733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633869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0592158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743931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5816951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28413038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3898006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91821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5330527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77745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5658297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1454587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683996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176704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4599244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840942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1596026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2709799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714163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603517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518139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205240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92055101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30865796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7991906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73704745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51225558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2945129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40442777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98748073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2425980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cSld name="1 Image, Title, 4 subtitles with body text">
    <p:spTree>
      <p:nvGrpSpPr>
        <p:cNvPr id="1" name=""/>
        <p:cNvGrpSpPr/>
        <p:nvPr/>
      </p:nvGrpSpPr>
      <p:grpSpPr>
        <a:xfrm>
          <a:off x="0" y="0"/>
          <a:ext cx="0" cy="0"/>
          <a:chOff x="0" y="0"/>
          <a:chExt cx="0" cy="0"/>
        </a:xfrm>
      </p:grpSpPr>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1715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15051173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7956117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cSld name="1_3 image each with subtitle + body text">
    <p:spTree>
      <p:nvGrpSpPr>
        <p:cNvPr id="1" name=""/>
        <p:cNvGrpSpPr/>
        <p:nvPr/>
      </p:nvGrpSpPr>
      <p:grpSpPr>
        <a:xfrm>
          <a:off x="0" y="0"/>
          <a:ext cx="0" cy="0"/>
          <a:chOff x="0" y="0"/>
          <a:chExt cx="0" cy="0"/>
        </a:xfrm>
      </p:grpSpPr>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2404070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cSld name="2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964300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6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0202199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8819745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3143079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7704448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2256380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5739674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546053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2.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4.xml"/><Relationship Id="rId21" Type="http://schemas.openxmlformats.org/officeDocument/2006/relationships/slideLayout" Target="../slideLayouts/slideLayout49.xml"/><Relationship Id="rId42" Type="http://schemas.openxmlformats.org/officeDocument/2006/relationships/slideLayout" Target="../slideLayouts/slideLayout70.xml"/><Relationship Id="rId47" Type="http://schemas.openxmlformats.org/officeDocument/2006/relationships/slideLayout" Target="../slideLayouts/slideLayout75.xml"/><Relationship Id="rId63" Type="http://schemas.openxmlformats.org/officeDocument/2006/relationships/slideLayout" Target="../slideLayouts/slideLayout91.xml"/><Relationship Id="rId68" Type="http://schemas.openxmlformats.org/officeDocument/2006/relationships/slideLayout" Target="../slideLayouts/slideLayout96.xml"/><Relationship Id="rId7" Type="http://schemas.openxmlformats.org/officeDocument/2006/relationships/slideLayout" Target="../slideLayouts/slideLayout35.xml"/><Relationship Id="rId71" Type="http://schemas.openxmlformats.org/officeDocument/2006/relationships/image" Target="../media/image8.emf"/><Relationship Id="rId2" Type="http://schemas.openxmlformats.org/officeDocument/2006/relationships/slideLayout" Target="../slideLayouts/slideLayout30.xml"/><Relationship Id="rId16" Type="http://schemas.openxmlformats.org/officeDocument/2006/relationships/slideLayout" Target="../slideLayouts/slideLayout44.xml"/><Relationship Id="rId29" Type="http://schemas.openxmlformats.org/officeDocument/2006/relationships/slideLayout" Target="../slideLayouts/slideLayout57.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slideLayout" Target="../slideLayouts/slideLayout60.xml"/><Relationship Id="rId37" Type="http://schemas.openxmlformats.org/officeDocument/2006/relationships/slideLayout" Target="../slideLayouts/slideLayout65.xml"/><Relationship Id="rId40" Type="http://schemas.openxmlformats.org/officeDocument/2006/relationships/slideLayout" Target="../slideLayouts/slideLayout68.xml"/><Relationship Id="rId45" Type="http://schemas.openxmlformats.org/officeDocument/2006/relationships/slideLayout" Target="../slideLayouts/slideLayout73.xml"/><Relationship Id="rId53" Type="http://schemas.openxmlformats.org/officeDocument/2006/relationships/slideLayout" Target="../slideLayouts/slideLayout81.xml"/><Relationship Id="rId58" Type="http://schemas.openxmlformats.org/officeDocument/2006/relationships/slideLayout" Target="../slideLayouts/slideLayout86.xml"/><Relationship Id="rId66" Type="http://schemas.openxmlformats.org/officeDocument/2006/relationships/slideLayout" Target="../slideLayouts/slideLayout94.xml"/><Relationship Id="rId5" Type="http://schemas.openxmlformats.org/officeDocument/2006/relationships/slideLayout" Target="../slideLayouts/slideLayout33.xml"/><Relationship Id="rId61" Type="http://schemas.openxmlformats.org/officeDocument/2006/relationships/slideLayout" Target="../slideLayouts/slideLayout89.xml"/><Relationship Id="rId19" Type="http://schemas.openxmlformats.org/officeDocument/2006/relationships/slideLayout" Target="../slideLayouts/slideLayout4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35" Type="http://schemas.openxmlformats.org/officeDocument/2006/relationships/slideLayout" Target="../slideLayouts/slideLayout63.xml"/><Relationship Id="rId43" Type="http://schemas.openxmlformats.org/officeDocument/2006/relationships/slideLayout" Target="../slideLayouts/slideLayout71.xml"/><Relationship Id="rId48" Type="http://schemas.openxmlformats.org/officeDocument/2006/relationships/slideLayout" Target="../slideLayouts/slideLayout76.xml"/><Relationship Id="rId56" Type="http://schemas.openxmlformats.org/officeDocument/2006/relationships/slideLayout" Target="../slideLayouts/slideLayout84.xml"/><Relationship Id="rId64" Type="http://schemas.openxmlformats.org/officeDocument/2006/relationships/slideLayout" Target="../slideLayouts/slideLayout92.xml"/><Relationship Id="rId69" Type="http://schemas.openxmlformats.org/officeDocument/2006/relationships/theme" Target="../theme/theme3.xml"/><Relationship Id="rId8" Type="http://schemas.openxmlformats.org/officeDocument/2006/relationships/slideLayout" Target="../slideLayouts/slideLayout36.xml"/><Relationship Id="rId51" Type="http://schemas.openxmlformats.org/officeDocument/2006/relationships/slideLayout" Target="../slideLayouts/slideLayout79.xml"/><Relationship Id="rId72" Type="http://schemas.openxmlformats.org/officeDocument/2006/relationships/image" Target="../media/image2.png"/><Relationship Id="rId3" Type="http://schemas.openxmlformats.org/officeDocument/2006/relationships/slideLayout" Target="../slideLayouts/slideLayout31.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slideLayout" Target="../slideLayouts/slideLayout61.xml"/><Relationship Id="rId38" Type="http://schemas.openxmlformats.org/officeDocument/2006/relationships/slideLayout" Target="../slideLayouts/slideLayout66.xml"/><Relationship Id="rId46" Type="http://schemas.openxmlformats.org/officeDocument/2006/relationships/slideLayout" Target="../slideLayouts/slideLayout74.xml"/><Relationship Id="rId59" Type="http://schemas.openxmlformats.org/officeDocument/2006/relationships/slideLayout" Target="../slideLayouts/slideLayout87.xml"/><Relationship Id="rId67" Type="http://schemas.openxmlformats.org/officeDocument/2006/relationships/slideLayout" Target="../slideLayouts/slideLayout95.xml"/><Relationship Id="rId20" Type="http://schemas.openxmlformats.org/officeDocument/2006/relationships/slideLayout" Target="../slideLayouts/slideLayout48.xml"/><Relationship Id="rId41" Type="http://schemas.openxmlformats.org/officeDocument/2006/relationships/slideLayout" Target="../slideLayouts/slideLayout69.xml"/><Relationship Id="rId54" Type="http://schemas.openxmlformats.org/officeDocument/2006/relationships/slideLayout" Target="../slideLayouts/slideLayout82.xml"/><Relationship Id="rId62" Type="http://schemas.openxmlformats.org/officeDocument/2006/relationships/slideLayout" Target="../slideLayouts/slideLayout90.xml"/><Relationship Id="rId70" Type="http://schemas.openxmlformats.org/officeDocument/2006/relationships/image" Target="../media/image7.emf"/><Relationship Id="rId1" Type="http://schemas.openxmlformats.org/officeDocument/2006/relationships/slideLayout" Target="../slideLayouts/slideLayout29.xml"/><Relationship Id="rId6" Type="http://schemas.openxmlformats.org/officeDocument/2006/relationships/slideLayout" Target="../slideLayouts/slideLayout34.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36" Type="http://schemas.openxmlformats.org/officeDocument/2006/relationships/slideLayout" Target="../slideLayouts/slideLayout64.xml"/><Relationship Id="rId49" Type="http://schemas.openxmlformats.org/officeDocument/2006/relationships/slideLayout" Target="../slideLayouts/slideLayout77.xml"/><Relationship Id="rId57" Type="http://schemas.openxmlformats.org/officeDocument/2006/relationships/slideLayout" Target="../slideLayouts/slideLayout85.xml"/><Relationship Id="rId10" Type="http://schemas.openxmlformats.org/officeDocument/2006/relationships/slideLayout" Target="../slideLayouts/slideLayout38.xml"/><Relationship Id="rId31" Type="http://schemas.openxmlformats.org/officeDocument/2006/relationships/slideLayout" Target="../slideLayouts/slideLayout59.xml"/><Relationship Id="rId44" Type="http://schemas.openxmlformats.org/officeDocument/2006/relationships/slideLayout" Target="../slideLayouts/slideLayout72.xml"/><Relationship Id="rId52" Type="http://schemas.openxmlformats.org/officeDocument/2006/relationships/slideLayout" Target="../slideLayouts/slideLayout80.xml"/><Relationship Id="rId60" Type="http://schemas.openxmlformats.org/officeDocument/2006/relationships/slideLayout" Target="../slideLayouts/slideLayout88.xml"/><Relationship Id="rId65" Type="http://schemas.openxmlformats.org/officeDocument/2006/relationships/slideLayout" Target="../slideLayouts/slideLayout93.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9" Type="http://schemas.openxmlformats.org/officeDocument/2006/relationships/slideLayout" Target="../slideLayouts/slideLayout67.xml"/><Relationship Id="rId34" Type="http://schemas.openxmlformats.org/officeDocument/2006/relationships/slideLayout" Target="../slideLayouts/slideLayout62.xml"/><Relationship Id="rId50" Type="http://schemas.openxmlformats.org/officeDocument/2006/relationships/slideLayout" Target="../slideLayouts/slideLayout78.xml"/><Relationship Id="rId55" Type="http://schemas.openxmlformats.org/officeDocument/2006/relationships/slideLayout" Target="../slideLayouts/slideLayout83.xml"/></Relationships>
</file>

<file path=ppt/slideMasters/_rels/slideMaster4.xml.rels><?xml version="1.0" encoding="UTF-8" standalone="yes"?>
<Relationships xmlns="http://schemas.openxmlformats.org/package/2006/relationships"><Relationship Id="rId26" Type="http://schemas.openxmlformats.org/officeDocument/2006/relationships/slideLayout" Target="../slideLayouts/slideLayout122.xml"/><Relationship Id="rId21" Type="http://schemas.openxmlformats.org/officeDocument/2006/relationships/slideLayout" Target="../slideLayouts/slideLayout117.xml"/><Relationship Id="rId42" Type="http://schemas.openxmlformats.org/officeDocument/2006/relationships/slideLayout" Target="../slideLayouts/slideLayout138.xml"/><Relationship Id="rId47" Type="http://schemas.openxmlformats.org/officeDocument/2006/relationships/slideLayout" Target="../slideLayouts/slideLayout143.xml"/><Relationship Id="rId63" Type="http://schemas.openxmlformats.org/officeDocument/2006/relationships/slideLayout" Target="../slideLayouts/slideLayout159.xml"/><Relationship Id="rId68" Type="http://schemas.openxmlformats.org/officeDocument/2006/relationships/image" Target="../media/image8.emf"/><Relationship Id="rId7" Type="http://schemas.openxmlformats.org/officeDocument/2006/relationships/slideLayout" Target="../slideLayouts/slideLayout103.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29" Type="http://schemas.openxmlformats.org/officeDocument/2006/relationships/slideLayout" Target="../slideLayouts/slideLayout125.xml"/><Relationship Id="rId11" Type="http://schemas.openxmlformats.org/officeDocument/2006/relationships/slideLayout" Target="../slideLayouts/slideLayout107.xml"/><Relationship Id="rId24" Type="http://schemas.openxmlformats.org/officeDocument/2006/relationships/slideLayout" Target="../slideLayouts/slideLayout120.xml"/><Relationship Id="rId32" Type="http://schemas.openxmlformats.org/officeDocument/2006/relationships/slideLayout" Target="../slideLayouts/slideLayout128.xml"/><Relationship Id="rId37" Type="http://schemas.openxmlformats.org/officeDocument/2006/relationships/slideLayout" Target="../slideLayouts/slideLayout133.xml"/><Relationship Id="rId40" Type="http://schemas.openxmlformats.org/officeDocument/2006/relationships/slideLayout" Target="../slideLayouts/slideLayout136.xml"/><Relationship Id="rId45" Type="http://schemas.openxmlformats.org/officeDocument/2006/relationships/slideLayout" Target="../slideLayouts/slideLayout141.xml"/><Relationship Id="rId53" Type="http://schemas.openxmlformats.org/officeDocument/2006/relationships/slideLayout" Target="../slideLayouts/slideLayout149.xml"/><Relationship Id="rId58" Type="http://schemas.openxmlformats.org/officeDocument/2006/relationships/slideLayout" Target="../slideLayouts/slideLayout154.xml"/><Relationship Id="rId66" Type="http://schemas.openxmlformats.org/officeDocument/2006/relationships/theme" Target="../theme/theme4.xml"/><Relationship Id="rId5" Type="http://schemas.openxmlformats.org/officeDocument/2006/relationships/slideLayout" Target="../slideLayouts/slideLayout101.xml"/><Relationship Id="rId61" Type="http://schemas.openxmlformats.org/officeDocument/2006/relationships/slideLayout" Target="../slideLayouts/slideLayout157.xml"/><Relationship Id="rId19" Type="http://schemas.openxmlformats.org/officeDocument/2006/relationships/slideLayout" Target="../slideLayouts/slideLayout115.xml"/><Relationship Id="rId14" Type="http://schemas.openxmlformats.org/officeDocument/2006/relationships/slideLayout" Target="../slideLayouts/slideLayout110.xml"/><Relationship Id="rId22" Type="http://schemas.openxmlformats.org/officeDocument/2006/relationships/slideLayout" Target="../slideLayouts/slideLayout118.xml"/><Relationship Id="rId27" Type="http://schemas.openxmlformats.org/officeDocument/2006/relationships/slideLayout" Target="../slideLayouts/slideLayout123.xml"/><Relationship Id="rId30" Type="http://schemas.openxmlformats.org/officeDocument/2006/relationships/slideLayout" Target="../slideLayouts/slideLayout126.xml"/><Relationship Id="rId35" Type="http://schemas.openxmlformats.org/officeDocument/2006/relationships/slideLayout" Target="../slideLayouts/slideLayout131.xml"/><Relationship Id="rId43" Type="http://schemas.openxmlformats.org/officeDocument/2006/relationships/slideLayout" Target="../slideLayouts/slideLayout139.xml"/><Relationship Id="rId48" Type="http://schemas.openxmlformats.org/officeDocument/2006/relationships/slideLayout" Target="../slideLayouts/slideLayout144.xml"/><Relationship Id="rId56" Type="http://schemas.openxmlformats.org/officeDocument/2006/relationships/slideLayout" Target="../slideLayouts/slideLayout152.xml"/><Relationship Id="rId64" Type="http://schemas.openxmlformats.org/officeDocument/2006/relationships/slideLayout" Target="../slideLayouts/slideLayout160.xml"/><Relationship Id="rId69" Type="http://schemas.openxmlformats.org/officeDocument/2006/relationships/image" Target="../media/image2.png"/><Relationship Id="rId8" Type="http://schemas.openxmlformats.org/officeDocument/2006/relationships/slideLayout" Target="../slideLayouts/slideLayout104.xml"/><Relationship Id="rId51" Type="http://schemas.openxmlformats.org/officeDocument/2006/relationships/slideLayout" Target="../slideLayouts/slideLayout147.xml"/><Relationship Id="rId3" Type="http://schemas.openxmlformats.org/officeDocument/2006/relationships/slideLayout" Target="../slideLayouts/slideLayout99.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5" Type="http://schemas.openxmlformats.org/officeDocument/2006/relationships/slideLayout" Target="../slideLayouts/slideLayout121.xml"/><Relationship Id="rId33" Type="http://schemas.openxmlformats.org/officeDocument/2006/relationships/slideLayout" Target="../slideLayouts/slideLayout129.xml"/><Relationship Id="rId38" Type="http://schemas.openxmlformats.org/officeDocument/2006/relationships/slideLayout" Target="../slideLayouts/slideLayout134.xml"/><Relationship Id="rId46" Type="http://schemas.openxmlformats.org/officeDocument/2006/relationships/slideLayout" Target="../slideLayouts/slideLayout142.xml"/><Relationship Id="rId59" Type="http://schemas.openxmlformats.org/officeDocument/2006/relationships/slideLayout" Target="../slideLayouts/slideLayout155.xml"/><Relationship Id="rId67" Type="http://schemas.openxmlformats.org/officeDocument/2006/relationships/image" Target="../media/image7.emf"/><Relationship Id="rId20" Type="http://schemas.openxmlformats.org/officeDocument/2006/relationships/slideLayout" Target="../slideLayouts/slideLayout116.xml"/><Relationship Id="rId41" Type="http://schemas.openxmlformats.org/officeDocument/2006/relationships/slideLayout" Target="../slideLayouts/slideLayout137.xml"/><Relationship Id="rId54" Type="http://schemas.openxmlformats.org/officeDocument/2006/relationships/slideLayout" Target="../slideLayouts/slideLayout150.xml"/><Relationship Id="rId62" Type="http://schemas.openxmlformats.org/officeDocument/2006/relationships/slideLayout" Target="../slideLayouts/slideLayout15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5" Type="http://schemas.openxmlformats.org/officeDocument/2006/relationships/slideLayout" Target="../slideLayouts/slideLayout111.xml"/><Relationship Id="rId23" Type="http://schemas.openxmlformats.org/officeDocument/2006/relationships/slideLayout" Target="../slideLayouts/slideLayout119.xml"/><Relationship Id="rId28" Type="http://schemas.openxmlformats.org/officeDocument/2006/relationships/slideLayout" Target="../slideLayouts/slideLayout124.xml"/><Relationship Id="rId36" Type="http://schemas.openxmlformats.org/officeDocument/2006/relationships/slideLayout" Target="../slideLayouts/slideLayout132.xml"/><Relationship Id="rId49" Type="http://schemas.openxmlformats.org/officeDocument/2006/relationships/slideLayout" Target="../slideLayouts/slideLayout145.xml"/><Relationship Id="rId57" Type="http://schemas.openxmlformats.org/officeDocument/2006/relationships/slideLayout" Target="../slideLayouts/slideLayout153.xml"/><Relationship Id="rId10" Type="http://schemas.openxmlformats.org/officeDocument/2006/relationships/slideLayout" Target="../slideLayouts/slideLayout106.xml"/><Relationship Id="rId31" Type="http://schemas.openxmlformats.org/officeDocument/2006/relationships/slideLayout" Target="../slideLayouts/slideLayout127.xml"/><Relationship Id="rId44" Type="http://schemas.openxmlformats.org/officeDocument/2006/relationships/slideLayout" Target="../slideLayouts/slideLayout140.xml"/><Relationship Id="rId52" Type="http://schemas.openxmlformats.org/officeDocument/2006/relationships/slideLayout" Target="../slideLayouts/slideLayout148.xml"/><Relationship Id="rId60" Type="http://schemas.openxmlformats.org/officeDocument/2006/relationships/slideLayout" Target="../slideLayouts/slideLayout156.xml"/><Relationship Id="rId65" Type="http://schemas.openxmlformats.org/officeDocument/2006/relationships/slideLayout" Target="../slideLayouts/slideLayout161.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39" Type="http://schemas.openxmlformats.org/officeDocument/2006/relationships/slideLayout" Target="../slideLayouts/slideLayout135.xml"/><Relationship Id="rId34" Type="http://schemas.openxmlformats.org/officeDocument/2006/relationships/slideLayout" Target="../slideLayouts/slideLayout130.xml"/><Relationship Id="rId50" Type="http://schemas.openxmlformats.org/officeDocument/2006/relationships/slideLayout" Target="../slideLayouts/slideLayout146.xml"/><Relationship Id="rId55" Type="http://schemas.openxmlformats.org/officeDocument/2006/relationships/slideLayout" Target="../slideLayouts/slideLayout1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332690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5"/>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6853233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7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71"/>
          <a:stretch>
            <a:fillRect/>
          </a:stretch>
        </p:blipFill>
        <p:spPr>
          <a:xfrm>
            <a:off x="154371" y="298551"/>
            <a:ext cx="1003093" cy="92877"/>
          </a:xfrm>
          <a:prstGeom prst="rect">
            <a:avLst/>
          </a:prstGeom>
        </p:spPr>
      </p:pic>
    </p:spTree>
    <p:extLst>
      <p:ext uri="{BB962C8B-B14F-4D97-AF65-F5344CB8AC3E}">
        <p14:creationId xmlns:p14="http://schemas.microsoft.com/office/powerpoint/2010/main" val="196906378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 id="2147483714" r:id="rId24"/>
    <p:sldLayoutId id="2147483715" r:id="rId25"/>
    <p:sldLayoutId id="2147483716" r:id="rId26"/>
    <p:sldLayoutId id="2147483717" r:id="rId27"/>
    <p:sldLayoutId id="2147483718" r:id="rId28"/>
    <p:sldLayoutId id="2147483719" r:id="rId29"/>
    <p:sldLayoutId id="2147483720" r:id="rId30"/>
    <p:sldLayoutId id="2147483721" r:id="rId31"/>
    <p:sldLayoutId id="2147483722" r:id="rId32"/>
    <p:sldLayoutId id="2147483723" r:id="rId33"/>
    <p:sldLayoutId id="2147483724" r:id="rId34"/>
    <p:sldLayoutId id="2147483725" r:id="rId35"/>
    <p:sldLayoutId id="2147483726" r:id="rId36"/>
    <p:sldLayoutId id="2147483727" r:id="rId37"/>
    <p:sldLayoutId id="2147483728" r:id="rId38"/>
    <p:sldLayoutId id="2147483729" r:id="rId39"/>
    <p:sldLayoutId id="2147483730" r:id="rId40"/>
    <p:sldLayoutId id="2147483731" r:id="rId41"/>
    <p:sldLayoutId id="2147483732" r:id="rId42"/>
    <p:sldLayoutId id="2147483733" r:id="rId43"/>
    <p:sldLayoutId id="2147483734" r:id="rId44"/>
    <p:sldLayoutId id="2147483735" r:id="rId45"/>
    <p:sldLayoutId id="2147483736" r:id="rId46"/>
    <p:sldLayoutId id="2147483737" r:id="rId47"/>
    <p:sldLayoutId id="2147483738" r:id="rId48"/>
    <p:sldLayoutId id="2147483739" r:id="rId49"/>
    <p:sldLayoutId id="2147483740" r:id="rId50"/>
    <p:sldLayoutId id="2147483741" r:id="rId51"/>
    <p:sldLayoutId id="2147483742" r:id="rId52"/>
    <p:sldLayoutId id="2147483743" r:id="rId53"/>
    <p:sldLayoutId id="2147483744" r:id="rId54"/>
    <p:sldLayoutId id="2147483745" r:id="rId55"/>
    <p:sldLayoutId id="2147483746" r:id="rId56"/>
    <p:sldLayoutId id="2147483747" r:id="rId57"/>
    <p:sldLayoutId id="2147483748" r:id="rId58"/>
    <p:sldLayoutId id="2147483749" r:id="rId59"/>
    <p:sldLayoutId id="2147483750" r:id="rId60"/>
    <p:sldLayoutId id="2147483751" r:id="rId61"/>
    <p:sldLayoutId id="2147483752" r:id="rId62"/>
    <p:sldLayoutId id="2147483753" r:id="rId63"/>
    <p:sldLayoutId id="2147483754" r:id="rId64"/>
    <p:sldLayoutId id="2147483755" r:id="rId65"/>
    <p:sldLayoutId id="2147483756" r:id="rId66"/>
    <p:sldLayoutId id="2147483757" r:id="rId67"/>
    <p:sldLayoutId id="2147483758" r:id="rId6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7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7"/>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8"/>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05421773"/>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 id="2147483784" r:id="rId25"/>
    <p:sldLayoutId id="2147483785" r:id="rId26"/>
    <p:sldLayoutId id="2147483786" r:id="rId27"/>
    <p:sldLayoutId id="2147483787" r:id="rId28"/>
    <p:sldLayoutId id="2147483788" r:id="rId29"/>
    <p:sldLayoutId id="2147483789" r:id="rId30"/>
    <p:sldLayoutId id="2147483790" r:id="rId31"/>
    <p:sldLayoutId id="2147483791" r:id="rId32"/>
    <p:sldLayoutId id="2147483792" r:id="rId33"/>
    <p:sldLayoutId id="2147483793" r:id="rId34"/>
    <p:sldLayoutId id="2147483794" r:id="rId35"/>
    <p:sldLayoutId id="2147483795" r:id="rId36"/>
    <p:sldLayoutId id="2147483796" r:id="rId37"/>
    <p:sldLayoutId id="2147483797" r:id="rId38"/>
    <p:sldLayoutId id="2147483798" r:id="rId39"/>
    <p:sldLayoutId id="2147483799" r:id="rId40"/>
    <p:sldLayoutId id="2147483800" r:id="rId41"/>
    <p:sldLayoutId id="2147483801" r:id="rId42"/>
    <p:sldLayoutId id="2147483802" r:id="rId43"/>
    <p:sldLayoutId id="2147483803" r:id="rId44"/>
    <p:sldLayoutId id="2147483804" r:id="rId45"/>
    <p:sldLayoutId id="2147483805" r:id="rId46"/>
    <p:sldLayoutId id="2147483806" r:id="rId47"/>
    <p:sldLayoutId id="2147483807" r:id="rId48"/>
    <p:sldLayoutId id="2147483808" r:id="rId49"/>
    <p:sldLayoutId id="2147483809" r:id="rId50"/>
    <p:sldLayoutId id="2147483810" r:id="rId51"/>
    <p:sldLayoutId id="2147483811" r:id="rId52"/>
    <p:sldLayoutId id="2147483812" r:id="rId53"/>
    <p:sldLayoutId id="2147483813" r:id="rId54"/>
    <p:sldLayoutId id="2147483814" r:id="rId55"/>
    <p:sldLayoutId id="2147483815" r:id="rId56"/>
    <p:sldLayoutId id="2147483816" r:id="rId57"/>
    <p:sldLayoutId id="2147483817" r:id="rId58"/>
    <p:sldLayoutId id="2147483818" r:id="rId59"/>
    <p:sldLayoutId id="2147483819" r:id="rId60"/>
    <p:sldLayoutId id="2147483820" r:id="rId61"/>
    <p:sldLayoutId id="2147483821" r:id="rId62"/>
    <p:sldLayoutId id="2147483822" r:id="rId63"/>
    <p:sldLayoutId id="2147483823" r:id="rId64"/>
    <p:sldLayoutId id="2147483824" r:id="rId65"/>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5.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5.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5.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96.xml"/></Relationships>
</file>

<file path=ppt/slides/_rels/slide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6.xml"/></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5.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F4B9DFA-5D30-42A0-913B-A2E3173D3B84}"/>
              </a:ext>
            </a:extLst>
          </p:cNvPr>
          <p:cNvSpPr>
            <a:spLocks noGrp="1"/>
          </p:cNvSpPr>
          <p:nvPr>
            <p:ph type="title"/>
          </p:nvPr>
        </p:nvSpPr>
        <p:spPr/>
        <p:txBody>
          <a:bodyPr/>
          <a:lstStyle/>
          <a:p>
            <a:r>
              <a:rPr lang="en-US" dirty="0"/>
              <a:t>Rapid Detection Test for Coronavirus</a:t>
            </a:r>
          </a:p>
        </p:txBody>
      </p:sp>
      <p:sp>
        <p:nvSpPr>
          <p:cNvPr id="2" name="Text Placeholder 1">
            <a:extLst>
              <a:ext uri="{FF2B5EF4-FFF2-40B4-BE49-F238E27FC236}">
                <a16:creationId xmlns:a16="http://schemas.microsoft.com/office/drawing/2014/main" id="{E5B2756F-638A-4AE3-96B5-7B57323C163A}"/>
              </a:ext>
            </a:extLst>
          </p:cNvPr>
          <p:cNvSpPr>
            <a:spLocks noGrp="1"/>
          </p:cNvSpPr>
          <p:nvPr>
            <p:ph type="body" idx="1"/>
          </p:nvPr>
        </p:nvSpPr>
        <p:spPr/>
        <p:txBody>
          <a:bodyPr/>
          <a:lstStyle/>
          <a:p>
            <a:endParaRPr lang="en-US"/>
          </a:p>
        </p:txBody>
      </p:sp>
      <p:sp>
        <p:nvSpPr>
          <p:cNvPr id="3" name="Text Placeholder 2">
            <a:extLst>
              <a:ext uri="{FF2B5EF4-FFF2-40B4-BE49-F238E27FC236}">
                <a16:creationId xmlns:a16="http://schemas.microsoft.com/office/drawing/2014/main" id="{57456357-F4D9-46F5-9C30-9014EC01FCCF}"/>
              </a:ext>
            </a:extLst>
          </p:cNvPr>
          <p:cNvSpPr>
            <a:spLocks noGrp="1"/>
          </p:cNvSpPr>
          <p:nvPr>
            <p:ph type="body" idx="10"/>
          </p:nvPr>
        </p:nvSpPr>
        <p:spPr/>
        <p:txBody>
          <a:bodyPr/>
          <a:lstStyle/>
          <a:p>
            <a:endParaRPr lang="en-US"/>
          </a:p>
        </p:txBody>
      </p:sp>
      <p:sp>
        <p:nvSpPr>
          <p:cNvPr id="5" name="Text Placeholder 4">
            <a:extLst>
              <a:ext uri="{FF2B5EF4-FFF2-40B4-BE49-F238E27FC236}">
                <a16:creationId xmlns:a16="http://schemas.microsoft.com/office/drawing/2014/main" id="{0D4381C9-3AFE-4120-BEEE-CB781D986E5E}"/>
              </a:ext>
            </a:extLst>
          </p:cNvPr>
          <p:cNvSpPr>
            <a:spLocks noGrp="1"/>
          </p:cNvSpPr>
          <p:nvPr>
            <p:ph type="body" idx="11"/>
          </p:nvPr>
        </p:nvSpPr>
        <p:spPr/>
        <p:txBody>
          <a:bodyPr/>
          <a:lstStyle/>
          <a:p>
            <a:endParaRPr lang="en-US"/>
          </a:p>
        </p:txBody>
      </p:sp>
      <p:sp>
        <p:nvSpPr>
          <p:cNvPr id="6" name="Text Placeholder 5">
            <a:extLst>
              <a:ext uri="{FF2B5EF4-FFF2-40B4-BE49-F238E27FC236}">
                <a16:creationId xmlns:a16="http://schemas.microsoft.com/office/drawing/2014/main" id="{FEC9BD3B-FEBC-4EC2-8E18-F74F84B2FD82}"/>
              </a:ext>
            </a:extLst>
          </p:cNvPr>
          <p:cNvSpPr>
            <a:spLocks noGrp="1"/>
          </p:cNvSpPr>
          <p:nvPr>
            <p:ph type="body" idx="12"/>
          </p:nvPr>
        </p:nvSpPr>
        <p:spPr/>
        <p:txBody>
          <a:bodyPr/>
          <a:lstStyle/>
          <a:p>
            <a:endParaRPr lang="en-US"/>
          </a:p>
        </p:txBody>
      </p:sp>
      <p:pic>
        <p:nvPicPr>
          <p:cNvPr id="16" name="Picture 15">
            <a:extLst>
              <a:ext uri="{FF2B5EF4-FFF2-40B4-BE49-F238E27FC236}">
                <a16:creationId xmlns:a16="http://schemas.microsoft.com/office/drawing/2014/main" id="{65BD3BFB-B1C1-47D7-A8E6-AB8299F49188}"/>
              </a:ext>
            </a:extLst>
          </p:cNvPr>
          <p:cNvPicPr>
            <a:picLocks noChangeAspect="1"/>
          </p:cNvPicPr>
          <p:nvPr/>
        </p:nvPicPr>
        <p:blipFill rotWithShape="1">
          <a:blip r:embed="rId2">
            <a:extLst>
              <a:ext uri="{28A0092B-C50C-407E-A947-70E740481C1C}">
                <a14:useLocalDpi xmlns:a14="http://schemas.microsoft.com/office/drawing/2010/main" val="0"/>
              </a:ext>
            </a:extLst>
          </a:blip>
          <a:srcRect t="1976" r="4558"/>
          <a:stretch/>
        </p:blipFill>
        <p:spPr>
          <a:xfrm>
            <a:off x="4014257" y="0"/>
            <a:ext cx="8177743" cy="4724400"/>
          </a:xfrm>
          <a:prstGeom prst="rect">
            <a:avLst/>
          </a:prstGeom>
        </p:spPr>
      </p:pic>
    </p:spTree>
    <p:extLst>
      <p:ext uri="{BB962C8B-B14F-4D97-AF65-F5344CB8AC3E}">
        <p14:creationId xmlns:p14="http://schemas.microsoft.com/office/powerpoint/2010/main" val="2680219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C2613-222C-4B4C-BBF7-4594EB358A9C}"/>
              </a:ext>
            </a:extLst>
          </p:cNvPr>
          <p:cNvSpPr>
            <a:spLocks noGrp="1"/>
          </p:cNvSpPr>
          <p:nvPr>
            <p:ph type="title"/>
          </p:nvPr>
        </p:nvSpPr>
        <p:spPr/>
        <p:txBody>
          <a:bodyPr/>
          <a:lstStyle/>
          <a:p>
            <a:r>
              <a:rPr lang="en-US" dirty="0" err="1"/>
              <a:t>IgMC</a:t>
            </a:r>
            <a:r>
              <a:rPr lang="en-US" dirty="0"/>
              <a:t> Concentration</a:t>
            </a:r>
          </a:p>
        </p:txBody>
      </p:sp>
      <p:sp>
        <p:nvSpPr>
          <p:cNvPr id="4" name="Content Placeholder 3">
            <a:extLst>
              <a:ext uri="{FF2B5EF4-FFF2-40B4-BE49-F238E27FC236}">
                <a16:creationId xmlns:a16="http://schemas.microsoft.com/office/drawing/2014/main" id="{86603482-20A6-4AF5-B8F7-6DAB1EDA03E6}"/>
              </a:ext>
            </a:extLst>
          </p:cNvPr>
          <p:cNvSpPr>
            <a:spLocks noGrp="1"/>
          </p:cNvSpPr>
          <p:nvPr>
            <p:ph sz="half" idx="10"/>
          </p:nvPr>
        </p:nvSpPr>
        <p:spPr/>
        <p:txBody>
          <a:bodyPr/>
          <a:lstStyle/>
          <a:p>
            <a:r>
              <a:rPr lang="en-US" dirty="0"/>
              <a:t>The heterogeneous and homogeneous models are in decent agreement</a:t>
            </a:r>
          </a:p>
          <a:p>
            <a:r>
              <a:rPr lang="en-US" dirty="0"/>
              <a:t>This agreement is due to the fact that the conjugate and test line reactions are both limited by adsorption kinetics</a:t>
            </a:r>
          </a:p>
          <a:p>
            <a:r>
              <a:rPr lang="en-US" dirty="0"/>
              <a:t>If the transport of species to the surface in the heterogeneous model was limiting, we would see a larger discrepancy between the two models </a:t>
            </a:r>
          </a:p>
        </p:txBody>
      </p:sp>
      <p:pic>
        <p:nvPicPr>
          <p:cNvPr id="14" name="Picture 13">
            <a:extLst>
              <a:ext uri="{FF2B5EF4-FFF2-40B4-BE49-F238E27FC236}">
                <a16:creationId xmlns:a16="http://schemas.microsoft.com/office/drawing/2014/main" id="{062BFC77-4C23-4F01-8301-E22321CBB7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1555" y="3798606"/>
            <a:ext cx="4908153" cy="2760836"/>
          </a:xfrm>
          <a:prstGeom prst="rect">
            <a:avLst/>
          </a:prstGeom>
        </p:spPr>
      </p:pic>
      <p:pic>
        <p:nvPicPr>
          <p:cNvPr id="16" name="Picture 15">
            <a:extLst>
              <a:ext uri="{FF2B5EF4-FFF2-40B4-BE49-F238E27FC236}">
                <a16:creationId xmlns:a16="http://schemas.microsoft.com/office/drawing/2014/main" id="{9051605B-AB05-49D2-AE56-D5BBA67585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1556" y="514886"/>
            <a:ext cx="4908152" cy="2760836"/>
          </a:xfrm>
          <a:prstGeom prst="rect">
            <a:avLst/>
          </a:prstGeom>
        </p:spPr>
      </p:pic>
      <p:sp>
        <p:nvSpPr>
          <p:cNvPr id="19" name="TextBox 18">
            <a:extLst>
              <a:ext uri="{FF2B5EF4-FFF2-40B4-BE49-F238E27FC236}">
                <a16:creationId xmlns:a16="http://schemas.microsoft.com/office/drawing/2014/main" id="{48D52524-39E3-4E7B-9BB7-66CCD171F11F}"/>
              </a:ext>
            </a:extLst>
          </p:cNvPr>
          <p:cNvSpPr txBox="1"/>
          <p:nvPr/>
        </p:nvSpPr>
        <p:spPr>
          <a:xfrm>
            <a:off x="5452217" y="2770443"/>
            <a:ext cx="1743343" cy="400110"/>
          </a:xfrm>
          <a:prstGeom prst="rect">
            <a:avLst/>
          </a:prstGeom>
          <a:noFill/>
        </p:spPr>
        <p:txBody>
          <a:bodyPr wrap="square" rtlCol="0">
            <a:spAutoFit/>
          </a:bodyPr>
          <a:lstStyle/>
          <a:p>
            <a:pPr algn="r"/>
            <a:r>
              <a:rPr lang="en-US" sz="1000" i="1" dirty="0">
                <a:solidFill>
                  <a:schemeClr val="accent5"/>
                </a:solidFill>
              </a:rPr>
              <a:t>Heterogeneous model at 21 s, 65 s, 260 s, and 410 s.</a:t>
            </a:r>
          </a:p>
        </p:txBody>
      </p:sp>
      <p:sp>
        <p:nvSpPr>
          <p:cNvPr id="20" name="TextBox 19">
            <a:extLst>
              <a:ext uri="{FF2B5EF4-FFF2-40B4-BE49-F238E27FC236}">
                <a16:creationId xmlns:a16="http://schemas.microsoft.com/office/drawing/2014/main" id="{9933D421-4ADA-489F-ADC1-38B984096EBE}"/>
              </a:ext>
            </a:extLst>
          </p:cNvPr>
          <p:cNvSpPr txBox="1"/>
          <p:nvPr/>
        </p:nvSpPr>
        <p:spPr>
          <a:xfrm>
            <a:off x="5473842" y="6073745"/>
            <a:ext cx="1721718" cy="400110"/>
          </a:xfrm>
          <a:prstGeom prst="rect">
            <a:avLst/>
          </a:prstGeom>
          <a:noFill/>
        </p:spPr>
        <p:txBody>
          <a:bodyPr wrap="square" rtlCol="0">
            <a:spAutoFit/>
          </a:bodyPr>
          <a:lstStyle/>
          <a:p>
            <a:pPr algn="r"/>
            <a:r>
              <a:rPr lang="en-US" sz="1000" i="1" dirty="0">
                <a:solidFill>
                  <a:schemeClr val="accent5"/>
                </a:solidFill>
              </a:rPr>
              <a:t>Homogeneous model at 21 s, 65 s, 260 s, and 410 s.</a:t>
            </a:r>
          </a:p>
        </p:txBody>
      </p:sp>
    </p:spTree>
    <p:extLst>
      <p:ext uri="{BB962C8B-B14F-4D97-AF65-F5344CB8AC3E}">
        <p14:creationId xmlns:p14="http://schemas.microsoft.com/office/powerpoint/2010/main" val="3388360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4F498-2EF0-4B0A-9FD1-63EC5B988763}"/>
              </a:ext>
            </a:extLst>
          </p:cNvPr>
          <p:cNvSpPr>
            <a:spLocks noGrp="1"/>
          </p:cNvSpPr>
          <p:nvPr>
            <p:ph type="title"/>
          </p:nvPr>
        </p:nvSpPr>
        <p:spPr/>
        <p:txBody>
          <a:bodyPr/>
          <a:lstStyle/>
          <a:p>
            <a:r>
              <a:rPr lang="en-US" dirty="0"/>
              <a:t>Detection</a:t>
            </a:r>
          </a:p>
        </p:txBody>
      </p:sp>
      <p:sp>
        <p:nvSpPr>
          <p:cNvPr id="4" name="Content Placeholder 3">
            <a:extLst>
              <a:ext uri="{FF2B5EF4-FFF2-40B4-BE49-F238E27FC236}">
                <a16:creationId xmlns:a16="http://schemas.microsoft.com/office/drawing/2014/main" id="{73D8C9B3-CD10-460E-97E2-79651CD3BFFA}"/>
              </a:ext>
            </a:extLst>
          </p:cNvPr>
          <p:cNvSpPr>
            <a:spLocks noGrp="1"/>
          </p:cNvSpPr>
          <p:nvPr>
            <p:ph sz="half" idx="10"/>
          </p:nvPr>
        </p:nvSpPr>
        <p:spPr/>
        <p:txBody>
          <a:bodyPr>
            <a:normAutofit fontScale="85000" lnSpcReduction="20000"/>
          </a:bodyPr>
          <a:lstStyle/>
          <a:p>
            <a:r>
              <a:rPr lang="en-US" dirty="0"/>
              <a:t>The revelation of the IgM test line as a function of time is almost linear</a:t>
            </a:r>
          </a:p>
          <a:p>
            <a:r>
              <a:rPr lang="en-US" dirty="0"/>
              <a:t>If the process was limited by mass transport, we would see a decrease in the slope at around 275 s, when the flow stops:</a:t>
            </a:r>
          </a:p>
          <a:p>
            <a:pPr lvl="1"/>
            <a:r>
              <a:rPr lang="en-US" dirty="0"/>
              <a:t>This can be confirmed if we increase the adsorption rate constants (this was tested)</a:t>
            </a:r>
          </a:p>
          <a:p>
            <a:r>
              <a:rPr lang="en-US" dirty="0"/>
              <a:t>The slight delay between the detection of the three antibodies reflects the difference in arrival of the liquid sample to the test lines</a:t>
            </a:r>
          </a:p>
          <a:p>
            <a:r>
              <a:rPr lang="en-US" dirty="0"/>
              <a:t>IgM and IgG compete in picking up nanoparticles with coronavirus antigens, which gives a slight decay in rate compared to the animal reference antibody</a:t>
            </a:r>
          </a:p>
        </p:txBody>
      </p:sp>
      <p:sp>
        <p:nvSpPr>
          <p:cNvPr id="7" name="TextBox 6">
            <a:extLst>
              <a:ext uri="{FF2B5EF4-FFF2-40B4-BE49-F238E27FC236}">
                <a16:creationId xmlns:a16="http://schemas.microsoft.com/office/drawing/2014/main" id="{709FEAD1-ECA8-4BAA-8AA0-10B461A00022}"/>
              </a:ext>
            </a:extLst>
          </p:cNvPr>
          <p:cNvSpPr txBox="1"/>
          <p:nvPr/>
        </p:nvSpPr>
        <p:spPr>
          <a:xfrm>
            <a:off x="5828232" y="5624739"/>
            <a:ext cx="5794048" cy="407804"/>
          </a:xfrm>
          <a:prstGeom prst="rect">
            <a:avLst/>
          </a:prstGeom>
          <a:noFill/>
        </p:spPr>
        <p:txBody>
          <a:bodyPr wrap="square" rtlCol="0">
            <a:spAutoFit/>
          </a:bodyPr>
          <a:lstStyle/>
          <a:p>
            <a:r>
              <a:rPr lang="en-US" sz="1000" i="1" dirty="0">
                <a:solidFill>
                  <a:schemeClr val="accent5"/>
                </a:solidFill>
              </a:rPr>
              <a:t>Nanoparticle concentration for the respective antibody detection test line. The test line starts to be visible at around 1·10</a:t>
            </a:r>
            <a:r>
              <a:rPr lang="en-US" sz="1000" i="1" baseline="30000" dirty="0">
                <a:solidFill>
                  <a:schemeClr val="accent5"/>
                </a:solidFill>
              </a:rPr>
              <a:t>8</a:t>
            </a:r>
            <a:r>
              <a:rPr lang="en-US" sz="1000" i="1" dirty="0">
                <a:solidFill>
                  <a:schemeClr val="accent5"/>
                </a:solidFill>
              </a:rPr>
              <a:t> particles/mm</a:t>
            </a:r>
            <a:r>
              <a:rPr lang="en-US" sz="1000" i="1" baseline="30000" dirty="0">
                <a:solidFill>
                  <a:schemeClr val="accent5"/>
                </a:solidFill>
              </a:rPr>
              <a:t>2</a:t>
            </a:r>
            <a:r>
              <a:rPr lang="en-US" sz="1000" i="1" dirty="0">
                <a:solidFill>
                  <a:schemeClr val="accent5"/>
                </a:solidFill>
              </a:rPr>
              <a:t>.</a:t>
            </a:r>
          </a:p>
        </p:txBody>
      </p:sp>
      <p:pic>
        <p:nvPicPr>
          <p:cNvPr id="12" name="Picture 11">
            <a:extLst>
              <a:ext uri="{FF2B5EF4-FFF2-40B4-BE49-F238E27FC236}">
                <a16:creationId xmlns:a16="http://schemas.microsoft.com/office/drawing/2014/main" id="{A67E3AE5-E7DD-47BF-B5C0-58CC0E5060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3923" y="2056053"/>
            <a:ext cx="5652433" cy="3179494"/>
          </a:xfrm>
          <a:prstGeom prst="rect">
            <a:avLst/>
          </a:prstGeom>
        </p:spPr>
      </p:pic>
    </p:spTree>
    <p:extLst>
      <p:ext uri="{BB962C8B-B14F-4D97-AF65-F5344CB8AC3E}">
        <p14:creationId xmlns:p14="http://schemas.microsoft.com/office/powerpoint/2010/main" val="2804636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3BEB00F-9B9F-432E-B87E-B639D56AC131}"/>
              </a:ext>
            </a:extLst>
          </p:cNvPr>
          <p:cNvSpPr>
            <a:spLocks noGrp="1"/>
          </p:cNvSpPr>
          <p:nvPr>
            <p:ph type="title"/>
          </p:nvPr>
        </p:nvSpPr>
        <p:spPr/>
        <p:txBody>
          <a:bodyPr/>
          <a:lstStyle/>
          <a:p>
            <a:r>
              <a:rPr lang="en-US" dirty="0"/>
              <a:t>The Rapid Detection Test Device </a:t>
            </a:r>
          </a:p>
        </p:txBody>
      </p:sp>
      <p:sp>
        <p:nvSpPr>
          <p:cNvPr id="8" name="Content Placeholder 7">
            <a:extLst>
              <a:ext uri="{FF2B5EF4-FFF2-40B4-BE49-F238E27FC236}">
                <a16:creationId xmlns:a16="http://schemas.microsoft.com/office/drawing/2014/main" id="{0E4F8611-7F37-423B-8EBD-8732FB4A66CE}"/>
              </a:ext>
            </a:extLst>
          </p:cNvPr>
          <p:cNvSpPr>
            <a:spLocks noGrp="1"/>
          </p:cNvSpPr>
          <p:nvPr>
            <p:ph sz="half" idx="10"/>
          </p:nvPr>
        </p:nvSpPr>
        <p:spPr/>
        <p:txBody>
          <a:bodyPr/>
          <a:lstStyle/>
          <a:p>
            <a:r>
              <a:rPr lang="en-US" dirty="0"/>
              <a:t>Rapid detection test based on lateral flow assay (LFA)</a:t>
            </a:r>
          </a:p>
          <a:p>
            <a:r>
              <a:rPr lang="en-US" dirty="0"/>
              <a:t>The test strip assembly consist of porous sample and conjugate pads, a porous membrane, and a porous absorption pad</a:t>
            </a:r>
          </a:p>
          <a:p>
            <a:r>
              <a:rPr lang="en-US" dirty="0"/>
              <a:t>The sample is applied in the sample well and flows from the sample pad to the absorption pad</a:t>
            </a:r>
          </a:p>
          <a:p>
            <a:r>
              <a:rPr lang="en-US" dirty="0"/>
              <a:t>The flow is driven by capillary forces in the porous materials</a:t>
            </a:r>
          </a:p>
        </p:txBody>
      </p:sp>
      <p:pic>
        <p:nvPicPr>
          <p:cNvPr id="11" name="Picture 10">
            <a:extLst>
              <a:ext uri="{FF2B5EF4-FFF2-40B4-BE49-F238E27FC236}">
                <a16:creationId xmlns:a16="http://schemas.microsoft.com/office/drawing/2014/main" id="{8AD26316-4CA2-4129-94C4-455D83DB87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2783" y="156410"/>
            <a:ext cx="5817939" cy="3272590"/>
          </a:xfrm>
          <a:prstGeom prst="rect">
            <a:avLst/>
          </a:prstGeom>
          <a:ln>
            <a:solidFill>
              <a:schemeClr val="bg2"/>
            </a:solidFill>
          </a:ln>
        </p:spPr>
      </p:pic>
      <p:pic>
        <p:nvPicPr>
          <p:cNvPr id="12" name="Picture 11">
            <a:extLst>
              <a:ext uri="{FF2B5EF4-FFF2-40B4-BE49-F238E27FC236}">
                <a16:creationId xmlns:a16="http://schemas.microsoft.com/office/drawing/2014/main" id="{5010F114-F966-4976-8D7D-5BCEF743FEFE}"/>
              </a:ext>
            </a:extLst>
          </p:cNvPr>
          <p:cNvPicPr>
            <a:picLocks noChangeAspect="1"/>
          </p:cNvPicPr>
          <p:nvPr/>
        </p:nvPicPr>
        <p:blipFill rotWithShape="1">
          <a:blip r:embed="rId3">
            <a:extLst>
              <a:ext uri="{28A0092B-C50C-407E-A947-70E740481C1C}">
                <a14:useLocalDpi xmlns:a14="http://schemas.microsoft.com/office/drawing/2010/main" val="0"/>
              </a:ext>
            </a:extLst>
          </a:blip>
          <a:srcRect l="-3988" r="-3988"/>
          <a:stretch/>
        </p:blipFill>
        <p:spPr>
          <a:xfrm>
            <a:off x="5802783" y="3523039"/>
            <a:ext cx="5817938" cy="3030830"/>
          </a:xfrm>
          <a:prstGeom prst="rect">
            <a:avLst/>
          </a:prstGeom>
          <a:ln>
            <a:solidFill>
              <a:schemeClr val="bg2"/>
            </a:solidFill>
          </a:ln>
        </p:spPr>
      </p:pic>
    </p:spTree>
    <p:extLst>
      <p:ext uri="{BB962C8B-B14F-4D97-AF65-F5344CB8AC3E}">
        <p14:creationId xmlns:p14="http://schemas.microsoft.com/office/powerpoint/2010/main" val="2910099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A6AB4-8D67-49AB-AD35-71F414FFD406}"/>
              </a:ext>
            </a:extLst>
          </p:cNvPr>
          <p:cNvSpPr>
            <a:spLocks noGrp="1"/>
          </p:cNvSpPr>
          <p:nvPr>
            <p:ph type="title"/>
          </p:nvPr>
        </p:nvSpPr>
        <p:spPr/>
        <p:txBody>
          <a:bodyPr/>
          <a:lstStyle/>
          <a:p>
            <a:r>
              <a:rPr lang="en-US" dirty="0"/>
              <a:t>The Principle for Detection</a:t>
            </a:r>
          </a:p>
        </p:txBody>
      </p:sp>
      <p:sp>
        <p:nvSpPr>
          <p:cNvPr id="4" name="Content Placeholder 3">
            <a:extLst>
              <a:ext uri="{FF2B5EF4-FFF2-40B4-BE49-F238E27FC236}">
                <a16:creationId xmlns:a16="http://schemas.microsoft.com/office/drawing/2014/main" id="{79412BEB-1A7B-4ABD-AD5F-AF67799EA650}"/>
              </a:ext>
            </a:extLst>
          </p:cNvPr>
          <p:cNvSpPr>
            <a:spLocks noGrp="1"/>
          </p:cNvSpPr>
          <p:nvPr>
            <p:ph sz="half" idx="10"/>
          </p:nvPr>
        </p:nvSpPr>
        <p:spPr/>
        <p:txBody>
          <a:bodyPr>
            <a:normAutofit fontScale="77500" lnSpcReduction="20000"/>
          </a:bodyPr>
          <a:lstStyle/>
          <a:p>
            <a:pPr marL="176213" indent="-176213">
              <a:buFont typeface="+mj-lt"/>
              <a:buAutoNum type="arabicPeriod"/>
            </a:pPr>
            <a:r>
              <a:rPr lang="en-US" dirty="0"/>
              <a:t>The sample:</a:t>
            </a:r>
          </a:p>
          <a:p>
            <a:pPr marL="360363" lvl="1" indent="-184150">
              <a:buFont typeface="Wingdings" panose="05000000000000000000" pitchFamily="2" charset="2"/>
              <a:buChar char="§"/>
            </a:pPr>
            <a:r>
              <a:rPr lang="en-US" dirty="0"/>
              <a:t>May contain coronavirus antibodies (IgM, IgG)</a:t>
            </a:r>
          </a:p>
          <a:p>
            <a:pPr marL="360363" lvl="1" indent="-184150">
              <a:buFont typeface="Wingdings" panose="05000000000000000000" pitchFamily="2" charset="2"/>
              <a:buChar char="§"/>
            </a:pPr>
            <a:r>
              <a:rPr lang="en-US" dirty="0"/>
              <a:t>Contains an animal virus antibody added as reference during sample preparation</a:t>
            </a:r>
          </a:p>
          <a:p>
            <a:pPr marL="176213" indent="-176213">
              <a:buFont typeface="+mj-lt"/>
              <a:buAutoNum type="arabicPeriod"/>
            </a:pPr>
            <a:r>
              <a:rPr lang="en-US" dirty="0"/>
              <a:t>The conjugate pad:</a:t>
            </a:r>
          </a:p>
          <a:p>
            <a:pPr marL="360363" lvl="1" indent="-184150">
              <a:buFont typeface="Wingdings" panose="05000000000000000000" pitchFamily="2" charset="2"/>
              <a:buChar char="§"/>
            </a:pPr>
            <a:r>
              <a:rPr lang="en-US" dirty="0"/>
              <a:t>Human antibodies pick up gold nanoparticles by attaching to coronavirus antigens at the surface of the nanoparticles forming a complex</a:t>
            </a:r>
          </a:p>
          <a:p>
            <a:pPr marL="360363" lvl="1" indent="-184150">
              <a:buFont typeface="Wingdings" panose="05000000000000000000" pitchFamily="2" charset="2"/>
              <a:buChar char="§"/>
            </a:pPr>
            <a:r>
              <a:rPr lang="en-US" dirty="0"/>
              <a:t>The animal antibodies pick up nanoparticles with animal antigens on their surface</a:t>
            </a:r>
          </a:p>
          <a:p>
            <a:pPr marL="360363" lvl="1" indent="-184150">
              <a:buFont typeface="Wingdings" panose="05000000000000000000" pitchFamily="2" charset="2"/>
              <a:buChar char="§"/>
            </a:pPr>
            <a:r>
              <a:rPr lang="en-US" dirty="0"/>
              <a:t>The antibody-antigen-particle complexes are dissolved in the sample and carried with the flow</a:t>
            </a:r>
          </a:p>
          <a:p>
            <a:pPr marL="176213" indent="-176213">
              <a:buFont typeface="+mj-lt"/>
              <a:buAutoNum type="arabicPeriod"/>
            </a:pPr>
            <a:r>
              <a:rPr lang="en-US" dirty="0"/>
              <a:t>The membrane:</a:t>
            </a:r>
          </a:p>
          <a:p>
            <a:pPr marL="360363" lvl="1" indent="-184150">
              <a:buFont typeface="Wingdings" panose="05000000000000000000" pitchFamily="2" charset="2"/>
              <a:buChar char="§"/>
            </a:pPr>
            <a:r>
              <a:rPr lang="en-US" dirty="0"/>
              <a:t>Each antibody is immobilized by attaching to their antibody detector at the respective test line</a:t>
            </a:r>
          </a:p>
          <a:p>
            <a:pPr marL="360363" lvl="1" indent="-184150">
              <a:buFont typeface="Wingdings" panose="05000000000000000000" pitchFamily="2" charset="2"/>
              <a:buChar char="§"/>
            </a:pPr>
            <a:r>
              <a:rPr lang="en-US" dirty="0"/>
              <a:t>The accumulation of gold nanoparticles gives each test line its color</a:t>
            </a:r>
          </a:p>
          <a:p>
            <a:pPr marL="360363" lvl="1" indent="-184150">
              <a:buFont typeface="Wingdings" panose="05000000000000000000" pitchFamily="2" charset="2"/>
              <a:buChar char="§"/>
            </a:pPr>
            <a:r>
              <a:rPr lang="en-US" dirty="0"/>
              <a:t>If the animal detector test line is not colored, then the test is discarded, since the sample has not flown properly through the test strip</a:t>
            </a:r>
          </a:p>
        </p:txBody>
      </p:sp>
      <p:pic>
        <p:nvPicPr>
          <p:cNvPr id="10" name="Picture 9">
            <a:extLst>
              <a:ext uri="{FF2B5EF4-FFF2-40B4-BE49-F238E27FC236}">
                <a16:creationId xmlns:a16="http://schemas.microsoft.com/office/drawing/2014/main" id="{65A1095E-F55C-46D8-AA8A-38CD10F3BCD9}"/>
              </a:ext>
            </a:extLst>
          </p:cNvPr>
          <p:cNvPicPr>
            <a:picLocks noChangeAspect="1"/>
          </p:cNvPicPr>
          <p:nvPr/>
        </p:nvPicPr>
        <p:blipFill rotWithShape="1">
          <a:blip r:embed="rId2">
            <a:extLst>
              <a:ext uri="{28A0092B-C50C-407E-A947-70E740481C1C}">
                <a14:useLocalDpi xmlns:a14="http://schemas.microsoft.com/office/drawing/2010/main" val="0"/>
              </a:ext>
            </a:extLst>
          </a:blip>
          <a:srcRect b="16578"/>
          <a:stretch/>
        </p:blipFill>
        <p:spPr>
          <a:xfrm>
            <a:off x="6761747" y="60416"/>
            <a:ext cx="4722055" cy="2269004"/>
          </a:xfrm>
          <a:prstGeom prst="rect">
            <a:avLst/>
          </a:prstGeom>
        </p:spPr>
      </p:pic>
      <p:pic>
        <p:nvPicPr>
          <p:cNvPr id="12" name="Picture 11">
            <a:extLst>
              <a:ext uri="{FF2B5EF4-FFF2-40B4-BE49-F238E27FC236}">
                <a16:creationId xmlns:a16="http://schemas.microsoft.com/office/drawing/2014/main" id="{C2263104-15EC-45B1-9ACA-3C8C57B823FA}"/>
              </a:ext>
            </a:extLst>
          </p:cNvPr>
          <p:cNvPicPr>
            <a:picLocks noChangeAspect="1"/>
          </p:cNvPicPr>
          <p:nvPr/>
        </p:nvPicPr>
        <p:blipFill rotWithShape="1">
          <a:blip r:embed="rId3">
            <a:extLst>
              <a:ext uri="{28A0092B-C50C-407E-A947-70E740481C1C}">
                <a14:useLocalDpi xmlns:a14="http://schemas.microsoft.com/office/drawing/2010/main" val="0"/>
              </a:ext>
            </a:extLst>
          </a:blip>
          <a:srcRect t="16578" b="17820"/>
          <a:stretch/>
        </p:blipFill>
        <p:spPr>
          <a:xfrm>
            <a:off x="6761747" y="2591548"/>
            <a:ext cx="4722056" cy="1784301"/>
          </a:xfrm>
          <a:prstGeom prst="rect">
            <a:avLst/>
          </a:prstGeom>
        </p:spPr>
      </p:pic>
      <p:pic>
        <p:nvPicPr>
          <p:cNvPr id="14" name="Picture 13">
            <a:extLst>
              <a:ext uri="{FF2B5EF4-FFF2-40B4-BE49-F238E27FC236}">
                <a16:creationId xmlns:a16="http://schemas.microsoft.com/office/drawing/2014/main" id="{4C36A2F8-5E6B-4FC4-A8C6-268135FB9445}"/>
              </a:ext>
            </a:extLst>
          </p:cNvPr>
          <p:cNvPicPr>
            <a:picLocks noChangeAspect="1"/>
          </p:cNvPicPr>
          <p:nvPr/>
        </p:nvPicPr>
        <p:blipFill rotWithShape="1">
          <a:blip r:embed="rId4">
            <a:extLst>
              <a:ext uri="{28A0092B-C50C-407E-A947-70E740481C1C}">
                <a14:useLocalDpi xmlns:a14="http://schemas.microsoft.com/office/drawing/2010/main" val="0"/>
              </a:ext>
            </a:extLst>
          </a:blip>
          <a:srcRect t="16578" b="17820"/>
          <a:stretch/>
        </p:blipFill>
        <p:spPr>
          <a:xfrm>
            <a:off x="6761747" y="4680649"/>
            <a:ext cx="4722056" cy="1784301"/>
          </a:xfrm>
          <a:prstGeom prst="rect">
            <a:avLst/>
          </a:prstGeom>
        </p:spPr>
      </p:pic>
      <p:cxnSp>
        <p:nvCxnSpPr>
          <p:cNvPr id="21" name="Straight Connector 20">
            <a:extLst>
              <a:ext uri="{FF2B5EF4-FFF2-40B4-BE49-F238E27FC236}">
                <a16:creationId xmlns:a16="http://schemas.microsoft.com/office/drawing/2014/main" id="{D80875A0-30E7-41F0-99F2-452B2A297A37}"/>
              </a:ext>
            </a:extLst>
          </p:cNvPr>
          <p:cNvCxnSpPr>
            <a:cxnSpLocks/>
          </p:cNvCxnSpPr>
          <p:nvPr/>
        </p:nvCxnSpPr>
        <p:spPr>
          <a:xfrm flipH="1">
            <a:off x="6656832" y="2523744"/>
            <a:ext cx="4779264"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E958784-7D6A-4705-87F7-525F53A30386}"/>
              </a:ext>
            </a:extLst>
          </p:cNvPr>
          <p:cNvCxnSpPr>
            <a:cxnSpLocks/>
          </p:cNvCxnSpPr>
          <p:nvPr/>
        </p:nvCxnSpPr>
        <p:spPr>
          <a:xfrm flipH="1">
            <a:off x="6662928" y="4613593"/>
            <a:ext cx="4773168"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A6E6DC66-026C-41BB-B172-B5BB7175F061}"/>
              </a:ext>
            </a:extLst>
          </p:cNvPr>
          <p:cNvSpPr/>
          <p:nvPr/>
        </p:nvSpPr>
        <p:spPr>
          <a:xfrm>
            <a:off x="6656832" y="1323372"/>
            <a:ext cx="310896" cy="310896"/>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6" name="Oval 25">
            <a:extLst>
              <a:ext uri="{FF2B5EF4-FFF2-40B4-BE49-F238E27FC236}">
                <a16:creationId xmlns:a16="http://schemas.microsoft.com/office/drawing/2014/main" id="{169AF15F-ED51-48C2-B333-1E1D9B46CB8F}"/>
              </a:ext>
            </a:extLst>
          </p:cNvPr>
          <p:cNvSpPr/>
          <p:nvPr/>
        </p:nvSpPr>
        <p:spPr>
          <a:xfrm>
            <a:off x="6656218" y="3328250"/>
            <a:ext cx="310896" cy="310896"/>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7" name="Oval 26">
            <a:extLst>
              <a:ext uri="{FF2B5EF4-FFF2-40B4-BE49-F238E27FC236}">
                <a16:creationId xmlns:a16="http://schemas.microsoft.com/office/drawing/2014/main" id="{5E9DE7EF-5C49-40E7-9161-315A7D0D4EC1}"/>
              </a:ext>
            </a:extLst>
          </p:cNvPr>
          <p:cNvSpPr/>
          <p:nvPr/>
        </p:nvSpPr>
        <p:spPr>
          <a:xfrm>
            <a:off x="6662928" y="5480138"/>
            <a:ext cx="310896" cy="310896"/>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Tree>
    <p:extLst>
      <p:ext uri="{BB962C8B-B14F-4D97-AF65-F5344CB8AC3E}">
        <p14:creationId xmlns:p14="http://schemas.microsoft.com/office/powerpoint/2010/main" val="1125547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C508484-AAF2-4910-BF86-9DCE4E7A9DED}"/>
              </a:ext>
            </a:extLst>
          </p:cNvPr>
          <p:cNvSpPr>
            <a:spLocks noGrp="1"/>
          </p:cNvSpPr>
          <p:nvPr>
            <p:ph type="title"/>
          </p:nvPr>
        </p:nvSpPr>
        <p:spPr/>
        <p:txBody>
          <a:bodyPr/>
          <a:lstStyle/>
          <a:p>
            <a:r>
              <a:rPr lang="en-US" dirty="0"/>
              <a:t>Models</a:t>
            </a:r>
          </a:p>
        </p:txBody>
      </p:sp>
      <p:sp>
        <p:nvSpPr>
          <p:cNvPr id="8" name="Content Placeholder 7">
            <a:extLst>
              <a:ext uri="{FF2B5EF4-FFF2-40B4-BE49-F238E27FC236}">
                <a16:creationId xmlns:a16="http://schemas.microsoft.com/office/drawing/2014/main" id="{7556958E-1AD8-4315-99B7-F70C4B38616A}"/>
              </a:ext>
            </a:extLst>
          </p:cNvPr>
          <p:cNvSpPr>
            <a:spLocks noGrp="1"/>
          </p:cNvSpPr>
          <p:nvPr>
            <p:ph sz="half" idx="10"/>
          </p:nvPr>
        </p:nvSpPr>
        <p:spPr/>
        <p:txBody>
          <a:bodyPr/>
          <a:lstStyle/>
          <a:p>
            <a:r>
              <a:rPr lang="en-US" dirty="0"/>
              <a:t>3D model for investigation possible symmetries in the flow</a:t>
            </a:r>
          </a:p>
          <a:p>
            <a:r>
              <a:rPr lang="en-US" dirty="0"/>
              <a:t>2D models for the transport and chemical phenomena in the LFA:</a:t>
            </a:r>
          </a:p>
          <a:p>
            <a:pPr lvl="1"/>
            <a:r>
              <a:rPr lang="en-US" dirty="0"/>
              <a:t>Homogeneous model</a:t>
            </a:r>
          </a:p>
          <a:p>
            <a:pPr lvl="1"/>
            <a:r>
              <a:rPr lang="en-US" dirty="0"/>
              <a:t>Heterogeneous model</a:t>
            </a:r>
          </a:p>
          <a:p>
            <a:r>
              <a:rPr lang="en-US" dirty="0"/>
              <a:t>The 2D model domain is formed using a vertical cross section in the middle of the 3D test strip</a:t>
            </a:r>
          </a:p>
        </p:txBody>
      </p:sp>
      <p:pic>
        <p:nvPicPr>
          <p:cNvPr id="11" name="Picture 10">
            <a:extLst>
              <a:ext uri="{FF2B5EF4-FFF2-40B4-BE49-F238E27FC236}">
                <a16:creationId xmlns:a16="http://schemas.microsoft.com/office/drawing/2014/main" id="{68C42F5A-E217-4377-A185-AF603ED195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0946" y="136875"/>
            <a:ext cx="5852667" cy="3292125"/>
          </a:xfrm>
          <a:prstGeom prst="rect">
            <a:avLst/>
          </a:prstGeom>
        </p:spPr>
      </p:pic>
      <p:sp>
        <p:nvSpPr>
          <p:cNvPr id="12" name="TextBox 11">
            <a:extLst>
              <a:ext uri="{FF2B5EF4-FFF2-40B4-BE49-F238E27FC236}">
                <a16:creationId xmlns:a16="http://schemas.microsoft.com/office/drawing/2014/main" id="{7A2B4007-89E2-4603-B1BA-89174BD55969}"/>
              </a:ext>
            </a:extLst>
          </p:cNvPr>
          <p:cNvSpPr txBox="1"/>
          <p:nvPr/>
        </p:nvSpPr>
        <p:spPr>
          <a:xfrm>
            <a:off x="6135189" y="3182779"/>
            <a:ext cx="5216493" cy="246221"/>
          </a:xfrm>
          <a:prstGeom prst="rect">
            <a:avLst/>
          </a:prstGeom>
          <a:noFill/>
        </p:spPr>
        <p:txBody>
          <a:bodyPr wrap="none" rtlCol="0">
            <a:spAutoFit/>
          </a:bodyPr>
          <a:lstStyle/>
          <a:p>
            <a:r>
              <a:rPr lang="en-US" sz="1000" i="1" dirty="0">
                <a:solidFill>
                  <a:schemeClr val="accent5"/>
                </a:solidFill>
              </a:rPr>
              <a:t>The blue shaded plane shows where the cross section in the 3D model is taken for the 2D model.</a:t>
            </a:r>
          </a:p>
        </p:txBody>
      </p:sp>
      <p:pic>
        <p:nvPicPr>
          <p:cNvPr id="16" name="Picture 15">
            <a:extLst>
              <a:ext uri="{FF2B5EF4-FFF2-40B4-BE49-F238E27FC236}">
                <a16:creationId xmlns:a16="http://schemas.microsoft.com/office/drawing/2014/main" id="{729FC450-EADC-404A-9E5E-AFC1707C8F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2066" y="4116985"/>
            <a:ext cx="5554232" cy="624851"/>
          </a:xfrm>
          <a:prstGeom prst="rect">
            <a:avLst/>
          </a:prstGeom>
          <a:ln>
            <a:solidFill>
              <a:schemeClr val="bg2"/>
            </a:solidFill>
          </a:ln>
        </p:spPr>
      </p:pic>
      <p:sp>
        <p:nvSpPr>
          <p:cNvPr id="17" name="TextBox 16">
            <a:extLst>
              <a:ext uri="{FF2B5EF4-FFF2-40B4-BE49-F238E27FC236}">
                <a16:creationId xmlns:a16="http://schemas.microsoft.com/office/drawing/2014/main" id="{0546F305-4068-44F5-A1AB-5D4A9C0DFF45}"/>
              </a:ext>
            </a:extLst>
          </p:cNvPr>
          <p:cNvSpPr txBox="1"/>
          <p:nvPr/>
        </p:nvSpPr>
        <p:spPr>
          <a:xfrm>
            <a:off x="6142066" y="4934712"/>
            <a:ext cx="1510350" cy="246221"/>
          </a:xfrm>
          <a:prstGeom prst="rect">
            <a:avLst/>
          </a:prstGeom>
          <a:noFill/>
        </p:spPr>
        <p:txBody>
          <a:bodyPr wrap="none" rtlCol="0">
            <a:spAutoFit/>
          </a:bodyPr>
          <a:lstStyle/>
          <a:p>
            <a:r>
              <a:rPr lang="en-US" sz="1000" i="1" dirty="0">
                <a:solidFill>
                  <a:schemeClr val="accent5"/>
                </a:solidFill>
              </a:rPr>
              <a:t>The modeled 2D domain.</a:t>
            </a:r>
          </a:p>
        </p:txBody>
      </p:sp>
    </p:spTree>
    <p:extLst>
      <p:ext uri="{BB962C8B-B14F-4D97-AF65-F5344CB8AC3E}">
        <p14:creationId xmlns:p14="http://schemas.microsoft.com/office/powerpoint/2010/main" val="1895628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F067-B370-44CB-8644-4953766982D3}"/>
              </a:ext>
            </a:extLst>
          </p:cNvPr>
          <p:cNvSpPr>
            <a:spLocks noGrp="1"/>
          </p:cNvSpPr>
          <p:nvPr>
            <p:ph type="title"/>
          </p:nvPr>
        </p:nvSpPr>
        <p:spPr/>
        <p:txBody>
          <a:bodyPr/>
          <a:lstStyle/>
          <a:p>
            <a:r>
              <a:rPr lang="en-US" dirty="0"/>
              <a:t>Model Definition</a:t>
            </a:r>
          </a:p>
        </p:txBody>
      </p:sp>
      <p:sp>
        <p:nvSpPr>
          <p:cNvPr id="4" name="Content Placeholder 3">
            <a:extLst>
              <a:ext uri="{FF2B5EF4-FFF2-40B4-BE49-F238E27FC236}">
                <a16:creationId xmlns:a16="http://schemas.microsoft.com/office/drawing/2014/main" id="{74AE9307-C4D2-47C1-BB32-62B018E4033A}"/>
              </a:ext>
            </a:extLst>
          </p:cNvPr>
          <p:cNvSpPr>
            <a:spLocks noGrp="1"/>
          </p:cNvSpPr>
          <p:nvPr>
            <p:ph sz="half" idx="10"/>
          </p:nvPr>
        </p:nvSpPr>
        <p:spPr/>
        <p:txBody>
          <a:bodyPr>
            <a:normAutofit fontScale="92500" lnSpcReduction="20000"/>
          </a:bodyPr>
          <a:lstStyle/>
          <a:p>
            <a:r>
              <a:rPr lang="en-US" dirty="0"/>
              <a:t>Richards’ equation for fluid flow</a:t>
            </a:r>
          </a:p>
          <a:p>
            <a:r>
              <a:rPr lang="en-US" dirty="0"/>
              <a:t>Transport of diluted species for the transport and the reactions of the involved species</a:t>
            </a:r>
          </a:p>
          <a:p>
            <a:r>
              <a:rPr lang="en-US" dirty="0"/>
              <a:t>Surface reactions for the adsorbed species, which are not carried by the flow (denoted “ads” in the figure)</a:t>
            </a:r>
          </a:p>
          <a:p>
            <a:r>
              <a:rPr lang="en-US" dirty="0"/>
              <a:t>Implementation notes:</a:t>
            </a:r>
          </a:p>
          <a:p>
            <a:pPr lvl="1"/>
            <a:r>
              <a:rPr lang="en-US" dirty="0"/>
              <a:t>The reactions are typed-in the reaction engineering interface</a:t>
            </a:r>
          </a:p>
          <a:p>
            <a:pPr lvl="1"/>
            <a:r>
              <a:rPr lang="en-US" dirty="0"/>
              <a:t>The species and material balances for each species are automatically created from the chemical reactions</a:t>
            </a:r>
          </a:p>
          <a:p>
            <a:pPr lvl="1"/>
            <a:r>
              <a:rPr lang="en-US" dirty="0"/>
              <a:t>The generate space-dependent node generates all transport interfaces except the Richards’ equation</a:t>
            </a:r>
          </a:p>
        </p:txBody>
      </p:sp>
      <p:pic>
        <p:nvPicPr>
          <p:cNvPr id="6" name="Picture 5">
            <a:extLst>
              <a:ext uri="{FF2B5EF4-FFF2-40B4-BE49-F238E27FC236}">
                <a16:creationId xmlns:a16="http://schemas.microsoft.com/office/drawing/2014/main" id="{1FD075E5-9DDA-4077-BE40-D48D80CAA397}"/>
              </a:ext>
            </a:extLst>
          </p:cNvPr>
          <p:cNvPicPr>
            <a:picLocks noChangeAspect="1"/>
          </p:cNvPicPr>
          <p:nvPr/>
        </p:nvPicPr>
        <p:blipFill rotWithShape="1">
          <a:blip r:embed="rId2">
            <a:extLst>
              <a:ext uri="{28A0092B-C50C-407E-A947-70E740481C1C}">
                <a14:useLocalDpi xmlns:a14="http://schemas.microsoft.com/office/drawing/2010/main" val="0"/>
              </a:ext>
            </a:extLst>
          </a:blip>
          <a:srcRect l="438" t="364" r="644" b="470"/>
          <a:stretch/>
        </p:blipFill>
        <p:spPr>
          <a:xfrm>
            <a:off x="6727031" y="504825"/>
            <a:ext cx="4143375" cy="5476875"/>
          </a:xfrm>
          <a:prstGeom prst="rect">
            <a:avLst/>
          </a:prstGeom>
          <a:noFill/>
          <a:ln w="6350">
            <a:solidFill>
              <a:schemeClr val="bg2"/>
            </a:solidFill>
          </a:ln>
        </p:spPr>
      </p:pic>
      <p:sp>
        <p:nvSpPr>
          <p:cNvPr id="7" name="TextBox 6">
            <a:extLst>
              <a:ext uri="{FF2B5EF4-FFF2-40B4-BE49-F238E27FC236}">
                <a16:creationId xmlns:a16="http://schemas.microsoft.com/office/drawing/2014/main" id="{954861D0-FCC8-48AF-B9CE-3D91BE81C79F}"/>
              </a:ext>
            </a:extLst>
          </p:cNvPr>
          <p:cNvSpPr txBox="1"/>
          <p:nvPr/>
        </p:nvSpPr>
        <p:spPr>
          <a:xfrm>
            <a:off x="6663742" y="6007607"/>
            <a:ext cx="5041765" cy="553998"/>
          </a:xfrm>
          <a:prstGeom prst="rect">
            <a:avLst/>
          </a:prstGeom>
          <a:noFill/>
        </p:spPr>
        <p:txBody>
          <a:bodyPr wrap="none" rtlCol="0">
            <a:spAutoFit/>
          </a:bodyPr>
          <a:lstStyle/>
          <a:p>
            <a:r>
              <a:rPr lang="en-US" sz="1000" i="1" dirty="0">
                <a:solidFill>
                  <a:schemeClr val="accent5"/>
                </a:solidFill>
              </a:rPr>
              <a:t>The model tree for the heterogeneous 2D model. The chemistry, transport of diluted species, </a:t>
            </a:r>
          </a:p>
          <a:p>
            <a:r>
              <a:rPr lang="en-US" sz="1000" i="1" dirty="0">
                <a:solidFill>
                  <a:schemeClr val="accent5"/>
                </a:solidFill>
              </a:rPr>
              <a:t>and the surface reaction interfaces are created using the reaction engineering interface’s</a:t>
            </a:r>
            <a:br>
              <a:rPr lang="en-US" sz="1000" i="1" dirty="0">
                <a:solidFill>
                  <a:schemeClr val="accent5"/>
                </a:solidFill>
              </a:rPr>
            </a:br>
            <a:r>
              <a:rPr lang="en-US" sz="1000" i="1" dirty="0">
                <a:solidFill>
                  <a:schemeClr val="accent5"/>
                </a:solidFill>
              </a:rPr>
              <a:t>“generate space-dependent model” node.</a:t>
            </a:r>
          </a:p>
        </p:txBody>
      </p:sp>
      <p:sp>
        <p:nvSpPr>
          <p:cNvPr id="8" name="TextBox 7">
            <a:extLst>
              <a:ext uri="{FF2B5EF4-FFF2-40B4-BE49-F238E27FC236}">
                <a16:creationId xmlns:a16="http://schemas.microsoft.com/office/drawing/2014/main" id="{D36375FB-08B5-4B17-9E0D-DE83734D0DEC}"/>
              </a:ext>
            </a:extLst>
          </p:cNvPr>
          <p:cNvSpPr txBox="1"/>
          <p:nvPr/>
        </p:nvSpPr>
        <p:spPr>
          <a:xfrm>
            <a:off x="9483375" y="3748130"/>
            <a:ext cx="1325652" cy="584775"/>
          </a:xfrm>
          <a:prstGeom prst="rect">
            <a:avLst/>
          </a:prstGeom>
          <a:solidFill>
            <a:schemeClr val="bg1"/>
          </a:solidFill>
        </p:spPr>
        <p:txBody>
          <a:bodyPr wrap="square" rtlCol="0">
            <a:spAutoFit/>
          </a:bodyPr>
          <a:lstStyle/>
          <a:p>
            <a:r>
              <a:rPr lang="en-US" sz="800" dirty="0">
                <a:latin typeface="Lato Light" panose="020F0302020204030203" pitchFamily="34" charset="0"/>
              </a:rPr>
              <a:t>Automatic generation of the transport and reaction interfaces for the space dependent model </a:t>
            </a:r>
          </a:p>
        </p:txBody>
      </p:sp>
    </p:spTree>
    <p:extLst>
      <p:ext uri="{BB962C8B-B14F-4D97-AF65-F5344CB8AC3E}">
        <p14:creationId xmlns:p14="http://schemas.microsoft.com/office/powerpoint/2010/main" val="266849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F8866-C855-4AF3-9A78-FD5B94481C20}"/>
              </a:ext>
            </a:extLst>
          </p:cNvPr>
          <p:cNvSpPr>
            <a:spLocks noGrp="1"/>
          </p:cNvSpPr>
          <p:nvPr>
            <p:ph type="title"/>
          </p:nvPr>
        </p:nvSpPr>
        <p:spPr/>
        <p:txBody>
          <a:bodyPr/>
          <a:lstStyle/>
          <a:p>
            <a:r>
              <a:rPr lang="en-US" dirty="0"/>
              <a:t>The Chemical Reactions</a:t>
            </a:r>
          </a:p>
        </p:txBody>
      </p:sp>
      <p:sp>
        <p:nvSpPr>
          <p:cNvPr id="4" name="Content Placeholder 3">
            <a:extLst>
              <a:ext uri="{FF2B5EF4-FFF2-40B4-BE49-F238E27FC236}">
                <a16:creationId xmlns:a16="http://schemas.microsoft.com/office/drawing/2014/main" id="{A06743C9-974E-47B6-8C01-FF0C1160E09B}"/>
              </a:ext>
            </a:extLst>
          </p:cNvPr>
          <p:cNvSpPr>
            <a:spLocks noGrp="1"/>
          </p:cNvSpPr>
          <p:nvPr>
            <p:ph sz="half" idx="10"/>
          </p:nvPr>
        </p:nvSpPr>
        <p:spPr/>
        <p:txBody>
          <a:bodyPr>
            <a:normAutofit fontScale="77500" lnSpcReduction="20000"/>
          </a:bodyPr>
          <a:lstStyle/>
          <a:p>
            <a:r>
              <a:rPr lang="en-US" dirty="0"/>
              <a:t>The reactions are entered in the reaction engineering interface</a:t>
            </a:r>
          </a:p>
          <a:p>
            <a:r>
              <a:rPr lang="en-US" dirty="0"/>
              <a:t>Coronavirus antibodies: IgM and IgG</a:t>
            </a:r>
          </a:p>
          <a:p>
            <a:r>
              <a:rPr lang="en-US" dirty="0"/>
              <a:t>Animal virus antibody: AA</a:t>
            </a:r>
          </a:p>
          <a:p>
            <a:r>
              <a:rPr lang="en-US" dirty="0"/>
              <a:t>Coronavirus antigen (spike protein, S) attached to gold nanoparticle: </a:t>
            </a:r>
            <a:r>
              <a:rPr lang="en-US" dirty="0" err="1"/>
              <a:t>SCoAu</a:t>
            </a:r>
            <a:endParaRPr lang="en-US" dirty="0"/>
          </a:p>
          <a:p>
            <a:r>
              <a:rPr lang="en-US" dirty="0"/>
              <a:t>Animal antigen attached to nanoparticle: </a:t>
            </a:r>
            <a:r>
              <a:rPr lang="en-US" dirty="0" err="1"/>
              <a:t>AAu</a:t>
            </a:r>
            <a:endParaRPr lang="en-US" dirty="0"/>
          </a:p>
          <a:p>
            <a:r>
              <a:rPr lang="en-US" dirty="0"/>
              <a:t>Antibody-antigen-nanoparticle complex: </a:t>
            </a:r>
            <a:r>
              <a:rPr lang="en-US" dirty="0" err="1"/>
              <a:t>IgMC</a:t>
            </a:r>
            <a:r>
              <a:rPr lang="en-US" dirty="0"/>
              <a:t>, </a:t>
            </a:r>
            <a:r>
              <a:rPr lang="en-US" dirty="0" err="1"/>
              <a:t>IgGC</a:t>
            </a:r>
            <a:r>
              <a:rPr lang="en-US" dirty="0"/>
              <a:t>, AAC</a:t>
            </a:r>
          </a:p>
          <a:p>
            <a:r>
              <a:rPr lang="en-US" dirty="0"/>
              <a:t>Antibody detectors: </a:t>
            </a:r>
            <a:r>
              <a:rPr lang="en-US" dirty="0" err="1"/>
              <a:t>IgMd</a:t>
            </a:r>
            <a:r>
              <a:rPr lang="en-US" dirty="0"/>
              <a:t>, </a:t>
            </a:r>
            <a:r>
              <a:rPr lang="en-US" dirty="0" err="1"/>
              <a:t>IgGd</a:t>
            </a:r>
            <a:r>
              <a:rPr lang="en-US" dirty="0"/>
              <a:t>, </a:t>
            </a:r>
            <a:r>
              <a:rPr lang="en-US" dirty="0" err="1"/>
              <a:t>AAd</a:t>
            </a:r>
            <a:endParaRPr lang="en-US" dirty="0"/>
          </a:p>
          <a:p>
            <a:r>
              <a:rPr lang="en-US" dirty="0"/>
              <a:t>Complexes attached to detectors at the test lines (positive): </a:t>
            </a:r>
            <a:r>
              <a:rPr lang="en-US" dirty="0" err="1"/>
              <a:t>IgMPos</a:t>
            </a:r>
            <a:r>
              <a:rPr lang="en-US" dirty="0"/>
              <a:t>, </a:t>
            </a:r>
            <a:r>
              <a:rPr lang="en-US" dirty="0" err="1"/>
              <a:t>IgGPos</a:t>
            </a:r>
            <a:r>
              <a:rPr lang="en-US" dirty="0"/>
              <a:t>, </a:t>
            </a:r>
            <a:r>
              <a:rPr lang="en-US" dirty="0" err="1"/>
              <a:t>AAPos</a:t>
            </a:r>
            <a:endParaRPr lang="en-US" dirty="0"/>
          </a:p>
          <a:p>
            <a:r>
              <a:rPr lang="en-US" dirty="0"/>
              <a:t>Reactions 1, 3, 5 occur in the conjugate pad</a:t>
            </a:r>
          </a:p>
          <a:p>
            <a:r>
              <a:rPr lang="en-US" dirty="0"/>
              <a:t>Reactions 2, 4, 6 occur at the respective test line</a:t>
            </a:r>
          </a:p>
        </p:txBody>
      </p:sp>
      <p:pic>
        <p:nvPicPr>
          <p:cNvPr id="5" name="Picture 4">
            <a:extLst>
              <a:ext uri="{FF2B5EF4-FFF2-40B4-BE49-F238E27FC236}">
                <a16:creationId xmlns:a16="http://schemas.microsoft.com/office/drawing/2014/main" id="{83A756C3-2AE5-4373-88DA-B4FAFCBADACC}"/>
              </a:ext>
            </a:extLst>
          </p:cNvPr>
          <p:cNvPicPr>
            <a:picLocks noChangeAspect="1"/>
          </p:cNvPicPr>
          <p:nvPr/>
        </p:nvPicPr>
        <p:blipFill>
          <a:blip r:embed="rId2"/>
          <a:stretch>
            <a:fillRect/>
          </a:stretch>
        </p:blipFill>
        <p:spPr>
          <a:xfrm>
            <a:off x="7179287" y="1524000"/>
            <a:ext cx="3115110" cy="3972479"/>
          </a:xfrm>
          <a:prstGeom prst="rect">
            <a:avLst/>
          </a:prstGeom>
          <a:ln>
            <a:solidFill>
              <a:schemeClr val="bg2"/>
            </a:solidFill>
          </a:ln>
        </p:spPr>
      </p:pic>
      <p:sp>
        <p:nvSpPr>
          <p:cNvPr id="6" name="TextBox 5">
            <a:extLst>
              <a:ext uri="{FF2B5EF4-FFF2-40B4-BE49-F238E27FC236}">
                <a16:creationId xmlns:a16="http://schemas.microsoft.com/office/drawing/2014/main" id="{08F28F15-5231-483E-A857-EA7D4D21669D}"/>
              </a:ext>
            </a:extLst>
          </p:cNvPr>
          <p:cNvSpPr txBox="1"/>
          <p:nvPr/>
        </p:nvSpPr>
        <p:spPr>
          <a:xfrm>
            <a:off x="7093647" y="5618646"/>
            <a:ext cx="3633493" cy="400110"/>
          </a:xfrm>
          <a:prstGeom prst="rect">
            <a:avLst/>
          </a:prstGeom>
          <a:noFill/>
        </p:spPr>
        <p:txBody>
          <a:bodyPr wrap="square" rtlCol="0">
            <a:spAutoFit/>
          </a:bodyPr>
          <a:lstStyle/>
          <a:p>
            <a:r>
              <a:rPr lang="en-US" sz="1000" i="1" dirty="0">
                <a:solidFill>
                  <a:schemeClr val="accent5"/>
                </a:solidFill>
              </a:rPr>
              <a:t>Reactions 1, 2, and 3 occur in the conjugate pad. Reactions 4, 5, and 6 occur in the respective test line, if the test is positive. </a:t>
            </a:r>
          </a:p>
        </p:txBody>
      </p:sp>
    </p:spTree>
    <p:extLst>
      <p:ext uri="{BB962C8B-B14F-4D97-AF65-F5344CB8AC3E}">
        <p14:creationId xmlns:p14="http://schemas.microsoft.com/office/powerpoint/2010/main" val="1595122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AA3E7-29D6-488E-B4A0-07A12391F106}"/>
              </a:ext>
            </a:extLst>
          </p:cNvPr>
          <p:cNvSpPr>
            <a:spLocks noGrp="1"/>
          </p:cNvSpPr>
          <p:nvPr>
            <p:ph type="title"/>
          </p:nvPr>
        </p:nvSpPr>
        <p:spPr/>
        <p:txBody>
          <a:bodyPr/>
          <a:lstStyle/>
          <a:p>
            <a:r>
              <a:rPr lang="en-US" dirty="0"/>
              <a:t>The 2D Models</a:t>
            </a:r>
          </a:p>
        </p:txBody>
      </p:sp>
      <p:sp>
        <p:nvSpPr>
          <p:cNvPr id="4" name="Content Placeholder 3">
            <a:extLst>
              <a:ext uri="{FF2B5EF4-FFF2-40B4-BE49-F238E27FC236}">
                <a16:creationId xmlns:a16="http://schemas.microsoft.com/office/drawing/2014/main" id="{ADF7220C-5486-4D01-8BD0-D45B845EBFE3}"/>
              </a:ext>
            </a:extLst>
          </p:cNvPr>
          <p:cNvSpPr>
            <a:spLocks noGrp="1"/>
          </p:cNvSpPr>
          <p:nvPr>
            <p:ph sz="half" idx="10"/>
          </p:nvPr>
        </p:nvSpPr>
        <p:spPr/>
        <p:txBody>
          <a:bodyPr/>
          <a:lstStyle/>
          <a:p>
            <a:r>
              <a:rPr lang="en-US" dirty="0"/>
              <a:t>Heterogenous model:</a:t>
            </a:r>
          </a:p>
          <a:p>
            <a:pPr marL="539750" lvl="1" indent="-273050"/>
            <a:r>
              <a:rPr lang="en-US" dirty="0"/>
              <a:t>The reactions occur at the surface of the test strip</a:t>
            </a:r>
          </a:p>
          <a:p>
            <a:r>
              <a:rPr lang="en-US" dirty="0"/>
              <a:t>Homogeneous model:</a:t>
            </a:r>
          </a:p>
          <a:p>
            <a:pPr marL="539750" lvl="1" indent="-273050"/>
            <a:r>
              <a:rPr lang="en-US" dirty="0"/>
              <a:t>The reactions occur across the whole thickness of the membrane at the location of the test lines and in the conjugation pad</a:t>
            </a:r>
          </a:p>
        </p:txBody>
      </p:sp>
      <p:sp>
        <p:nvSpPr>
          <p:cNvPr id="7" name="Rectangle 6">
            <a:extLst>
              <a:ext uri="{FF2B5EF4-FFF2-40B4-BE49-F238E27FC236}">
                <a16:creationId xmlns:a16="http://schemas.microsoft.com/office/drawing/2014/main" id="{62FA93C2-56CB-4C14-BF05-FE571DC4D604}"/>
              </a:ext>
            </a:extLst>
          </p:cNvPr>
          <p:cNvSpPr/>
          <p:nvPr/>
        </p:nvSpPr>
        <p:spPr>
          <a:xfrm>
            <a:off x="7069540" y="2197289"/>
            <a:ext cx="2518012" cy="580030"/>
          </a:xfrm>
          <a:prstGeom prst="rect">
            <a:avLst/>
          </a:prstGeom>
          <a:solidFill>
            <a:schemeClr val="bg1"/>
          </a:solidFill>
          <a:ln>
            <a:solidFill>
              <a:schemeClr val="tx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625A409A-44BE-4920-B15C-5E779AB5F87F}"/>
              </a:ext>
            </a:extLst>
          </p:cNvPr>
          <p:cNvCxnSpPr/>
          <p:nvPr/>
        </p:nvCxnSpPr>
        <p:spPr>
          <a:xfrm>
            <a:off x="7663218" y="2210938"/>
            <a:ext cx="1426191" cy="0"/>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CBF196D-0518-4290-BB18-57B363F6424A}"/>
              </a:ext>
            </a:extLst>
          </p:cNvPr>
          <p:cNvSpPr/>
          <p:nvPr/>
        </p:nvSpPr>
        <p:spPr>
          <a:xfrm>
            <a:off x="7069540" y="3919182"/>
            <a:ext cx="2518012" cy="580030"/>
          </a:xfrm>
          <a:prstGeom prst="rect">
            <a:avLst/>
          </a:prstGeom>
          <a:solidFill>
            <a:schemeClr val="bg1"/>
          </a:solidFill>
          <a:ln>
            <a:solidFill>
              <a:schemeClr val="tx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64A497F-7901-410D-9FF4-934DE6F972C8}"/>
              </a:ext>
            </a:extLst>
          </p:cNvPr>
          <p:cNvSpPr/>
          <p:nvPr/>
        </p:nvSpPr>
        <p:spPr>
          <a:xfrm>
            <a:off x="7663218" y="3919182"/>
            <a:ext cx="1426191" cy="58003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onnector: Elbow 13">
            <a:extLst>
              <a:ext uri="{FF2B5EF4-FFF2-40B4-BE49-F238E27FC236}">
                <a16:creationId xmlns:a16="http://schemas.microsoft.com/office/drawing/2014/main" id="{322396E9-EBA4-4B51-924D-9B53BD6CE0C9}"/>
              </a:ext>
            </a:extLst>
          </p:cNvPr>
          <p:cNvCxnSpPr>
            <a:cxnSpLocks/>
            <a:stCxn id="17" idx="1"/>
            <a:endCxn id="7" idx="0"/>
          </p:cNvCxnSpPr>
          <p:nvPr/>
        </p:nvCxnSpPr>
        <p:spPr>
          <a:xfrm rot="10800000" flipV="1">
            <a:off x="8328546" y="1867525"/>
            <a:ext cx="2084696" cy="32976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08AEF54-A6EC-4D0B-AE85-ABA1F39849AB}"/>
              </a:ext>
            </a:extLst>
          </p:cNvPr>
          <p:cNvSpPr txBox="1"/>
          <p:nvPr/>
        </p:nvSpPr>
        <p:spPr>
          <a:xfrm>
            <a:off x="10413242" y="1605915"/>
            <a:ext cx="1189749" cy="523220"/>
          </a:xfrm>
          <a:prstGeom prst="rect">
            <a:avLst/>
          </a:prstGeom>
          <a:noFill/>
        </p:spPr>
        <p:txBody>
          <a:bodyPr wrap="none" rtlCol="0">
            <a:spAutoFit/>
          </a:bodyPr>
          <a:lstStyle/>
          <a:p>
            <a:r>
              <a:rPr lang="en-US" sz="1400" dirty="0">
                <a:latin typeface="Lato Light" panose="020F0302020204030203" pitchFamily="34" charset="0"/>
              </a:rPr>
              <a:t>Reactions at </a:t>
            </a:r>
            <a:br>
              <a:rPr lang="en-US" sz="1400" dirty="0">
                <a:latin typeface="Lato Light" panose="020F0302020204030203" pitchFamily="34" charset="0"/>
              </a:rPr>
            </a:br>
            <a:r>
              <a:rPr lang="en-US" sz="1400" dirty="0">
                <a:latin typeface="Lato Light" panose="020F0302020204030203" pitchFamily="34" charset="0"/>
              </a:rPr>
              <a:t>the surface</a:t>
            </a:r>
          </a:p>
        </p:txBody>
      </p:sp>
      <p:sp>
        <p:nvSpPr>
          <p:cNvPr id="20" name="TextBox 19">
            <a:extLst>
              <a:ext uri="{FF2B5EF4-FFF2-40B4-BE49-F238E27FC236}">
                <a16:creationId xmlns:a16="http://schemas.microsoft.com/office/drawing/2014/main" id="{11550D33-709E-4169-9FA0-F64888B59992}"/>
              </a:ext>
            </a:extLst>
          </p:cNvPr>
          <p:cNvSpPr txBox="1"/>
          <p:nvPr/>
        </p:nvSpPr>
        <p:spPr>
          <a:xfrm>
            <a:off x="10413242" y="3716681"/>
            <a:ext cx="1029449" cy="954107"/>
          </a:xfrm>
          <a:prstGeom prst="rect">
            <a:avLst/>
          </a:prstGeom>
          <a:noFill/>
        </p:spPr>
        <p:txBody>
          <a:bodyPr wrap="none" rtlCol="0">
            <a:spAutoFit/>
          </a:bodyPr>
          <a:lstStyle/>
          <a:p>
            <a:r>
              <a:rPr lang="en-US" sz="1400" dirty="0">
                <a:latin typeface="Lato Light" panose="020F0302020204030203" pitchFamily="34" charset="0"/>
              </a:rPr>
              <a:t>Reactions </a:t>
            </a:r>
            <a:br>
              <a:rPr lang="en-US" sz="1400" dirty="0">
                <a:latin typeface="Lato Light" panose="020F0302020204030203" pitchFamily="34" charset="0"/>
              </a:rPr>
            </a:br>
            <a:r>
              <a:rPr lang="en-US" sz="1400" dirty="0">
                <a:latin typeface="Lato Light" panose="020F0302020204030203" pitchFamily="34" charset="0"/>
              </a:rPr>
              <a:t>distributed</a:t>
            </a:r>
          </a:p>
          <a:p>
            <a:r>
              <a:rPr lang="en-US" sz="1400" dirty="0">
                <a:latin typeface="Lato Light" panose="020F0302020204030203" pitchFamily="34" charset="0"/>
              </a:rPr>
              <a:t>across the </a:t>
            </a:r>
          </a:p>
          <a:p>
            <a:r>
              <a:rPr lang="en-US" sz="1400" dirty="0">
                <a:latin typeface="Lato Light" panose="020F0302020204030203" pitchFamily="34" charset="0"/>
              </a:rPr>
              <a:t>thickness</a:t>
            </a:r>
          </a:p>
        </p:txBody>
      </p:sp>
      <p:cxnSp>
        <p:nvCxnSpPr>
          <p:cNvPr id="24" name="Straight Connector 23">
            <a:extLst>
              <a:ext uri="{FF2B5EF4-FFF2-40B4-BE49-F238E27FC236}">
                <a16:creationId xmlns:a16="http://schemas.microsoft.com/office/drawing/2014/main" id="{13CDF389-D611-449C-A855-E0E03FCDC052}"/>
              </a:ext>
            </a:extLst>
          </p:cNvPr>
          <p:cNvCxnSpPr>
            <a:stCxn id="20" idx="1"/>
          </p:cNvCxnSpPr>
          <p:nvPr/>
        </p:nvCxnSpPr>
        <p:spPr>
          <a:xfrm flipH="1" flipV="1">
            <a:off x="8386549" y="4189863"/>
            <a:ext cx="2026693" cy="3872"/>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AF49CAF-E6F0-4F90-A831-F69FB5C6632B}"/>
              </a:ext>
            </a:extLst>
          </p:cNvPr>
          <p:cNvSpPr txBox="1"/>
          <p:nvPr/>
        </p:nvSpPr>
        <p:spPr>
          <a:xfrm>
            <a:off x="6970818" y="5143970"/>
            <a:ext cx="3633493" cy="553998"/>
          </a:xfrm>
          <a:prstGeom prst="rect">
            <a:avLst/>
          </a:prstGeom>
          <a:noFill/>
        </p:spPr>
        <p:txBody>
          <a:bodyPr wrap="square" rtlCol="0">
            <a:spAutoFit/>
          </a:bodyPr>
          <a:lstStyle/>
          <a:p>
            <a:r>
              <a:rPr lang="en-US" sz="1000" i="1" dirty="0">
                <a:solidFill>
                  <a:schemeClr val="accent5"/>
                </a:solidFill>
              </a:rPr>
              <a:t>Heterogeneous model, top, and homogeneous model, bottom.</a:t>
            </a:r>
            <a:br>
              <a:rPr lang="en-US" sz="1000" i="1" dirty="0">
                <a:solidFill>
                  <a:schemeClr val="accent5"/>
                </a:solidFill>
              </a:rPr>
            </a:br>
            <a:r>
              <a:rPr lang="en-US" sz="1000" i="1" dirty="0">
                <a:solidFill>
                  <a:schemeClr val="accent5"/>
                </a:solidFill>
              </a:rPr>
              <a:t>The reactions are distributed along the whole thickness of the membrane at the test line for the homogeneous model. </a:t>
            </a:r>
          </a:p>
        </p:txBody>
      </p:sp>
    </p:spTree>
    <p:extLst>
      <p:ext uri="{BB962C8B-B14F-4D97-AF65-F5344CB8AC3E}">
        <p14:creationId xmlns:p14="http://schemas.microsoft.com/office/powerpoint/2010/main" val="374223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661B54B-FF06-4C7E-AE07-DEF9EE925DE3}"/>
              </a:ext>
            </a:extLst>
          </p:cNvPr>
          <p:cNvSpPr>
            <a:spLocks noGrp="1"/>
          </p:cNvSpPr>
          <p:nvPr>
            <p:ph type="title"/>
          </p:nvPr>
        </p:nvSpPr>
        <p:spPr/>
        <p:txBody>
          <a:bodyPr/>
          <a:lstStyle/>
          <a:p>
            <a:r>
              <a:rPr lang="en-US" dirty="0"/>
              <a:t>3D Model</a:t>
            </a:r>
          </a:p>
        </p:txBody>
      </p:sp>
      <p:sp>
        <p:nvSpPr>
          <p:cNvPr id="6" name="Content Placeholder 5">
            <a:extLst>
              <a:ext uri="{FF2B5EF4-FFF2-40B4-BE49-F238E27FC236}">
                <a16:creationId xmlns:a16="http://schemas.microsoft.com/office/drawing/2014/main" id="{0BC60A1F-C878-430A-B5D9-9125272F7836}"/>
              </a:ext>
            </a:extLst>
          </p:cNvPr>
          <p:cNvSpPr>
            <a:spLocks noGrp="1"/>
          </p:cNvSpPr>
          <p:nvPr>
            <p:ph sz="half" idx="10"/>
          </p:nvPr>
        </p:nvSpPr>
        <p:spPr/>
        <p:txBody>
          <a:bodyPr/>
          <a:lstStyle/>
          <a:p>
            <a:r>
              <a:rPr lang="en-US" dirty="0"/>
              <a:t>The saturation becomes uniform across the width of the test strip already after 5 s, </a:t>
            </a:r>
            <a:r>
              <a:rPr lang="en-US" i="1" dirty="0"/>
              <a:t>i.e.</a:t>
            </a:r>
            <a:r>
              <a:rPr lang="en-US" dirty="0"/>
              <a:t> when the liquid sample has reached the conjugate pad</a:t>
            </a:r>
          </a:p>
          <a:p>
            <a:r>
              <a:rPr lang="en-US" dirty="0"/>
              <a:t>This implies that the distribution of the sample is completely uniform across the width of the test strip when the sample reaches the test lines</a:t>
            </a:r>
          </a:p>
        </p:txBody>
      </p:sp>
      <p:pic>
        <p:nvPicPr>
          <p:cNvPr id="9" name="Picture 8">
            <a:extLst>
              <a:ext uri="{FF2B5EF4-FFF2-40B4-BE49-F238E27FC236}">
                <a16:creationId xmlns:a16="http://schemas.microsoft.com/office/drawing/2014/main" id="{DB7B22EC-1FDD-497E-8BDF-59071C7E6D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7013" y="1721978"/>
            <a:ext cx="6782617" cy="3815222"/>
          </a:xfrm>
          <a:prstGeom prst="rect">
            <a:avLst/>
          </a:prstGeom>
        </p:spPr>
      </p:pic>
    </p:spTree>
    <p:extLst>
      <p:ext uri="{BB962C8B-B14F-4D97-AF65-F5344CB8AC3E}">
        <p14:creationId xmlns:p14="http://schemas.microsoft.com/office/powerpoint/2010/main" val="4049346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E1090-E822-4480-8286-BD421FDA5017}"/>
              </a:ext>
            </a:extLst>
          </p:cNvPr>
          <p:cNvSpPr>
            <a:spLocks noGrp="1"/>
          </p:cNvSpPr>
          <p:nvPr>
            <p:ph type="title"/>
          </p:nvPr>
        </p:nvSpPr>
        <p:spPr/>
        <p:txBody>
          <a:bodyPr/>
          <a:lstStyle/>
          <a:p>
            <a:r>
              <a:rPr lang="en-US" dirty="0"/>
              <a:t>3D and 2D Comparison</a:t>
            </a:r>
          </a:p>
        </p:txBody>
      </p:sp>
      <p:sp>
        <p:nvSpPr>
          <p:cNvPr id="4" name="Content Placeholder 3">
            <a:extLst>
              <a:ext uri="{FF2B5EF4-FFF2-40B4-BE49-F238E27FC236}">
                <a16:creationId xmlns:a16="http://schemas.microsoft.com/office/drawing/2014/main" id="{017E474F-0A24-4289-ACCE-FCEE398DC59D}"/>
              </a:ext>
            </a:extLst>
          </p:cNvPr>
          <p:cNvSpPr>
            <a:spLocks noGrp="1"/>
          </p:cNvSpPr>
          <p:nvPr>
            <p:ph sz="half" idx="10"/>
          </p:nvPr>
        </p:nvSpPr>
        <p:spPr/>
        <p:txBody>
          <a:bodyPr>
            <a:normAutofit lnSpcReduction="10000"/>
          </a:bodyPr>
          <a:lstStyle/>
          <a:p>
            <a:r>
              <a:rPr lang="en-US" dirty="0"/>
              <a:t>The velocity in the x-direction at the position of the first test line in the 3D and 2D models are in good agreement</a:t>
            </a:r>
          </a:p>
          <a:p>
            <a:r>
              <a:rPr lang="en-US" dirty="0"/>
              <a:t>The slight delay in the 3D model at the beginning may be due to the fact that some of the sample has to flow also along the width of the test strip the first few seconds</a:t>
            </a:r>
          </a:p>
          <a:p>
            <a:r>
              <a:rPr lang="en-US" dirty="0"/>
              <a:t>We can use the 2D models to make a fairly accurate model of the chemistry, since the sample is uniformly distributed already in the conjugate pad</a:t>
            </a:r>
          </a:p>
        </p:txBody>
      </p:sp>
      <p:pic>
        <p:nvPicPr>
          <p:cNvPr id="6" name="Picture 5">
            <a:extLst>
              <a:ext uri="{FF2B5EF4-FFF2-40B4-BE49-F238E27FC236}">
                <a16:creationId xmlns:a16="http://schemas.microsoft.com/office/drawing/2014/main" id="{9A01B889-C715-42A9-B708-B49AFDD219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5531" y="1685602"/>
            <a:ext cx="6502597" cy="3657711"/>
          </a:xfrm>
          <a:prstGeom prst="rect">
            <a:avLst/>
          </a:prstGeom>
        </p:spPr>
      </p:pic>
      <p:sp>
        <p:nvSpPr>
          <p:cNvPr id="7" name="TextBox 6">
            <a:extLst>
              <a:ext uri="{FF2B5EF4-FFF2-40B4-BE49-F238E27FC236}">
                <a16:creationId xmlns:a16="http://schemas.microsoft.com/office/drawing/2014/main" id="{B801CC1E-BF2F-4B9C-B985-B5CF87DFB97A}"/>
              </a:ext>
            </a:extLst>
          </p:cNvPr>
          <p:cNvSpPr txBox="1"/>
          <p:nvPr/>
        </p:nvSpPr>
        <p:spPr>
          <a:xfrm>
            <a:off x="5842773" y="5528531"/>
            <a:ext cx="6010244" cy="246221"/>
          </a:xfrm>
          <a:prstGeom prst="rect">
            <a:avLst/>
          </a:prstGeom>
          <a:noFill/>
        </p:spPr>
        <p:txBody>
          <a:bodyPr wrap="square" rtlCol="0">
            <a:spAutoFit/>
          </a:bodyPr>
          <a:lstStyle/>
          <a:p>
            <a:r>
              <a:rPr lang="en-US" sz="1000" i="1" dirty="0">
                <a:solidFill>
                  <a:schemeClr val="accent5"/>
                </a:solidFill>
              </a:rPr>
              <a:t>Comparison of the sample flow velocity in the 3D and 2D model at the position of the first test line.</a:t>
            </a:r>
          </a:p>
        </p:txBody>
      </p:sp>
    </p:spTree>
    <p:extLst>
      <p:ext uri="{BB962C8B-B14F-4D97-AF65-F5344CB8AC3E}">
        <p14:creationId xmlns:p14="http://schemas.microsoft.com/office/powerpoint/2010/main" val="2615902870"/>
      </p:ext>
    </p:extLst>
  </p:cSld>
  <p:clrMapOvr>
    <a:masterClrMapping/>
  </p:clrMapOvr>
</p:sld>
</file>

<file path=ppt/theme/theme1.xml><?xml version="1.0" encoding="utf-8"?>
<a:theme xmlns:a="http://schemas.openxmlformats.org/drawingml/2006/main" name="comsol">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s_template.potx" id="{F023C8FF-9E38-48D2-AC31-AEA885FFD1C0}" vid="{6B521A78-1921-491C-92CA-1B1869DAB44B}"/>
    </a:ext>
  </a:extLst>
</a:theme>
</file>

<file path=ppt/theme/theme2.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3.xml><?xml version="1.0" encoding="utf-8"?>
<a:theme xmlns:a="http://schemas.openxmlformats.org/drawingml/2006/main" name="COMSOL_Apr7">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7" id="{830EA0CA-4525-B944-89AE-516B37C6062A}" vid="{71B94E8F-29E2-3C40-AE35-3721159685AB}"/>
    </a:ext>
  </a:extLst>
</a:theme>
</file>

<file path=ppt/theme/theme4.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docProps/app.xml><?xml version="1.0" encoding="utf-8"?>
<Properties xmlns="http://schemas.openxmlformats.org/officeDocument/2006/extended-properties" xmlns:vt="http://schemas.openxmlformats.org/officeDocument/2006/docPropsVTypes">
  <Template>cs_template</Template>
  <TotalTime>379</TotalTime>
  <Words>1012</Words>
  <Application>Microsoft Office PowerPoint</Application>
  <PresentationFormat>Widescreen</PresentationFormat>
  <Paragraphs>83</Paragraphs>
  <Slides>11</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11</vt:i4>
      </vt:variant>
    </vt:vector>
  </HeadingPairs>
  <TitlesOfParts>
    <vt:vector size="20" baseType="lpstr">
      <vt:lpstr>Arial</vt:lpstr>
      <vt:lpstr>Lato</vt:lpstr>
      <vt:lpstr>Lato Black</vt:lpstr>
      <vt:lpstr>Lato Light</vt:lpstr>
      <vt:lpstr>Wingdings</vt:lpstr>
      <vt:lpstr>comsol</vt:lpstr>
      <vt:lpstr>comsol-slide-template-NEW</vt:lpstr>
      <vt:lpstr>COMSOL_Apr7</vt:lpstr>
      <vt:lpstr>1_comsol-slide-template-NEW</vt:lpstr>
      <vt:lpstr>Rapid Detection Test for Coronavirus</vt:lpstr>
      <vt:lpstr>The Rapid Detection Test Device </vt:lpstr>
      <vt:lpstr>The Principle for Detection</vt:lpstr>
      <vt:lpstr>Models</vt:lpstr>
      <vt:lpstr>Model Definition</vt:lpstr>
      <vt:lpstr>The Chemical Reactions</vt:lpstr>
      <vt:lpstr>The 2D Models</vt:lpstr>
      <vt:lpstr>3D Model</vt:lpstr>
      <vt:lpstr>3D and 2D Comparison</vt:lpstr>
      <vt:lpstr>IgMC Concentration</vt:lpstr>
      <vt:lpstr>Detection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Detection Test for Corornavirus</dc:title>
  <dc:creator>Ed Fontes</dc:creator>
  <cp:lastModifiedBy>Ed Fontes</cp:lastModifiedBy>
  <cp:revision>25</cp:revision>
  <dcterms:created xsi:type="dcterms:W3CDTF">2021-04-21T12:50:48Z</dcterms:created>
  <dcterms:modified xsi:type="dcterms:W3CDTF">2023-11-09T06:54:33Z</dcterms:modified>
</cp:coreProperties>
</file>