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61" d="100"/>
          <a:sy n="161" d="100"/>
        </p:scale>
        <p:origin x="15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21926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6592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258679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111435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32617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8228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697348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95077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011755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67949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124089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85254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0897414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24517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2494471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440873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313771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8128860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07151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069321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41763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493179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9017204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503425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031563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66600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095038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636594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29161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604351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854517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12409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3852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083089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5531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86930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35470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289814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97649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63181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304488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951385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91101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3511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5631753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67694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881630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0535324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2327518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7728489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74866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263510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7250564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80521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995213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70646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238079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05343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1411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683636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21118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32AAF1B-9BF1-7F56-01B4-A5A441BAB644}"/>
              </a:ext>
            </a:extLst>
          </p:cNvPr>
          <p:cNvSpPr>
            <a:spLocks noGrp="1"/>
          </p:cNvSpPr>
          <p:nvPr>
            <p:ph type="title"/>
          </p:nvPr>
        </p:nvSpPr>
        <p:spPr/>
        <p:txBody>
          <a:bodyPr/>
          <a:lstStyle/>
          <a:p>
            <a:r>
              <a:rPr lang="en-US" dirty="0"/>
              <a:t>Apartment Acoustics Analyzed Using the Acoustic Diffusion Equation</a:t>
            </a:r>
            <a:endParaRPr lang="en-DK" dirty="0"/>
          </a:p>
        </p:txBody>
      </p:sp>
      <p:sp>
        <p:nvSpPr>
          <p:cNvPr id="10" name="Text Placeholder 9">
            <a:extLst>
              <a:ext uri="{FF2B5EF4-FFF2-40B4-BE49-F238E27FC236}">
                <a16:creationId xmlns:a16="http://schemas.microsoft.com/office/drawing/2014/main" id="{BC9074BD-8BC8-D23C-F0D4-8B422EBBC6C9}"/>
              </a:ext>
            </a:extLst>
          </p:cNvPr>
          <p:cNvSpPr>
            <a:spLocks noGrp="1"/>
          </p:cNvSpPr>
          <p:nvPr>
            <p:ph type="body" idx="1"/>
          </p:nvPr>
        </p:nvSpPr>
        <p:spPr/>
        <p:txBody>
          <a:bodyPr/>
          <a:lstStyle/>
          <a:p>
            <a:endParaRPr lang="en-DK"/>
          </a:p>
        </p:txBody>
      </p:sp>
      <p:sp>
        <p:nvSpPr>
          <p:cNvPr id="11" name="Text Placeholder 10">
            <a:extLst>
              <a:ext uri="{FF2B5EF4-FFF2-40B4-BE49-F238E27FC236}">
                <a16:creationId xmlns:a16="http://schemas.microsoft.com/office/drawing/2014/main" id="{B5BD6F66-5DDB-E5E6-B1EA-958ADB35F175}"/>
              </a:ext>
            </a:extLst>
          </p:cNvPr>
          <p:cNvSpPr>
            <a:spLocks noGrp="1"/>
          </p:cNvSpPr>
          <p:nvPr>
            <p:ph type="body" idx="10"/>
          </p:nvPr>
        </p:nvSpPr>
        <p:spPr/>
        <p:txBody>
          <a:bodyPr/>
          <a:lstStyle/>
          <a:p>
            <a:endParaRPr lang="en-DK"/>
          </a:p>
        </p:txBody>
      </p:sp>
      <p:sp>
        <p:nvSpPr>
          <p:cNvPr id="12" name="Text Placeholder 11">
            <a:extLst>
              <a:ext uri="{FF2B5EF4-FFF2-40B4-BE49-F238E27FC236}">
                <a16:creationId xmlns:a16="http://schemas.microsoft.com/office/drawing/2014/main" id="{A0AC34E2-1973-8807-1B96-456BFA5D8CB0}"/>
              </a:ext>
            </a:extLst>
          </p:cNvPr>
          <p:cNvSpPr>
            <a:spLocks noGrp="1"/>
          </p:cNvSpPr>
          <p:nvPr>
            <p:ph type="body" idx="11"/>
          </p:nvPr>
        </p:nvSpPr>
        <p:spPr/>
        <p:txBody>
          <a:bodyPr/>
          <a:lstStyle/>
          <a:p>
            <a:endParaRPr lang="en-DK"/>
          </a:p>
        </p:txBody>
      </p:sp>
      <p:sp>
        <p:nvSpPr>
          <p:cNvPr id="13" name="Text Placeholder 12">
            <a:extLst>
              <a:ext uri="{FF2B5EF4-FFF2-40B4-BE49-F238E27FC236}">
                <a16:creationId xmlns:a16="http://schemas.microsoft.com/office/drawing/2014/main" id="{5DFAB8C2-213B-46A2-BABD-BF14E14DC8D8}"/>
              </a:ext>
            </a:extLst>
          </p:cNvPr>
          <p:cNvSpPr>
            <a:spLocks noGrp="1"/>
          </p:cNvSpPr>
          <p:nvPr>
            <p:ph type="body" idx="12"/>
          </p:nvPr>
        </p:nvSpPr>
        <p:spPr/>
        <p:txBody>
          <a:bodyPr/>
          <a:lstStyle/>
          <a:p>
            <a:endParaRPr lang="en-DK"/>
          </a:p>
        </p:txBody>
      </p:sp>
      <p:pic>
        <p:nvPicPr>
          <p:cNvPr id="19" name="Picture 18">
            <a:extLst>
              <a:ext uri="{FF2B5EF4-FFF2-40B4-BE49-F238E27FC236}">
                <a16:creationId xmlns:a16="http://schemas.microsoft.com/office/drawing/2014/main" id="{8C8BC838-4E4F-2AD9-4A21-22FCFF5D87A2}"/>
              </a:ext>
            </a:extLst>
          </p:cNvPr>
          <p:cNvPicPr>
            <a:picLocks noChangeAspect="1"/>
          </p:cNvPicPr>
          <p:nvPr/>
        </p:nvPicPr>
        <p:blipFill rotWithShape="1">
          <a:blip r:embed="rId2">
            <a:extLst>
              <a:ext uri="{28A0092B-C50C-407E-A947-70E740481C1C}">
                <a14:useLocalDpi xmlns:a14="http://schemas.microsoft.com/office/drawing/2010/main" val="0"/>
              </a:ext>
            </a:extLst>
          </a:blip>
          <a:srcRect t="19369" r="5844" b="9358"/>
          <a:stretch/>
        </p:blipFill>
        <p:spPr>
          <a:xfrm>
            <a:off x="4572620" y="100946"/>
            <a:ext cx="7560000" cy="4292691"/>
          </a:xfrm>
          <a:prstGeom prst="rect">
            <a:avLst/>
          </a:prstGeom>
        </p:spPr>
      </p:pic>
    </p:spTree>
    <p:extLst>
      <p:ext uri="{BB962C8B-B14F-4D97-AF65-F5344CB8AC3E}">
        <p14:creationId xmlns:p14="http://schemas.microsoft.com/office/powerpoint/2010/main" val="4193968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41BB5-2014-C709-7C03-5581D50FBCCC}"/>
              </a:ext>
            </a:extLst>
          </p:cNvPr>
          <p:cNvSpPr>
            <a:spLocks noGrp="1"/>
          </p:cNvSpPr>
          <p:nvPr>
            <p:ph type="title"/>
          </p:nvPr>
        </p:nvSpPr>
        <p:spPr/>
        <p:txBody>
          <a:bodyPr/>
          <a:lstStyle/>
          <a:p>
            <a:r>
              <a:rPr lang="en-US" dirty="0"/>
              <a:t>Model Setup</a:t>
            </a:r>
            <a:endParaRPr lang="en-DK" dirty="0"/>
          </a:p>
        </p:txBody>
      </p:sp>
      <p:sp>
        <p:nvSpPr>
          <p:cNvPr id="4" name="Content Placeholder 3">
            <a:extLst>
              <a:ext uri="{FF2B5EF4-FFF2-40B4-BE49-F238E27FC236}">
                <a16:creationId xmlns:a16="http://schemas.microsoft.com/office/drawing/2014/main" id="{CD382066-0652-35A5-D5CC-14083FB9AC9A}"/>
              </a:ext>
            </a:extLst>
          </p:cNvPr>
          <p:cNvSpPr>
            <a:spLocks noGrp="1"/>
          </p:cNvSpPr>
          <p:nvPr>
            <p:ph sz="half" idx="10"/>
          </p:nvPr>
        </p:nvSpPr>
        <p:spPr/>
        <p:txBody>
          <a:bodyPr/>
          <a:lstStyle/>
          <a:p>
            <a:r>
              <a:rPr lang="en-US" dirty="0"/>
              <a:t>Calculation of sound pressure level distribution from a TV in a two-room apartment.</a:t>
            </a:r>
          </a:p>
          <a:p>
            <a:r>
              <a:rPr lang="en-US" i="1" dirty="0"/>
              <a:t>Acoustic Diffusion Equation</a:t>
            </a:r>
            <a:r>
              <a:rPr lang="en-US" dirty="0"/>
              <a:t> physics interface with manual expression for direct sound.</a:t>
            </a:r>
          </a:p>
          <a:p>
            <a:r>
              <a:rPr lang="en-US" dirty="0"/>
              <a:t>Rooms connected by a Mapped Room Coupling with transmission loss of 10 </a:t>
            </a:r>
            <a:r>
              <a:rPr lang="en-US" dirty="0" err="1"/>
              <a:t>dB.</a:t>
            </a:r>
            <a:endParaRPr lang="en-DK" dirty="0"/>
          </a:p>
        </p:txBody>
      </p:sp>
      <p:sp>
        <p:nvSpPr>
          <p:cNvPr id="5" name="Text Placeholder 4">
            <a:extLst>
              <a:ext uri="{FF2B5EF4-FFF2-40B4-BE49-F238E27FC236}">
                <a16:creationId xmlns:a16="http://schemas.microsoft.com/office/drawing/2014/main" id="{243CC2B2-AC05-639D-2091-D814D2CEFC54}"/>
              </a:ext>
            </a:extLst>
          </p:cNvPr>
          <p:cNvSpPr>
            <a:spLocks noGrp="1"/>
          </p:cNvSpPr>
          <p:nvPr>
            <p:ph type="body" sz="quarter" idx="12"/>
          </p:nvPr>
        </p:nvSpPr>
        <p:spPr>
          <a:xfrm>
            <a:off x="5486400" y="5364677"/>
            <a:ext cx="4137837" cy="406400"/>
          </a:xfrm>
        </p:spPr>
        <p:txBody>
          <a:bodyPr>
            <a:normAutofit fontScale="92500" lnSpcReduction="10000"/>
          </a:bodyPr>
          <a:lstStyle/>
          <a:p>
            <a:r>
              <a:rPr lang="en-US" dirty="0"/>
              <a:t>Geometry of the model with a living room and a bedroom separated by a closed door.</a:t>
            </a:r>
            <a:endParaRPr lang="en-DK" dirty="0"/>
          </a:p>
        </p:txBody>
      </p:sp>
      <p:pic>
        <p:nvPicPr>
          <p:cNvPr id="9" name="Content Placeholder 8">
            <a:extLst>
              <a:ext uri="{FF2B5EF4-FFF2-40B4-BE49-F238E27FC236}">
                <a16:creationId xmlns:a16="http://schemas.microsoft.com/office/drawing/2014/main" id="{1F22EEFE-F6E6-012D-182F-96CF59E46DBA}"/>
              </a:ext>
            </a:extLst>
          </p:cNvPr>
          <p:cNvPicPr>
            <a:picLocks noGrp="1" noChangeAspect="1"/>
          </p:cNvPicPr>
          <p:nvPr>
            <p:ph sz="quarter" idx="11"/>
          </p:nvPr>
        </p:nvPicPr>
        <p:blipFill rotWithShape="1">
          <a:blip r:embed="rId2">
            <a:extLst>
              <a:ext uri="{28A0092B-C50C-407E-A947-70E740481C1C}">
                <a14:useLocalDpi xmlns:a14="http://schemas.microsoft.com/office/drawing/2010/main" val="0"/>
              </a:ext>
            </a:extLst>
          </a:blip>
          <a:srcRect l="7844" t="14999" r="1697" b="15235"/>
          <a:stretch/>
        </p:blipFill>
        <p:spPr>
          <a:xfrm>
            <a:off x="5643750" y="1668492"/>
            <a:ext cx="6086099" cy="3521016"/>
          </a:xfrm>
          <a:prstGeom prst="rect">
            <a:avLst/>
          </a:prstGeom>
        </p:spPr>
      </p:pic>
    </p:spTree>
    <p:extLst>
      <p:ext uri="{BB962C8B-B14F-4D97-AF65-F5344CB8AC3E}">
        <p14:creationId xmlns:p14="http://schemas.microsoft.com/office/powerpoint/2010/main" val="1530130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D4F63-0233-4029-BCF0-177FCDB3A33E}"/>
              </a:ext>
            </a:extLst>
          </p:cNvPr>
          <p:cNvSpPr>
            <a:spLocks noGrp="1"/>
          </p:cNvSpPr>
          <p:nvPr>
            <p:ph type="title"/>
          </p:nvPr>
        </p:nvSpPr>
        <p:spPr/>
        <p:txBody>
          <a:bodyPr/>
          <a:lstStyle/>
          <a:p>
            <a:r>
              <a:rPr lang="en-US" dirty="0"/>
              <a:t>Results: Sound Pressure Level</a:t>
            </a:r>
            <a:endParaRPr lang="en-DK" dirty="0"/>
          </a:p>
        </p:txBody>
      </p:sp>
      <p:pic>
        <p:nvPicPr>
          <p:cNvPr id="9" name="Content Placeholder 8">
            <a:extLst>
              <a:ext uri="{FF2B5EF4-FFF2-40B4-BE49-F238E27FC236}">
                <a16:creationId xmlns:a16="http://schemas.microsoft.com/office/drawing/2014/main" id="{4E887490-0984-1E76-0B23-27FC93BE494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1515" y="1778000"/>
            <a:ext cx="6670570" cy="5003800"/>
          </a:xfrm>
        </p:spPr>
      </p:pic>
    </p:spTree>
    <p:extLst>
      <p:ext uri="{BB962C8B-B14F-4D97-AF65-F5344CB8AC3E}">
        <p14:creationId xmlns:p14="http://schemas.microsoft.com/office/powerpoint/2010/main" val="3154947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FDD98-C43B-7829-D8A9-DE38504B508C}"/>
              </a:ext>
            </a:extLst>
          </p:cNvPr>
          <p:cNvSpPr>
            <a:spLocks noGrp="1"/>
          </p:cNvSpPr>
          <p:nvPr>
            <p:ph type="title"/>
          </p:nvPr>
        </p:nvSpPr>
        <p:spPr/>
        <p:txBody>
          <a:bodyPr/>
          <a:lstStyle/>
          <a:p>
            <a:r>
              <a:rPr lang="en-US" dirty="0"/>
              <a:t>Results: Energy Flux</a:t>
            </a:r>
            <a:endParaRPr lang="en-DK" dirty="0"/>
          </a:p>
        </p:txBody>
      </p:sp>
      <p:pic>
        <p:nvPicPr>
          <p:cNvPr id="11" name="Content Placeholder 10">
            <a:extLst>
              <a:ext uri="{FF2B5EF4-FFF2-40B4-BE49-F238E27FC236}">
                <a16:creationId xmlns:a16="http://schemas.microsoft.com/office/drawing/2014/main" id="{E00DB1ED-8FB2-4648-D1D8-0085CC8253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1515" y="1778000"/>
            <a:ext cx="6670570" cy="5003800"/>
          </a:xfrm>
        </p:spPr>
      </p:pic>
    </p:spTree>
    <p:extLst>
      <p:ext uri="{BB962C8B-B14F-4D97-AF65-F5344CB8AC3E}">
        <p14:creationId xmlns:p14="http://schemas.microsoft.com/office/powerpoint/2010/main" val="4291472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A6952D-DA03-EA3F-99B3-CFC81FB0FC88}"/>
              </a:ext>
            </a:extLst>
          </p:cNvPr>
          <p:cNvSpPr>
            <a:spLocks noGrp="1"/>
          </p:cNvSpPr>
          <p:nvPr>
            <p:ph idx="1"/>
          </p:nvPr>
        </p:nvSpPr>
        <p:spPr/>
        <p:txBody>
          <a:bodyPr/>
          <a:lstStyle/>
          <a:p>
            <a:r>
              <a:rPr lang="en-US" dirty="0"/>
              <a:t>comsol.com/contact</a:t>
            </a:r>
            <a:endParaRPr lang="en-DK" dirty="0"/>
          </a:p>
        </p:txBody>
      </p:sp>
    </p:spTree>
    <p:extLst>
      <p:ext uri="{BB962C8B-B14F-4D97-AF65-F5344CB8AC3E}">
        <p14:creationId xmlns:p14="http://schemas.microsoft.com/office/powerpoint/2010/main" val="1064895517"/>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211E94DA-9C15-4C34-A0B6-9F3E114C87F7}" vid="{982BCE1E-7516-439D-B446-50B034842523}"/>
    </a:ext>
  </a:extLst>
</a:theme>
</file>

<file path=docProps/app.xml><?xml version="1.0" encoding="utf-8"?>
<Properties xmlns="http://schemas.openxmlformats.org/officeDocument/2006/extended-properties" xmlns:vt="http://schemas.openxmlformats.org/officeDocument/2006/docPropsVTypes">
  <Template>comsol</Template>
  <TotalTime>423</TotalTime>
  <Words>81</Words>
  <Application>Microsoft Office PowerPoint</Application>
  <PresentationFormat>Widescreen</PresentationFormat>
  <Paragraphs>9</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Lato</vt:lpstr>
      <vt:lpstr>Lato Black</vt:lpstr>
      <vt:lpstr>Lato Light</vt:lpstr>
      <vt:lpstr>Wingdings</vt:lpstr>
      <vt:lpstr>comsol</vt:lpstr>
      <vt:lpstr>Apartment Acoustics Analyzed Using the Acoustic Diffusion Equation</vt:lpstr>
      <vt:lpstr>Model Setup</vt:lpstr>
      <vt:lpstr>Results: Sound Pressure Level</vt:lpstr>
      <vt:lpstr>Results: Energy Flux</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Apartment Acoustics Analyzed Using the Acoustic Diffusion Equation</dc:title>
  <dc:creator>Boris Jean-François Mondet</dc:creator>
  <cp:lastModifiedBy>Boris Jean-François Mondet</cp:lastModifiedBy>
  <cp:revision>8</cp:revision>
  <dcterms:created xsi:type="dcterms:W3CDTF">2024-01-18T12:50:15Z</dcterms:created>
  <dcterms:modified xsi:type="dcterms:W3CDTF">2024-01-19T14:05:44Z</dcterms:modified>
</cp:coreProperties>
</file>