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113" d="100"/>
          <a:sy n="113" d="100"/>
        </p:scale>
        <p:origin x="33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6141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96250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07488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35543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01415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7721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5801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59172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7062433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992985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333948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938249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3091111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7672030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388258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803519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9347771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9120541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57526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1596381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86746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088282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2586352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575992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176041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51651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841133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32152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2348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7203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267638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19633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111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4085676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053604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13554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699104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96002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75592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350818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256009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79978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45552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1403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4656256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56435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5653370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9424894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198107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8738073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92282481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085002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262809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4521021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9936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224125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435403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08307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128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66622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47193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comsol.com/model/wave-based-time-domain-room-acoustics-with-frequency-dependent-impedance-90551" TargetMode="External"/><Relationship Id="rId2" Type="http://schemas.openxmlformats.org/officeDocument/2006/relationships/image" Target="../media/image22.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F4A645-F117-9C7F-EE88-E207F616114C}"/>
              </a:ext>
            </a:extLst>
          </p:cNvPr>
          <p:cNvSpPr>
            <a:spLocks noGrp="1"/>
          </p:cNvSpPr>
          <p:nvPr>
            <p:ph type="title"/>
          </p:nvPr>
        </p:nvSpPr>
        <p:spPr/>
        <p:txBody>
          <a:bodyPr/>
          <a:lstStyle/>
          <a:p>
            <a:r>
              <a:rPr lang="en-US" dirty="0"/>
              <a:t>Acoustic Treatment</a:t>
            </a:r>
            <a:br>
              <a:rPr lang="en-US" dirty="0"/>
            </a:br>
            <a:r>
              <a:rPr lang="en-US" dirty="0"/>
              <a:t>Boundary Calculator</a:t>
            </a:r>
            <a:endParaRPr lang="en-DK" dirty="0"/>
          </a:p>
        </p:txBody>
      </p:sp>
      <p:pic>
        <p:nvPicPr>
          <p:cNvPr id="20" name="Picture 19">
            <a:extLst>
              <a:ext uri="{FF2B5EF4-FFF2-40B4-BE49-F238E27FC236}">
                <a16:creationId xmlns:a16="http://schemas.microsoft.com/office/drawing/2014/main" id="{B56E677D-A800-2BCE-CD73-52918E449D70}"/>
              </a:ext>
            </a:extLst>
          </p:cNvPr>
          <p:cNvPicPr>
            <a:picLocks noChangeAspect="1"/>
          </p:cNvPicPr>
          <p:nvPr/>
        </p:nvPicPr>
        <p:blipFill>
          <a:blip r:embed="rId2"/>
          <a:stretch>
            <a:fillRect/>
          </a:stretch>
        </p:blipFill>
        <p:spPr>
          <a:xfrm>
            <a:off x="7653600" y="369000"/>
            <a:ext cx="3207151" cy="6120000"/>
          </a:xfrm>
          <a:prstGeom prst="rect">
            <a:avLst/>
          </a:prstGeom>
        </p:spPr>
      </p:pic>
    </p:spTree>
    <p:extLst>
      <p:ext uri="{BB962C8B-B14F-4D97-AF65-F5344CB8AC3E}">
        <p14:creationId xmlns:p14="http://schemas.microsoft.com/office/powerpoint/2010/main" val="366759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9964D-594B-3C4D-41D3-75406742CA75}"/>
              </a:ext>
            </a:extLst>
          </p:cNvPr>
          <p:cNvSpPr>
            <a:spLocks noGrp="1"/>
          </p:cNvSpPr>
          <p:nvPr>
            <p:ph type="title"/>
          </p:nvPr>
        </p:nvSpPr>
        <p:spPr/>
        <p:txBody>
          <a:bodyPr/>
          <a:lstStyle/>
          <a:p>
            <a:r>
              <a:rPr lang="en-US" dirty="0"/>
              <a:t>Model Setup</a:t>
            </a:r>
            <a:endParaRPr lang="en-DK" dirty="0"/>
          </a:p>
        </p:txBody>
      </p:sp>
      <p:sp>
        <p:nvSpPr>
          <p:cNvPr id="4" name="Content Placeholder 3">
            <a:extLst>
              <a:ext uri="{FF2B5EF4-FFF2-40B4-BE49-F238E27FC236}">
                <a16:creationId xmlns:a16="http://schemas.microsoft.com/office/drawing/2014/main" id="{42183C3F-C86A-7F06-2944-440211D65879}"/>
              </a:ext>
            </a:extLst>
          </p:cNvPr>
          <p:cNvSpPr>
            <a:spLocks noGrp="1"/>
          </p:cNvSpPr>
          <p:nvPr>
            <p:ph sz="half" idx="10"/>
          </p:nvPr>
        </p:nvSpPr>
        <p:spPr/>
        <p:txBody>
          <a:bodyPr/>
          <a:lstStyle/>
          <a:p>
            <a:r>
              <a:rPr lang="en-US" dirty="0"/>
              <a:t>Choice between porous or solid sample with rigid, porous, or air cavity backing conditions.</a:t>
            </a:r>
          </a:p>
          <a:p>
            <a:r>
              <a:rPr lang="en-US" dirty="0"/>
              <a:t>Calculation of angle- and frequency-dependent sound absorption and surface impedance.</a:t>
            </a:r>
          </a:p>
          <a:p>
            <a:r>
              <a:rPr lang="en-US" dirty="0"/>
              <a:t>Pre-processing of the results for conversion to time domain.</a:t>
            </a:r>
          </a:p>
        </p:txBody>
      </p:sp>
      <p:pic>
        <p:nvPicPr>
          <p:cNvPr id="27" name="Picture 26">
            <a:extLst>
              <a:ext uri="{FF2B5EF4-FFF2-40B4-BE49-F238E27FC236}">
                <a16:creationId xmlns:a16="http://schemas.microsoft.com/office/drawing/2014/main" id="{3D645C70-CA49-6520-01F2-C24326514D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394" y="4058600"/>
            <a:ext cx="2742806" cy="2520000"/>
          </a:xfrm>
          <a:prstGeom prst="rect">
            <a:avLst/>
          </a:prstGeom>
        </p:spPr>
      </p:pic>
      <p:pic>
        <p:nvPicPr>
          <p:cNvPr id="26" name="Content Placeholder 17">
            <a:extLst>
              <a:ext uri="{FF2B5EF4-FFF2-40B4-BE49-F238E27FC236}">
                <a16:creationId xmlns:a16="http://schemas.microsoft.com/office/drawing/2014/main" id="{4F0A678D-F042-967B-B153-EE9749E64C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800" y="1965600"/>
            <a:ext cx="2742806" cy="2520000"/>
          </a:xfrm>
          <a:prstGeom prst="rect">
            <a:avLst/>
          </a:prstGeom>
        </p:spPr>
      </p:pic>
      <p:pic>
        <p:nvPicPr>
          <p:cNvPr id="28" name="Picture 27">
            <a:extLst>
              <a:ext uri="{FF2B5EF4-FFF2-40B4-BE49-F238E27FC236}">
                <a16:creationId xmlns:a16="http://schemas.microsoft.com/office/drawing/2014/main" id="{4423BDD4-0AC8-0566-FDA0-7F0E18F529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400" y="280800"/>
            <a:ext cx="2742806" cy="2520000"/>
          </a:xfrm>
          <a:prstGeom prst="rect">
            <a:avLst/>
          </a:prstGeom>
        </p:spPr>
      </p:pic>
    </p:spTree>
    <p:extLst>
      <p:ext uri="{BB962C8B-B14F-4D97-AF65-F5344CB8AC3E}">
        <p14:creationId xmlns:p14="http://schemas.microsoft.com/office/powerpoint/2010/main" val="4229917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FE245-538A-C433-2EF3-BE3F45AB1708}"/>
              </a:ext>
            </a:extLst>
          </p:cNvPr>
          <p:cNvSpPr>
            <a:spLocks noGrp="1"/>
          </p:cNvSpPr>
          <p:nvPr>
            <p:ph type="title"/>
          </p:nvPr>
        </p:nvSpPr>
        <p:spPr/>
        <p:txBody>
          <a:bodyPr/>
          <a:lstStyle/>
          <a:p>
            <a:r>
              <a:rPr lang="en-US" dirty="0"/>
              <a:t>Results: Absorption Coefficient</a:t>
            </a:r>
            <a:endParaRPr lang="en-DK" dirty="0"/>
          </a:p>
        </p:txBody>
      </p:sp>
      <p:pic>
        <p:nvPicPr>
          <p:cNvPr id="6" name="Picture 5">
            <a:extLst>
              <a:ext uri="{FF2B5EF4-FFF2-40B4-BE49-F238E27FC236}">
                <a16:creationId xmlns:a16="http://schemas.microsoft.com/office/drawing/2014/main" id="{35FD38F0-300D-6190-BC01-4DA70E60B6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800" y="2254547"/>
            <a:ext cx="5400000" cy="4050706"/>
          </a:xfrm>
          <a:prstGeom prst="rect">
            <a:avLst/>
          </a:prstGeom>
        </p:spPr>
      </p:pic>
      <p:pic>
        <p:nvPicPr>
          <p:cNvPr id="8" name="Picture 7">
            <a:extLst>
              <a:ext uri="{FF2B5EF4-FFF2-40B4-BE49-F238E27FC236}">
                <a16:creationId xmlns:a16="http://schemas.microsoft.com/office/drawing/2014/main" id="{E85C6834-C5C5-C234-3E84-6FE78DC8E3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5693" y="1778000"/>
            <a:ext cx="3359414" cy="2520000"/>
          </a:xfrm>
          <a:prstGeom prst="rect">
            <a:avLst/>
          </a:prstGeom>
        </p:spPr>
      </p:pic>
      <p:pic>
        <p:nvPicPr>
          <p:cNvPr id="10" name="Picture 9">
            <a:extLst>
              <a:ext uri="{FF2B5EF4-FFF2-40B4-BE49-F238E27FC236}">
                <a16:creationId xmlns:a16="http://schemas.microsoft.com/office/drawing/2014/main" id="{247519C2-3F39-88D2-1950-0C4F41EF94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5693" y="4279900"/>
            <a:ext cx="3359414" cy="2520000"/>
          </a:xfrm>
          <a:prstGeom prst="rect">
            <a:avLst/>
          </a:prstGeom>
        </p:spPr>
      </p:pic>
    </p:spTree>
    <p:extLst>
      <p:ext uri="{BB962C8B-B14F-4D97-AF65-F5344CB8AC3E}">
        <p14:creationId xmlns:p14="http://schemas.microsoft.com/office/powerpoint/2010/main" val="1127261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B39B3-F660-BB60-DB0C-125B8DFE95EE}"/>
              </a:ext>
            </a:extLst>
          </p:cNvPr>
          <p:cNvSpPr>
            <a:spLocks noGrp="1"/>
          </p:cNvSpPr>
          <p:nvPr>
            <p:ph type="title"/>
          </p:nvPr>
        </p:nvSpPr>
        <p:spPr/>
        <p:txBody>
          <a:bodyPr/>
          <a:lstStyle/>
          <a:p>
            <a:r>
              <a:rPr lang="en-US" dirty="0"/>
              <a:t>Results: Surface Impedance</a:t>
            </a:r>
            <a:endParaRPr lang="en-DK" dirty="0"/>
          </a:p>
        </p:txBody>
      </p:sp>
      <p:pic>
        <p:nvPicPr>
          <p:cNvPr id="12" name="Picture 11">
            <a:extLst>
              <a:ext uri="{FF2B5EF4-FFF2-40B4-BE49-F238E27FC236}">
                <a16:creationId xmlns:a16="http://schemas.microsoft.com/office/drawing/2014/main" id="{DEA7CDE5-17B6-CCEF-16FF-09C29F4415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54547"/>
            <a:ext cx="5400000" cy="4050706"/>
          </a:xfrm>
          <a:prstGeom prst="rect">
            <a:avLst/>
          </a:prstGeom>
        </p:spPr>
      </p:pic>
      <p:pic>
        <p:nvPicPr>
          <p:cNvPr id="14" name="Picture 13">
            <a:extLst>
              <a:ext uri="{FF2B5EF4-FFF2-40B4-BE49-F238E27FC236}">
                <a16:creationId xmlns:a16="http://schemas.microsoft.com/office/drawing/2014/main" id="{503A60F0-9A29-3676-BA12-E4B5BAA34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4000" y="2254547"/>
            <a:ext cx="5400000" cy="4050706"/>
          </a:xfrm>
          <a:prstGeom prst="rect">
            <a:avLst/>
          </a:prstGeom>
        </p:spPr>
      </p:pic>
    </p:spTree>
    <p:extLst>
      <p:ext uri="{BB962C8B-B14F-4D97-AF65-F5344CB8AC3E}">
        <p14:creationId xmlns:p14="http://schemas.microsoft.com/office/powerpoint/2010/main" val="340712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D36B1-1DCF-0DB2-0371-A36A58DE98F2}"/>
              </a:ext>
            </a:extLst>
          </p:cNvPr>
          <p:cNvSpPr>
            <a:spLocks noGrp="1"/>
          </p:cNvSpPr>
          <p:nvPr>
            <p:ph type="title"/>
          </p:nvPr>
        </p:nvSpPr>
        <p:spPr/>
        <p:txBody>
          <a:bodyPr/>
          <a:lstStyle/>
          <a:p>
            <a:r>
              <a:rPr lang="en-US" dirty="0"/>
              <a:t>Conversion to Time Domain</a:t>
            </a:r>
            <a:endParaRPr lang="en-DK" dirty="0"/>
          </a:p>
        </p:txBody>
      </p:sp>
      <p:pic>
        <p:nvPicPr>
          <p:cNvPr id="5" name="Content Placeholder 4">
            <a:extLst>
              <a:ext uri="{FF2B5EF4-FFF2-40B4-BE49-F238E27FC236}">
                <a16:creationId xmlns:a16="http://schemas.microsoft.com/office/drawing/2014/main" id="{9B4A18D3-CA19-9D5D-BC33-C4C632B22944}"/>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1028282"/>
            <a:ext cx="6400800" cy="4801436"/>
          </a:xfrm>
        </p:spPr>
      </p:pic>
      <p:sp>
        <p:nvSpPr>
          <p:cNvPr id="4" name="Content Placeholder 3">
            <a:extLst>
              <a:ext uri="{FF2B5EF4-FFF2-40B4-BE49-F238E27FC236}">
                <a16:creationId xmlns:a16="http://schemas.microsoft.com/office/drawing/2014/main" id="{6301042C-6DC7-1850-799E-1BAE0B69B98D}"/>
              </a:ext>
            </a:extLst>
          </p:cNvPr>
          <p:cNvSpPr>
            <a:spLocks noGrp="1"/>
          </p:cNvSpPr>
          <p:nvPr>
            <p:ph sz="half" idx="10"/>
          </p:nvPr>
        </p:nvSpPr>
        <p:spPr/>
        <p:txBody>
          <a:bodyPr/>
          <a:lstStyle/>
          <a:p>
            <a:r>
              <a:rPr lang="en-US" dirty="0"/>
              <a:t>The app shows the Partial Fraction Fit of the simulated surface admittance in order to verify the agreement between calculated and fitted data.</a:t>
            </a:r>
          </a:p>
          <a:p>
            <a:r>
              <a:rPr lang="en-US" dirty="0"/>
              <a:t>To implement impedance boundary conditions in the time domain, see the </a:t>
            </a:r>
            <a:r>
              <a:rPr lang="en-US" dirty="0">
                <a:hlinkClick r:id="rId3"/>
              </a:rPr>
              <a:t>Wave-Based Time-Domain Room Acoustics with Frequency-Dependent Impedance</a:t>
            </a:r>
            <a:r>
              <a:rPr lang="en-US" dirty="0"/>
              <a:t> model in the Application Library.</a:t>
            </a:r>
            <a:endParaRPr lang="en-DK" dirty="0"/>
          </a:p>
        </p:txBody>
      </p:sp>
    </p:spTree>
    <p:extLst>
      <p:ext uri="{BB962C8B-B14F-4D97-AF65-F5344CB8AC3E}">
        <p14:creationId xmlns:p14="http://schemas.microsoft.com/office/powerpoint/2010/main" val="1347485688"/>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1E94DA-9C15-4C34-A0B6-9F3E114C87F7}" vid="{982BCE1E-7516-439D-B446-50B034842523}"/>
    </a:ext>
  </a:extLst>
</a:theme>
</file>

<file path=docProps/app.xml><?xml version="1.0" encoding="utf-8"?>
<Properties xmlns="http://schemas.openxmlformats.org/officeDocument/2006/extended-properties" xmlns:vt="http://schemas.openxmlformats.org/officeDocument/2006/docPropsVTypes">
  <Template>comsol</Template>
  <TotalTime>175</TotalTime>
  <Words>106</Words>
  <Application>Microsoft Office PowerPoint</Application>
  <PresentationFormat>Widescreen</PresentationFormat>
  <Paragraphs>10</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Lato</vt:lpstr>
      <vt:lpstr>Lato Black</vt:lpstr>
      <vt:lpstr>Lato Light</vt:lpstr>
      <vt:lpstr>Wingdings</vt:lpstr>
      <vt:lpstr>comsol</vt:lpstr>
      <vt:lpstr>Acoustic Treatment Boundary Calculator</vt:lpstr>
      <vt:lpstr>Model Setup</vt:lpstr>
      <vt:lpstr>Results: Absorption Coefficient</vt:lpstr>
      <vt:lpstr>Results: Surface Impedance</vt:lpstr>
      <vt:lpstr>Conversion to Time Domain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 Treatment Boundary Calculator</dc:title>
  <dc:creator>Boris Jean-François Mondet</dc:creator>
  <cp:lastModifiedBy>Mads Herring Jensen</cp:lastModifiedBy>
  <cp:revision>6</cp:revision>
  <dcterms:created xsi:type="dcterms:W3CDTF">2024-02-21T10:15:38Z</dcterms:created>
  <dcterms:modified xsi:type="dcterms:W3CDTF">2024-02-21T13:37:45Z</dcterms:modified>
</cp:coreProperties>
</file>