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53" r:id="rId1"/>
  </p:sldMasterIdLst>
  <p:notesMasterIdLst>
    <p:notesMasterId r:id="rId6"/>
  </p:notesMasterIdLst>
  <p:handoutMasterIdLst>
    <p:handoutMasterId r:id="rId7"/>
  </p:handoutMasterIdLst>
  <p:sldIdLst>
    <p:sldId id="257" r:id="rId2"/>
    <p:sldId id="260" r:id="rId3"/>
    <p:sldId id="261" r:id="rId4"/>
    <p:sldId id="262" r:id="rId5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8"/>
    </p:embeddedFont>
    <p:embeddedFont>
      <p:font typeface="Lato" panose="020F0502020204030203" pitchFamily="34" charset="0"/>
      <p:regular r:id="rId9"/>
      <p:bold r:id="rId10"/>
      <p:italic r:id="rId11"/>
      <p:boldItalic r:id="rId12"/>
    </p:embeddedFont>
    <p:embeddedFont>
      <p:font typeface="Lato Light" panose="020F0302020204030203" pitchFamily="34" charset="0"/>
      <p:regular r:id="rId13"/>
      <p:italic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D695"/>
    <a:srgbClr val="E7937F"/>
    <a:srgbClr val="FFFFFF"/>
    <a:srgbClr val="EF3DE2"/>
    <a:srgbClr val="6B0964"/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33" autoAdjust="0"/>
    <p:restoredTop sz="96433" autoAdjust="0"/>
  </p:normalViewPr>
  <p:slideViewPr>
    <p:cSldViewPr>
      <p:cViewPr varScale="1">
        <p:scale>
          <a:sx n="143" d="100"/>
          <a:sy n="143" d="100"/>
        </p:scale>
        <p:origin x="282" y="1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font" Target="fonts/font5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3/14/2024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‹N°›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3/14/2024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714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288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742232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544978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 userDrawn="1"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157590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069718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666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 userDrawn="1"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 userDrawn="1"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 userDrawn="1"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403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72351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0" r:id="rId2"/>
    <p:sldLayoutId id="2147483667" r:id="rId3"/>
    <p:sldLayoutId id="2147483654" r:id="rId4"/>
    <p:sldLayoutId id="2147483655" r:id="rId5"/>
    <p:sldLayoutId id="2147483657" r:id="rId6"/>
    <p:sldLayoutId id="2147483658" r:id="rId7"/>
    <p:sldLayoutId id="2147483666" r:id="rId8"/>
    <p:sldLayoutId id="2147483660" r:id="rId9"/>
    <p:sldLayoutId id="2147483664" r:id="rId10"/>
    <p:sldLayoutId id="2147483675" r:id="rId11"/>
    <p:sldLayoutId id="2147483674" r:id="rId12"/>
    <p:sldLayoutId id="2147483669" r:id="rId13"/>
    <p:sldLayoutId id="2147483671" r:id="rId14"/>
    <p:sldLayoutId id="2147483672" r:id="rId15"/>
    <p:sldLayoutId id="2147483673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13" indent="-176213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50" indent="-2222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19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25" indent="-169863" algn="l" defTabSz="80645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7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9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/>
              <a:t>Semitransparent Surface Feature</a:t>
            </a:r>
          </a:p>
        </p:txBody>
      </p:sp>
    </p:spTree>
    <p:extLst>
      <p:ext uri="{BB962C8B-B14F-4D97-AF65-F5344CB8AC3E}">
        <p14:creationId xmlns:p14="http://schemas.microsoft.com/office/powerpoint/2010/main" val="3131436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Semitransparent Surface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28649" y="1028700"/>
                <a:ext cx="7945933" cy="3752850"/>
              </a:xfrm>
            </p:spPr>
            <p:txBody>
              <a:bodyPr>
                <a:normAutofit/>
              </a:bodyPr>
              <a:lstStyle/>
              <a:p>
                <a:r>
                  <a:rPr lang="en-US" noProof="0" dirty="0"/>
                  <a:t>Emissivity: </a:t>
                </a:r>
              </a:p>
              <a:p>
                <a:r>
                  <a:rPr lang="en-US" noProof="0" dirty="0"/>
                  <a:t>Diffuse reflectivity: </a:t>
                </a:r>
              </a:p>
              <a:p>
                <a:r>
                  <a:rPr lang="en-US" noProof="0" dirty="0"/>
                  <a:t>Diffuse transmissivity: </a:t>
                </a:r>
              </a:p>
              <a:p>
                <a:r>
                  <a:rPr lang="en-US" noProof="0" dirty="0"/>
                  <a:t>Specular transmissivity:</a:t>
                </a:r>
              </a:p>
              <a:p>
                <a:r>
                  <a:rPr lang="en-US" noProof="0" dirty="0"/>
                  <a:t> </a:t>
                </a:r>
              </a:p>
              <a:p>
                <a:endParaRPr lang="en-US" dirty="0"/>
              </a:p>
              <a:p>
                <a:r>
                  <a:rPr lang="en-US" dirty="0"/>
                  <a:t>On exterior boundaries, an external radiation intensity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dirty="0"/>
                  <a:t>) can be defined. On interior boundaries, the radiation intensities on both sides of the surface are considered instead</a:t>
                </a:r>
                <a:endParaRPr lang="en-US" noProof="0" dirty="0"/>
              </a:p>
              <a:p>
                <a:r>
                  <a:rPr lang="en-US" noProof="0" dirty="0"/>
                  <a:t>Available in the Radiation in Participating Media Interface</a:t>
                </a:r>
              </a:p>
              <a:p>
                <a:pPr marL="0" indent="0">
                  <a:buNone/>
                </a:pPr>
                <a:endParaRPr lang="en-US" noProof="0" dirty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49" y="1028700"/>
                <a:ext cx="7945933" cy="3752850"/>
              </a:xfrm>
              <a:blipFill>
                <a:blip r:embed="rId2"/>
                <a:stretch>
                  <a:fillRect l="-307" t="-4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e 27"/>
          <p:cNvGrpSpPr/>
          <p:nvPr/>
        </p:nvGrpSpPr>
        <p:grpSpPr>
          <a:xfrm rot="10800000">
            <a:off x="5992194" y="1770367"/>
            <a:ext cx="1815971" cy="1099486"/>
            <a:chOff x="6652862" y="2681819"/>
            <a:chExt cx="1198422" cy="725589"/>
          </a:xfrm>
        </p:grpSpPr>
        <p:cxnSp>
          <p:nvCxnSpPr>
            <p:cNvPr id="29" name="Connecteur droit avec flèche 28">
              <a:extLst>
                <a:ext uri="{FF2B5EF4-FFF2-40B4-BE49-F238E27FC236}">
                  <a16:creationId xmlns:a16="http://schemas.microsoft.com/office/drawing/2014/main" id="{21180B8B-E4F1-4647-BE1D-89139FF0F6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51903" y="2681819"/>
              <a:ext cx="0" cy="612000"/>
            </a:xfrm>
            <a:prstGeom prst="straightConnector1">
              <a:avLst/>
            </a:prstGeom>
            <a:ln>
              <a:solidFill>
                <a:srgbClr val="E7937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avec flèche 29">
              <a:extLst>
                <a:ext uri="{FF2B5EF4-FFF2-40B4-BE49-F238E27FC236}">
                  <a16:creationId xmlns:a16="http://schemas.microsoft.com/office/drawing/2014/main" id="{A6BEC76B-DA53-4E67-A093-076595C42F58}"/>
                </a:ext>
              </a:extLst>
            </p:cNvPr>
            <p:cNvCxnSpPr>
              <a:cxnSpLocks/>
            </p:cNvCxnSpPr>
            <p:nvPr/>
          </p:nvCxnSpPr>
          <p:spPr>
            <a:xfrm rot="900000" flipV="1">
              <a:off x="7342965" y="2709651"/>
              <a:ext cx="0" cy="612000"/>
            </a:xfrm>
            <a:prstGeom prst="straightConnector1">
              <a:avLst/>
            </a:prstGeom>
            <a:ln>
              <a:solidFill>
                <a:srgbClr val="E7937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avec flèche 30">
              <a:extLst>
                <a:ext uri="{FF2B5EF4-FFF2-40B4-BE49-F238E27FC236}">
                  <a16:creationId xmlns:a16="http://schemas.microsoft.com/office/drawing/2014/main" id="{281DBBF7-181D-4B5E-9642-C0CE39E48AF2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7422939" y="2746778"/>
              <a:ext cx="0" cy="612000"/>
            </a:xfrm>
            <a:prstGeom prst="straightConnector1">
              <a:avLst/>
            </a:prstGeom>
            <a:ln>
              <a:solidFill>
                <a:srgbClr val="E7937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avec flèche 31">
              <a:extLst>
                <a:ext uri="{FF2B5EF4-FFF2-40B4-BE49-F238E27FC236}">
                  <a16:creationId xmlns:a16="http://schemas.microsoft.com/office/drawing/2014/main" id="{4E86526A-A79A-428D-8AC2-B861563D7C80}"/>
                </a:ext>
              </a:extLst>
            </p:cNvPr>
            <p:cNvCxnSpPr>
              <a:cxnSpLocks/>
            </p:cNvCxnSpPr>
            <p:nvPr/>
          </p:nvCxnSpPr>
          <p:spPr>
            <a:xfrm rot="2700000" flipV="1">
              <a:off x="7489377" y="2784127"/>
              <a:ext cx="0" cy="612000"/>
            </a:xfrm>
            <a:prstGeom prst="straightConnector1">
              <a:avLst/>
            </a:prstGeom>
            <a:ln>
              <a:solidFill>
                <a:srgbClr val="E7937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avec flèche 32">
              <a:extLst>
                <a:ext uri="{FF2B5EF4-FFF2-40B4-BE49-F238E27FC236}">
                  <a16:creationId xmlns:a16="http://schemas.microsoft.com/office/drawing/2014/main" id="{A51781D9-1288-4961-9068-AB13758D5E37}"/>
                </a:ext>
              </a:extLst>
            </p:cNvPr>
            <p:cNvCxnSpPr>
              <a:cxnSpLocks/>
            </p:cNvCxnSpPr>
            <p:nvPr/>
          </p:nvCxnSpPr>
          <p:spPr>
            <a:xfrm rot="3600000" flipV="1">
              <a:off x="7528770" y="2861144"/>
              <a:ext cx="0" cy="612000"/>
            </a:xfrm>
            <a:prstGeom prst="straightConnector1">
              <a:avLst/>
            </a:prstGeom>
            <a:ln>
              <a:solidFill>
                <a:srgbClr val="E7937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avec flèche 33">
              <a:extLst>
                <a:ext uri="{FF2B5EF4-FFF2-40B4-BE49-F238E27FC236}">
                  <a16:creationId xmlns:a16="http://schemas.microsoft.com/office/drawing/2014/main" id="{2F4F9BC1-4E79-4063-A61A-05BC6916EE04}"/>
                </a:ext>
              </a:extLst>
            </p:cNvPr>
            <p:cNvCxnSpPr>
              <a:cxnSpLocks/>
            </p:cNvCxnSpPr>
            <p:nvPr/>
          </p:nvCxnSpPr>
          <p:spPr>
            <a:xfrm rot="4500000" flipV="1">
              <a:off x="7545284" y="2932583"/>
              <a:ext cx="0" cy="612000"/>
            </a:xfrm>
            <a:prstGeom prst="straightConnector1">
              <a:avLst/>
            </a:prstGeom>
            <a:ln>
              <a:solidFill>
                <a:srgbClr val="E7937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>
              <a:extLst>
                <a:ext uri="{FF2B5EF4-FFF2-40B4-BE49-F238E27FC236}">
                  <a16:creationId xmlns:a16="http://schemas.microsoft.com/office/drawing/2014/main" id="{4FB75E6E-EE21-4EC8-8121-A1F5A2C99E13}"/>
                </a:ext>
              </a:extLst>
            </p:cNvPr>
            <p:cNvCxnSpPr>
              <a:cxnSpLocks/>
            </p:cNvCxnSpPr>
            <p:nvPr/>
          </p:nvCxnSpPr>
          <p:spPr>
            <a:xfrm rot="17100000" flipH="1" flipV="1">
              <a:off x="6958862" y="2926027"/>
              <a:ext cx="0" cy="612000"/>
            </a:xfrm>
            <a:prstGeom prst="straightConnector1">
              <a:avLst/>
            </a:prstGeom>
            <a:ln>
              <a:solidFill>
                <a:srgbClr val="E7937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>
              <a:extLst>
                <a:ext uri="{FF2B5EF4-FFF2-40B4-BE49-F238E27FC236}">
                  <a16:creationId xmlns:a16="http://schemas.microsoft.com/office/drawing/2014/main" id="{D579268C-B459-4066-A484-DAB019D34F0F}"/>
                </a:ext>
              </a:extLst>
            </p:cNvPr>
            <p:cNvCxnSpPr>
              <a:cxnSpLocks/>
            </p:cNvCxnSpPr>
            <p:nvPr/>
          </p:nvCxnSpPr>
          <p:spPr>
            <a:xfrm rot="18000000" flipH="1" flipV="1">
              <a:off x="6975802" y="2843523"/>
              <a:ext cx="0" cy="612000"/>
            </a:xfrm>
            <a:prstGeom prst="straightConnector1">
              <a:avLst/>
            </a:prstGeom>
            <a:ln>
              <a:solidFill>
                <a:srgbClr val="E7937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avec flèche 36">
              <a:extLst>
                <a:ext uri="{FF2B5EF4-FFF2-40B4-BE49-F238E27FC236}">
                  <a16:creationId xmlns:a16="http://schemas.microsoft.com/office/drawing/2014/main" id="{6CF69DCC-5E71-4DE7-B9E6-F42C07673B74}"/>
                </a:ext>
              </a:extLst>
            </p:cNvPr>
            <p:cNvCxnSpPr>
              <a:cxnSpLocks/>
            </p:cNvCxnSpPr>
            <p:nvPr/>
          </p:nvCxnSpPr>
          <p:spPr>
            <a:xfrm rot="18900000" flipH="1" flipV="1">
              <a:off x="7032175" y="2795408"/>
              <a:ext cx="0" cy="612000"/>
            </a:xfrm>
            <a:prstGeom prst="straightConnector1">
              <a:avLst/>
            </a:prstGeom>
            <a:ln>
              <a:solidFill>
                <a:srgbClr val="E7937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avec flèche 37">
              <a:extLst>
                <a:ext uri="{FF2B5EF4-FFF2-40B4-BE49-F238E27FC236}">
                  <a16:creationId xmlns:a16="http://schemas.microsoft.com/office/drawing/2014/main" id="{02F9AFA1-DB8F-4755-A607-DEA6CCB9CAA6}"/>
                </a:ext>
              </a:extLst>
            </p:cNvPr>
            <p:cNvCxnSpPr>
              <a:cxnSpLocks/>
            </p:cNvCxnSpPr>
            <p:nvPr/>
          </p:nvCxnSpPr>
          <p:spPr>
            <a:xfrm rot="19800000" flipH="1" flipV="1">
              <a:off x="7102257" y="2731518"/>
              <a:ext cx="0" cy="612000"/>
            </a:xfrm>
            <a:prstGeom prst="straightConnector1">
              <a:avLst/>
            </a:prstGeom>
            <a:ln>
              <a:solidFill>
                <a:srgbClr val="E7937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avec flèche 38">
              <a:extLst>
                <a:ext uri="{FF2B5EF4-FFF2-40B4-BE49-F238E27FC236}">
                  <a16:creationId xmlns:a16="http://schemas.microsoft.com/office/drawing/2014/main" id="{ABF95C3B-82C1-4662-81AA-9FF185B626F6}"/>
                </a:ext>
              </a:extLst>
            </p:cNvPr>
            <p:cNvCxnSpPr>
              <a:cxnSpLocks/>
            </p:cNvCxnSpPr>
            <p:nvPr/>
          </p:nvCxnSpPr>
          <p:spPr>
            <a:xfrm rot="20700000" flipH="1" flipV="1">
              <a:off x="7175649" y="2709652"/>
              <a:ext cx="0" cy="612000"/>
            </a:xfrm>
            <a:prstGeom prst="straightConnector1">
              <a:avLst/>
            </a:prstGeom>
            <a:ln>
              <a:solidFill>
                <a:srgbClr val="E7937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A56FA4B6-6350-42FA-B946-518E5F378279}"/>
              </a:ext>
            </a:extLst>
          </p:cNvPr>
          <p:cNvCxnSpPr>
            <a:cxnSpLocks noChangeAspect="1"/>
          </p:cNvCxnSpPr>
          <p:nvPr/>
        </p:nvCxnSpPr>
        <p:spPr>
          <a:xfrm>
            <a:off x="6005666" y="1027077"/>
            <a:ext cx="883647" cy="883745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2B1C9184-5C34-42D8-AE38-C921A859C484}"/>
              </a:ext>
            </a:extLst>
          </p:cNvPr>
          <p:cNvCxnSpPr>
            <a:cxnSpLocks noChangeAspect="1"/>
          </p:cNvCxnSpPr>
          <p:nvPr/>
        </p:nvCxnSpPr>
        <p:spPr>
          <a:xfrm>
            <a:off x="5489817" y="518412"/>
            <a:ext cx="600059" cy="6001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E186DD1E-7F21-421D-AF76-9B6981F92D86}"/>
                  </a:ext>
                </a:extLst>
              </p:cNvPr>
              <p:cNvSpPr txBox="1"/>
              <p:nvPr/>
            </p:nvSpPr>
            <p:spPr>
              <a:xfrm>
                <a:off x="5184559" y="252455"/>
                <a:ext cx="14035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186DD1E-7F21-421D-AF76-9B6981F92D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4559" y="252455"/>
                <a:ext cx="140358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37500" r="-33333" b="-10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e 26"/>
          <p:cNvGrpSpPr/>
          <p:nvPr/>
        </p:nvGrpSpPr>
        <p:grpSpPr>
          <a:xfrm>
            <a:off x="5992050" y="947146"/>
            <a:ext cx="1815971" cy="1099486"/>
            <a:chOff x="6652862" y="2681819"/>
            <a:chExt cx="1198422" cy="725589"/>
          </a:xfrm>
        </p:grpSpPr>
        <p:cxnSp>
          <p:nvCxnSpPr>
            <p:cNvPr id="8" name="Connecteur droit avec flèche 7">
              <a:extLst>
                <a:ext uri="{FF2B5EF4-FFF2-40B4-BE49-F238E27FC236}">
                  <a16:creationId xmlns:a16="http://schemas.microsoft.com/office/drawing/2014/main" id="{21180B8B-E4F1-4647-BE1D-89139FF0F6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51903" y="2681819"/>
              <a:ext cx="0" cy="61200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avec flèche 8">
              <a:extLst>
                <a:ext uri="{FF2B5EF4-FFF2-40B4-BE49-F238E27FC236}">
                  <a16:creationId xmlns:a16="http://schemas.microsoft.com/office/drawing/2014/main" id="{A6BEC76B-DA53-4E67-A093-076595C42F58}"/>
                </a:ext>
              </a:extLst>
            </p:cNvPr>
            <p:cNvCxnSpPr>
              <a:cxnSpLocks/>
            </p:cNvCxnSpPr>
            <p:nvPr/>
          </p:nvCxnSpPr>
          <p:spPr>
            <a:xfrm rot="900000" flipV="1">
              <a:off x="7342965" y="2709651"/>
              <a:ext cx="0" cy="61200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>
              <a:extLst>
                <a:ext uri="{FF2B5EF4-FFF2-40B4-BE49-F238E27FC236}">
                  <a16:creationId xmlns:a16="http://schemas.microsoft.com/office/drawing/2014/main" id="{281DBBF7-181D-4B5E-9642-C0CE39E48AF2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7422939" y="2746778"/>
              <a:ext cx="0" cy="61200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avec flèche 10">
              <a:extLst>
                <a:ext uri="{FF2B5EF4-FFF2-40B4-BE49-F238E27FC236}">
                  <a16:creationId xmlns:a16="http://schemas.microsoft.com/office/drawing/2014/main" id="{4E86526A-A79A-428D-8AC2-B861563D7C80}"/>
                </a:ext>
              </a:extLst>
            </p:cNvPr>
            <p:cNvCxnSpPr>
              <a:cxnSpLocks/>
            </p:cNvCxnSpPr>
            <p:nvPr/>
          </p:nvCxnSpPr>
          <p:spPr>
            <a:xfrm rot="2700000" flipV="1">
              <a:off x="7489377" y="2784127"/>
              <a:ext cx="0" cy="61200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avec flèche 11">
              <a:extLst>
                <a:ext uri="{FF2B5EF4-FFF2-40B4-BE49-F238E27FC236}">
                  <a16:creationId xmlns:a16="http://schemas.microsoft.com/office/drawing/2014/main" id="{A51781D9-1288-4961-9068-AB13758D5E37}"/>
                </a:ext>
              </a:extLst>
            </p:cNvPr>
            <p:cNvCxnSpPr>
              <a:cxnSpLocks/>
            </p:cNvCxnSpPr>
            <p:nvPr/>
          </p:nvCxnSpPr>
          <p:spPr>
            <a:xfrm rot="3600000" flipV="1">
              <a:off x="7528770" y="2861144"/>
              <a:ext cx="0" cy="61200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>
              <a:extLst>
                <a:ext uri="{FF2B5EF4-FFF2-40B4-BE49-F238E27FC236}">
                  <a16:creationId xmlns:a16="http://schemas.microsoft.com/office/drawing/2014/main" id="{2F4F9BC1-4E79-4063-A61A-05BC6916EE04}"/>
                </a:ext>
              </a:extLst>
            </p:cNvPr>
            <p:cNvCxnSpPr>
              <a:cxnSpLocks/>
            </p:cNvCxnSpPr>
            <p:nvPr/>
          </p:nvCxnSpPr>
          <p:spPr>
            <a:xfrm rot="4500000" flipV="1">
              <a:off x="7545284" y="2932583"/>
              <a:ext cx="0" cy="61200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4FB75E6E-EE21-4EC8-8121-A1F5A2C99E13}"/>
                </a:ext>
              </a:extLst>
            </p:cNvPr>
            <p:cNvCxnSpPr>
              <a:cxnSpLocks/>
            </p:cNvCxnSpPr>
            <p:nvPr/>
          </p:nvCxnSpPr>
          <p:spPr>
            <a:xfrm rot="17100000" flipH="1" flipV="1">
              <a:off x="6958862" y="2926027"/>
              <a:ext cx="0" cy="61200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>
              <a:extLst>
                <a:ext uri="{FF2B5EF4-FFF2-40B4-BE49-F238E27FC236}">
                  <a16:creationId xmlns:a16="http://schemas.microsoft.com/office/drawing/2014/main" id="{D579268C-B459-4066-A484-DAB019D34F0F}"/>
                </a:ext>
              </a:extLst>
            </p:cNvPr>
            <p:cNvCxnSpPr>
              <a:cxnSpLocks/>
            </p:cNvCxnSpPr>
            <p:nvPr/>
          </p:nvCxnSpPr>
          <p:spPr>
            <a:xfrm rot="18000000" flipH="1" flipV="1">
              <a:off x="6975802" y="2843523"/>
              <a:ext cx="0" cy="61200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>
              <a:extLst>
                <a:ext uri="{FF2B5EF4-FFF2-40B4-BE49-F238E27FC236}">
                  <a16:creationId xmlns:a16="http://schemas.microsoft.com/office/drawing/2014/main" id="{6CF69DCC-5E71-4DE7-B9E6-F42C07673B74}"/>
                </a:ext>
              </a:extLst>
            </p:cNvPr>
            <p:cNvCxnSpPr>
              <a:cxnSpLocks/>
            </p:cNvCxnSpPr>
            <p:nvPr/>
          </p:nvCxnSpPr>
          <p:spPr>
            <a:xfrm rot="18900000" flipH="1" flipV="1">
              <a:off x="7032175" y="2795408"/>
              <a:ext cx="0" cy="61200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avec flèche 16">
              <a:extLst>
                <a:ext uri="{FF2B5EF4-FFF2-40B4-BE49-F238E27FC236}">
                  <a16:creationId xmlns:a16="http://schemas.microsoft.com/office/drawing/2014/main" id="{02F9AFA1-DB8F-4755-A607-DEA6CCB9CAA6}"/>
                </a:ext>
              </a:extLst>
            </p:cNvPr>
            <p:cNvCxnSpPr>
              <a:cxnSpLocks/>
            </p:cNvCxnSpPr>
            <p:nvPr/>
          </p:nvCxnSpPr>
          <p:spPr>
            <a:xfrm rot="19800000" flipH="1" flipV="1">
              <a:off x="7102257" y="2731518"/>
              <a:ext cx="0" cy="61200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>
              <a:extLst>
                <a:ext uri="{FF2B5EF4-FFF2-40B4-BE49-F238E27FC236}">
                  <a16:creationId xmlns:a16="http://schemas.microsoft.com/office/drawing/2014/main" id="{ABF95C3B-82C1-4662-81AA-9FF185B626F6}"/>
                </a:ext>
              </a:extLst>
            </p:cNvPr>
            <p:cNvCxnSpPr>
              <a:cxnSpLocks/>
            </p:cNvCxnSpPr>
            <p:nvPr/>
          </p:nvCxnSpPr>
          <p:spPr>
            <a:xfrm rot="20700000" flipH="1" flipV="1">
              <a:off x="7175649" y="2709652"/>
              <a:ext cx="0" cy="612000"/>
            </a:xfrm>
            <a:prstGeom prst="straightConnector1">
              <a:avLst/>
            </a:prstGeom>
            <a:ln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1727BF35-E23A-422E-9EC4-E49D3D36037A}"/>
                  </a:ext>
                </a:extLst>
              </p:cNvPr>
              <p:cNvSpPr txBox="1"/>
              <p:nvPr/>
            </p:nvSpPr>
            <p:spPr>
              <a:xfrm>
                <a:off x="6664906" y="513779"/>
                <a:ext cx="675368" cy="4197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fr-FR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fr-FR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727BF35-E23A-422E-9EC4-E49D3D3603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4906" y="513779"/>
                <a:ext cx="675368" cy="41973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id="{60FC1607-602F-44C6-903C-41602F0ED280}"/>
                  </a:ext>
                </a:extLst>
              </p:cNvPr>
              <p:cNvSpPr txBox="1"/>
              <p:nvPr/>
            </p:nvSpPr>
            <p:spPr>
              <a:xfrm>
                <a:off x="7936359" y="2681821"/>
                <a:ext cx="34092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chemeClr val="accent3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fr-FR" b="0" i="1" smtClean="0">
                          <a:solidFill>
                            <a:schemeClr val="accent3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</m:oMath>
                  </m:oMathPara>
                </a14:m>
                <a:endParaRPr lang="fr-FR" dirty="0">
                  <a:solidFill>
                    <a:schemeClr val="accent3"/>
                  </a:solidFill>
                </a:endParaRPr>
              </a:p>
            </p:txBody>
          </p:sp>
        </mc:Choice>
        <mc:Fallback xmlns="">
          <p:sp>
            <p:nvSpPr>
              <p:cNvPr id="23" name="ZoneTexte 2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0FC1607-602F-44C6-903C-41602F0ED2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36359" y="2681821"/>
                <a:ext cx="340927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10714" r="-14286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A56FA4B6-6350-42FA-B946-518E5F378279}"/>
              </a:ext>
            </a:extLst>
          </p:cNvPr>
          <p:cNvCxnSpPr>
            <a:cxnSpLocks noChangeAspect="1"/>
          </p:cNvCxnSpPr>
          <p:nvPr/>
        </p:nvCxnSpPr>
        <p:spPr>
          <a:xfrm>
            <a:off x="6916377" y="1916853"/>
            <a:ext cx="1184573" cy="1184705"/>
          </a:xfrm>
          <a:prstGeom prst="straightConnector1">
            <a:avLst/>
          </a:prstGeom>
          <a:ln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1727BF35-E23A-422E-9EC4-E49D3D36037A}"/>
                  </a:ext>
                </a:extLst>
              </p:cNvPr>
              <p:cNvSpPr txBox="1"/>
              <p:nvPr/>
            </p:nvSpPr>
            <p:spPr>
              <a:xfrm>
                <a:off x="5446202" y="2327922"/>
                <a:ext cx="650010" cy="4197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solidFill>
                                <a:srgbClr val="E7937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rgbClr val="E7937F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rgbClr val="E7937F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fr-FR" b="0" i="1" smtClean="0">
                          <a:solidFill>
                            <a:srgbClr val="E7937F"/>
                          </a:solidFill>
                          <a:latin typeface="Cambria Math" panose="02040503050406030204" pitchFamily="18" charset="0"/>
                        </a:rPr>
                        <m:t>𝐺</m:t>
                      </m:r>
                    </m:oMath>
                  </m:oMathPara>
                </a14:m>
                <a:endParaRPr lang="fr-FR" dirty="0">
                  <a:solidFill>
                    <a:srgbClr val="E7937F"/>
                  </a:solidFill>
                </a:endParaRPr>
              </a:p>
            </p:txBody>
          </p:sp>
        </mc:Choice>
        <mc:Fallback xmlns=""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1727BF35-E23A-422E-9EC4-E49D3D3603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6202" y="2327922"/>
                <a:ext cx="650010" cy="41973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oupe 40"/>
          <p:cNvGrpSpPr/>
          <p:nvPr/>
        </p:nvGrpSpPr>
        <p:grpSpPr>
          <a:xfrm>
            <a:off x="6230376" y="1204087"/>
            <a:ext cx="1341013" cy="811921"/>
            <a:chOff x="6652862" y="2681819"/>
            <a:chExt cx="1198422" cy="725589"/>
          </a:xfrm>
        </p:grpSpPr>
        <p:cxnSp>
          <p:nvCxnSpPr>
            <p:cNvPr id="42" name="Connecteur droit avec flèche 41">
              <a:extLst>
                <a:ext uri="{FF2B5EF4-FFF2-40B4-BE49-F238E27FC236}">
                  <a16:creationId xmlns:a16="http://schemas.microsoft.com/office/drawing/2014/main" id="{21180B8B-E4F1-4647-BE1D-89139FF0F6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51903" y="2681819"/>
              <a:ext cx="0" cy="612000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avec flèche 42">
              <a:extLst>
                <a:ext uri="{FF2B5EF4-FFF2-40B4-BE49-F238E27FC236}">
                  <a16:creationId xmlns:a16="http://schemas.microsoft.com/office/drawing/2014/main" id="{A6BEC76B-DA53-4E67-A093-076595C42F58}"/>
                </a:ext>
              </a:extLst>
            </p:cNvPr>
            <p:cNvCxnSpPr>
              <a:cxnSpLocks/>
            </p:cNvCxnSpPr>
            <p:nvPr/>
          </p:nvCxnSpPr>
          <p:spPr>
            <a:xfrm rot="900000" flipV="1">
              <a:off x="7342965" y="2709651"/>
              <a:ext cx="0" cy="612000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avec flèche 43">
              <a:extLst>
                <a:ext uri="{FF2B5EF4-FFF2-40B4-BE49-F238E27FC236}">
                  <a16:creationId xmlns:a16="http://schemas.microsoft.com/office/drawing/2014/main" id="{281DBBF7-181D-4B5E-9642-C0CE39E48AF2}"/>
                </a:ext>
              </a:extLst>
            </p:cNvPr>
            <p:cNvCxnSpPr>
              <a:cxnSpLocks/>
            </p:cNvCxnSpPr>
            <p:nvPr/>
          </p:nvCxnSpPr>
          <p:spPr>
            <a:xfrm rot="1800000" flipV="1">
              <a:off x="7422939" y="2746778"/>
              <a:ext cx="0" cy="612000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avec flèche 44">
              <a:extLst>
                <a:ext uri="{FF2B5EF4-FFF2-40B4-BE49-F238E27FC236}">
                  <a16:creationId xmlns:a16="http://schemas.microsoft.com/office/drawing/2014/main" id="{4E86526A-A79A-428D-8AC2-B861563D7C80}"/>
                </a:ext>
              </a:extLst>
            </p:cNvPr>
            <p:cNvCxnSpPr>
              <a:cxnSpLocks/>
            </p:cNvCxnSpPr>
            <p:nvPr/>
          </p:nvCxnSpPr>
          <p:spPr>
            <a:xfrm rot="2700000" flipV="1">
              <a:off x="7489377" y="2784127"/>
              <a:ext cx="0" cy="612000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avec flèche 45">
              <a:extLst>
                <a:ext uri="{FF2B5EF4-FFF2-40B4-BE49-F238E27FC236}">
                  <a16:creationId xmlns:a16="http://schemas.microsoft.com/office/drawing/2014/main" id="{A51781D9-1288-4961-9068-AB13758D5E37}"/>
                </a:ext>
              </a:extLst>
            </p:cNvPr>
            <p:cNvCxnSpPr>
              <a:cxnSpLocks/>
            </p:cNvCxnSpPr>
            <p:nvPr/>
          </p:nvCxnSpPr>
          <p:spPr>
            <a:xfrm rot="3600000" flipV="1">
              <a:off x="7528770" y="2861144"/>
              <a:ext cx="0" cy="612000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avec flèche 46">
              <a:extLst>
                <a:ext uri="{FF2B5EF4-FFF2-40B4-BE49-F238E27FC236}">
                  <a16:creationId xmlns:a16="http://schemas.microsoft.com/office/drawing/2014/main" id="{2F4F9BC1-4E79-4063-A61A-05BC6916EE04}"/>
                </a:ext>
              </a:extLst>
            </p:cNvPr>
            <p:cNvCxnSpPr>
              <a:cxnSpLocks/>
            </p:cNvCxnSpPr>
            <p:nvPr/>
          </p:nvCxnSpPr>
          <p:spPr>
            <a:xfrm rot="4500000" flipV="1">
              <a:off x="7545284" y="2932583"/>
              <a:ext cx="0" cy="612000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avec flèche 47">
              <a:extLst>
                <a:ext uri="{FF2B5EF4-FFF2-40B4-BE49-F238E27FC236}">
                  <a16:creationId xmlns:a16="http://schemas.microsoft.com/office/drawing/2014/main" id="{4FB75E6E-EE21-4EC8-8121-A1F5A2C99E13}"/>
                </a:ext>
              </a:extLst>
            </p:cNvPr>
            <p:cNvCxnSpPr>
              <a:cxnSpLocks/>
            </p:cNvCxnSpPr>
            <p:nvPr/>
          </p:nvCxnSpPr>
          <p:spPr>
            <a:xfrm rot="17100000" flipH="1" flipV="1">
              <a:off x="6958862" y="2926027"/>
              <a:ext cx="0" cy="612000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avec flèche 48">
              <a:extLst>
                <a:ext uri="{FF2B5EF4-FFF2-40B4-BE49-F238E27FC236}">
                  <a16:creationId xmlns:a16="http://schemas.microsoft.com/office/drawing/2014/main" id="{D579268C-B459-4066-A484-DAB019D34F0F}"/>
                </a:ext>
              </a:extLst>
            </p:cNvPr>
            <p:cNvCxnSpPr>
              <a:cxnSpLocks/>
            </p:cNvCxnSpPr>
            <p:nvPr/>
          </p:nvCxnSpPr>
          <p:spPr>
            <a:xfrm rot="18000000" flipH="1" flipV="1">
              <a:off x="6975802" y="2843523"/>
              <a:ext cx="0" cy="612000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avec flèche 49">
              <a:extLst>
                <a:ext uri="{FF2B5EF4-FFF2-40B4-BE49-F238E27FC236}">
                  <a16:creationId xmlns:a16="http://schemas.microsoft.com/office/drawing/2014/main" id="{6CF69DCC-5E71-4DE7-B9E6-F42C07673B74}"/>
                </a:ext>
              </a:extLst>
            </p:cNvPr>
            <p:cNvCxnSpPr>
              <a:cxnSpLocks/>
            </p:cNvCxnSpPr>
            <p:nvPr/>
          </p:nvCxnSpPr>
          <p:spPr>
            <a:xfrm rot="18900000" flipH="1" flipV="1">
              <a:off x="7032175" y="2795408"/>
              <a:ext cx="0" cy="612000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avec flèche 50">
              <a:extLst>
                <a:ext uri="{FF2B5EF4-FFF2-40B4-BE49-F238E27FC236}">
                  <a16:creationId xmlns:a16="http://schemas.microsoft.com/office/drawing/2014/main" id="{02F9AFA1-DB8F-4755-A607-DEA6CCB9CAA6}"/>
                </a:ext>
              </a:extLst>
            </p:cNvPr>
            <p:cNvCxnSpPr>
              <a:cxnSpLocks/>
            </p:cNvCxnSpPr>
            <p:nvPr/>
          </p:nvCxnSpPr>
          <p:spPr>
            <a:xfrm rot="19800000" flipH="1" flipV="1">
              <a:off x="7102257" y="2731518"/>
              <a:ext cx="0" cy="612000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avec flèche 51">
              <a:extLst>
                <a:ext uri="{FF2B5EF4-FFF2-40B4-BE49-F238E27FC236}">
                  <a16:creationId xmlns:a16="http://schemas.microsoft.com/office/drawing/2014/main" id="{ABF95C3B-82C1-4662-81AA-9FF185B626F6}"/>
                </a:ext>
              </a:extLst>
            </p:cNvPr>
            <p:cNvCxnSpPr>
              <a:cxnSpLocks/>
            </p:cNvCxnSpPr>
            <p:nvPr/>
          </p:nvCxnSpPr>
          <p:spPr>
            <a:xfrm rot="20700000" flipH="1" flipV="1">
              <a:off x="7175649" y="2709652"/>
              <a:ext cx="0" cy="612000"/>
            </a:xfrm>
            <a:prstGeom prst="straightConnector1">
              <a:avLst/>
            </a:prstGeom>
            <a:ln>
              <a:solidFill>
                <a:srgbClr val="92D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B37ECED8-95FE-4D8E-AD2A-ACFB606D25B6}"/>
              </a:ext>
            </a:extLst>
          </p:cNvPr>
          <p:cNvCxnSpPr/>
          <p:nvPr/>
        </p:nvCxnSpPr>
        <p:spPr>
          <a:xfrm>
            <a:off x="5863196" y="1910822"/>
            <a:ext cx="2073163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id="{60FC1607-602F-44C6-903C-41602F0ED280}"/>
                  </a:ext>
                </a:extLst>
              </p:cNvPr>
              <p:cNvSpPr txBox="1"/>
              <p:nvPr/>
            </p:nvSpPr>
            <p:spPr>
              <a:xfrm>
                <a:off x="7764486" y="1227576"/>
                <a:ext cx="6829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sSub>
                        <m:sSubPr>
                          <m:ctrlPr>
                            <a:rPr lang="fr-FR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FR" b="0" i="1" smtClean="0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a:rPr lang="fr-FR" b="0" i="1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b="0" i="1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fr-FR" b="0" i="1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53" name="ZoneTexte 5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60FC1607-602F-44C6-903C-41602F0ED2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64486" y="1227576"/>
                <a:ext cx="682944" cy="276999"/>
              </a:xfrm>
              <a:prstGeom prst="rect">
                <a:avLst/>
              </a:prstGeom>
              <a:blipFill rotWithShape="0">
                <a:blip r:embed="rId8"/>
                <a:stretch>
                  <a:fillRect l="-5357" r="-12500" b="-369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53"/>
              <p:cNvSpPr/>
              <p:nvPr/>
            </p:nvSpPr>
            <p:spPr>
              <a:xfrm>
                <a:off x="865143" y="2454003"/>
                <a:ext cx="22623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ε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i="1" dirty="0">
                  <a:latin typeface="Lato" panose="020F0502020204030203" pitchFamily="34" charset="77"/>
                </a:endParaRPr>
              </a:p>
            </p:txBody>
          </p:sp>
        </mc:Choice>
        <mc:Fallback xmlns="">
          <p:sp>
            <p:nvSpPr>
              <p:cNvPr id="54" name="Rectangle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143" y="2454003"/>
                <a:ext cx="2262350" cy="369332"/>
              </a:xfrm>
              <a:prstGeom prst="rect">
                <a:avLst/>
              </a:prstGeom>
              <a:blipFill rotWithShape="0">
                <a:blip r:embed="rId9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ZoneTexte 54">
                <a:extLst>
                  <a:ext uri="{FF2B5EF4-FFF2-40B4-BE49-F238E27FC236}">
                    <a16:creationId xmlns:a16="http://schemas.microsoft.com/office/drawing/2014/main" id="{84212BF9-7911-4E1E-9564-077BADBA646C}"/>
                  </a:ext>
                </a:extLst>
              </p:cNvPr>
              <p:cNvSpPr txBox="1"/>
              <p:nvPr/>
            </p:nvSpPr>
            <p:spPr>
              <a:xfrm>
                <a:off x="1907704" y="1039330"/>
                <a:ext cx="17722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</a:rPr>
                        <m:t>𝜀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5" name="ZoneTexte 5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84212BF9-7911-4E1E-9564-077BADBA64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1039330"/>
                <a:ext cx="177228" cy="276999"/>
              </a:xfrm>
              <a:prstGeom prst="rect">
                <a:avLst/>
              </a:prstGeom>
              <a:blipFill rotWithShape="0">
                <a:blip r:embed="rId10"/>
                <a:stretch>
                  <a:fillRect l="-17241" r="-10345" b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ZoneTexte 56">
                <a:extLst>
                  <a:ext uri="{FF2B5EF4-FFF2-40B4-BE49-F238E27FC236}">
                    <a16:creationId xmlns:a16="http://schemas.microsoft.com/office/drawing/2014/main" id="{E45879B2-6BB0-40AF-BBBE-73ACBA19F79E}"/>
                  </a:ext>
                </a:extLst>
              </p:cNvPr>
              <p:cNvSpPr txBox="1"/>
              <p:nvPr/>
            </p:nvSpPr>
            <p:spPr>
              <a:xfrm>
                <a:off x="2699792" y="1378859"/>
                <a:ext cx="30893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7" name="ZoneTexte 56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45879B2-6BB0-40AF-BBBE-73ACBA19F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792" y="1378859"/>
                <a:ext cx="308931" cy="276999"/>
              </a:xfrm>
              <a:prstGeom prst="rect">
                <a:avLst/>
              </a:prstGeom>
              <a:blipFill rotWithShape="0">
                <a:blip r:embed="rId11"/>
                <a:stretch>
                  <a:fillRect l="-17647" r="-3922" b="-282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ZoneTexte 57">
                <a:extLst>
                  <a:ext uri="{FF2B5EF4-FFF2-40B4-BE49-F238E27FC236}">
                    <a16:creationId xmlns:a16="http://schemas.microsoft.com/office/drawing/2014/main" id="{296554E0-2206-4516-986C-C22BC3856E10}"/>
                  </a:ext>
                </a:extLst>
              </p:cNvPr>
              <p:cNvSpPr txBox="1"/>
              <p:nvPr/>
            </p:nvSpPr>
            <p:spPr>
              <a:xfrm>
                <a:off x="3138369" y="2148064"/>
                <a:ext cx="24545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8" name="ZoneTexte 57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296554E0-2206-4516-986C-C22BC3856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38369" y="2148064"/>
                <a:ext cx="245452" cy="276999"/>
              </a:xfrm>
              <a:prstGeom prst="rect">
                <a:avLst/>
              </a:prstGeom>
              <a:blipFill rotWithShape="0">
                <a:blip r:embed="rId12"/>
                <a:stretch>
                  <a:fillRect l="-15000" r="-5000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ZoneTexte 58">
                <a:extLst>
                  <a:ext uri="{FF2B5EF4-FFF2-40B4-BE49-F238E27FC236}">
                    <a16:creationId xmlns:a16="http://schemas.microsoft.com/office/drawing/2014/main" id="{E45879B2-6BB0-40AF-BBBE-73ACBA19F79E}"/>
                  </a:ext>
                </a:extLst>
              </p:cNvPr>
              <p:cNvSpPr txBox="1"/>
              <p:nvPr/>
            </p:nvSpPr>
            <p:spPr>
              <a:xfrm>
                <a:off x="3003711" y="1767676"/>
                <a:ext cx="2729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9" name="ZoneTexte 58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E45879B2-6BB0-40AF-BBBE-73ACBA19F7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3711" y="1767676"/>
                <a:ext cx="272960" cy="276999"/>
              </a:xfrm>
              <a:prstGeom prst="rect">
                <a:avLst/>
              </a:prstGeom>
              <a:blipFill rotWithShape="0">
                <a:blip r:embed="rId13"/>
                <a:stretch>
                  <a:fillRect l="-13333" r="-8889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56002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Problem definition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843558"/>
                <a:ext cx="5455518" cy="3752850"/>
              </a:xfrm>
            </p:spPr>
            <p:txBody>
              <a:bodyPr>
                <a:normAutofit/>
              </a:bodyPr>
              <a:lstStyle/>
              <a:p>
                <a:r>
                  <a:rPr lang="en-US" noProof="0" dirty="0"/>
                  <a:t>Heat Transfer with Radiation in Participating Media Interface</a:t>
                </a:r>
              </a:p>
              <a:p>
                <a:endParaRPr lang="en-US" noProof="0" dirty="0"/>
              </a:p>
              <a:p>
                <a:r>
                  <a:rPr lang="en-US" noProof="0" dirty="0"/>
                  <a:t>Transient study of a glass plate with an initial temperature of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FR" b="0" i="1" baseline="-2500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noProof="0" dirty="0"/>
                  <a:t> = 600 K</a:t>
                </a:r>
              </a:p>
              <a:p>
                <a:r>
                  <a:rPr lang="en-US" noProof="0" dirty="0"/>
                  <a:t>Surface to Ambient Radiation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FR" b="0" i="1" noProof="0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</m:oMath>
                </a14:m>
                <a:r>
                  <a:rPr lang="en-US" noProof="0" dirty="0"/>
                  <a:t> = 293.15 K</a:t>
                </a:r>
              </a:p>
              <a:p>
                <a:r>
                  <a:rPr lang="en-US" dirty="0"/>
                  <a:t>Exterior boundaries </a:t>
                </a:r>
                <a:r>
                  <a:rPr lang="en-US" noProof="0" dirty="0"/>
                  <a:t>are Semitransparent Surface with both diffuse and specular transmissivity:</a:t>
                </a:r>
              </a:p>
              <a:p>
                <a:pPr marL="292100" lvl="1" indent="0">
                  <a:buNone/>
                </a:pPr>
                <a:r>
                  <a:rPr lang="en-US" noProof="0" dirty="0"/>
                  <a:t> </a:t>
                </a:r>
              </a:p>
              <a:p>
                <a:r>
                  <a:rPr lang="en-US" b="0" noProof="0" dirty="0"/>
                  <a:t>External radiation intensity is set to Blackbody radiation,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noProof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noProof="0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r>
                      <a:rPr lang="en-US" b="0" i="1" noProof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noProof="0" dirty="0"/>
              </a:p>
            </p:txBody>
          </p:sp>
        </mc:Choice>
        <mc:Fallback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843558"/>
                <a:ext cx="5455518" cy="3752850"/>
              </a:xfrm>
              <a:blipFill>
                <a:blip r:embed="rId2"/>
                <a:stretch>
                  <a:fillRect l="-447" t="-48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84212BF9-7911-4E1E-9564-077BADBA646C}"/>
                  </a:ext>
                </a:extLst>
              </p:cNvPr>
              <p:cNvSpPr txBox="1"/>
              <p:nvPr/>
            </p:nvSpPr>
            <p:spPr>
              <a:xfrm>
                <a:off x="1187624" y="3374871"/>
                <a:ext cx="257756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i="1" smtClean="0"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=0.6, 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=0.2, </m:t>
                      </m:r>
                      <m:sSub>
                        <m:sSubPr>
                          <m:ctrlPr>
                            <a:rPr lang="fr-FR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=0.2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84212BF9-7911-4E1E-9564-077BADBA64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3374871"/>
                <a:ext cx="2577565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946" r="-1891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4"/>
          <a:srcRect l="11614" r="11614"/>
          <a:stretch/>
        </p:blipFill>
        <p:spPr>
          <a:xfrm>
            <a:off x="5868144" y="1457102"/>
            <a:ext cx="3034680" cy="1906736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749881" y="3375525"/>
            <a:ext cx="15269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Model geometry</a:t>
            </a:r>
          </a:p>
        </p:txBody>
      </p:sp>
    </p:spTree>
    <p:extLst>
      <p:ext uri="{BB962C8B-B14F-4D97-AF65-F5344CB8AC3E}">
        <p14:creationId xmlns:p14="http://schemas.microsoft.com/office/powerpoint/2010/main" val="4095856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Results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0"/>
          </p:nvPr>
        </p:nvSpPr>
        <p:spPr/>
        <p:txBody>
          <a:bodyPr>
            <a:normAutofit fontScale="92500"/>
          </a:bodyPr>
          <a:lstStyle/>
          <a:p>
            <a:r>
              <a:rPr lang="en-US" altLang="sv-SE" noProof="0" dirty="0"/>
              <a:t>The results after 10 s of radiative cooling are shown on the two figures on the right</a:t>
            </a:r>
          </a:p>
          <a:p>
            <a:endParaRPr lang="en-US" altLang="sv-SE" noProof="0" dirty="0"/>
          </a:p>
          <a:p>
            <a:r>
              <a:rPr lang="en-US" altLang="sv-SE" noProof="0" dirty="0"/>
              <a:t>This model shows how to use the Semitransparent Surface feature in Radiation in Participating Media</a:t>
            </a:r>
          </a:p>
          <a:p>
            <a:endParaRPr lang="en-US" noProof="0" dirty="0"/>
          </a:p>
          <a:p>
            <a:r>
              <a:rPr lang="en-US" dirty="0"/>
              <a:t>This feature can be especially useful to model incident radiation coming from a transparent media on a participating media</a:t>
            </a:r>
            <a:endParaRPr lang="en-US" noProof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C6B3E5-8829-4A82-A901-278557E2D9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0212" y="2620313"/>
            <a:ext cx="5209040" cy="2682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3B1BA6A-D8F1-42E5-A4A7-500E17F9E7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2000" y="2907"/>
            <a:ext cx="5209040" cy="268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679883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6" id="{58E45BB7-3D30-044C-A3A4-7E6233A49E5C}" vid="{3EE5D14E-7671-4D46-82E6-06377E825DA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COMSOL_PowerPoint_template</Template>
  <TotalTime>1216</TotalTime>
  <Words>211</Words>
  <Application>Microsoft Office PowerPoint</Application>
  <PresentationFormat>Affichage à l'écran (16:9)</PresentationFormat>
  <Paragraphs>38</Paragraphs>
  <Slides>4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Cambria Math</vt:lpstr>
      <vt:lpstr>Lato Light</vt:lpstr>
      <vt:lpstr>Wingdings</vt:lpstr>
      <vt:lpstr>Arial</vt:lpstr>
      <vt:lpstr>Lato</vt:lpstr>
      <vt:lpstr>comsol-slide-template-NEW</vt:lpstr>
      <vt:lpstr>Semitransparent Surface Feature</vt:lpstr>
      <vt:lpstr>Semitransparent Surface</vt:lpstr>
      <vt:lpstr>Problem definition</vt:lpstr>
      <vt:lpstr>Results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COMSOL Slide Template Guidelines</dc:title>
  <dc:creator>Antoine Bouhours</dc:creator>
  <cp:lastModifiedBy>Anthony Paumier</cp:lastModifiedBy>
  <cp:revision>42</cp:revision>
  <dcterms:created xsi:type="dcterms:W3CDTF">2020-10-02T07:12:59Z</dcterms:created>
  <dcterms:modified xsi:type="dcterms:W3CDTF">2024-03-14T07:44:35Z</dcterms:modified>
</cp:coreProperties>
</file>