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8"/>
  </p:notesMasterIdLst>
  <p:sldIdLst>
    <p:sldId id="461" r:id="rId3"/>
    <p:sldId id="463" r:id="rId4"/>
    <p:sldId id="468" r:id="rId5"/>
    <p:sldId id="467" r:id="rId6"/>
    <p:sldId id="465" r:id="rId7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0"/>
    <a:srgbClr val="000000"/>
    <a:srgbClr val="BDD2DE"/>
    <a:srgbClr val="EBF3F9"/>
    <a:srgbClr val="D6E600"/>
    <a:srgbClr val="3B80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>
        <p:scale>
          <a:sx n="50" d="100"/>
          <a:sy n="50" d="100"/>
        </p:scale>
        <p:origin x="4854" y="25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4/19/2024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385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256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412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21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comsol.com/model/107441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model/10744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3.png"/><Relationship Id="rId4" Type="http://schemas.openxmlformats.org/officeDocument/2006/relationships/hyperlink" Target="https://www.comsol.com/model/10744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4.gif"/><Relationship Id="rId4" Type="http://schemas.openxmlformats.org/officeDocument/2006/relationships/hyperlink" Target="https://www.comsol.com/model/10744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Topology Optimization of a </a:t>
            </a:r>
            <a:br>
              <a:rPr lang="en-US" dirty="0"/>
            </a:br>
            <a:r>
              <a:rPr lang="en-US" dirty="0"/>
              <a:t>Sound Partition considering </a:t>
            </a:r>
            <a:br>
              <a:rPr lang="en-US" dirty="0"/>
            </a:br>
            <a:r>
              <a:rPr lang="en-US" dirty="0"/>
              <a:t>Acoustic-Structure Interaction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085C9A4-D165-C82A-9E65-F37394EA7F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795" b="19552"/>
          <a:stretch/>
        </p:blipFill>
        <p:spPr>
          <a:xfrm>
            <a:off x="6629400" y="3903734"/>
            <a:ext cx="5562600" cy="295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 implementation uses the following functionality</a:t>
            </a:r>
          </a:p>
          <a:p>
            <a:r>
              <a:rPr lang="en-US" b="1" dirty="0"/>
              <a:t>Solid Mechanics</a:t>
            </a:r>
            <a:r>
              <a:rPr lang="en-US" dirty="0"/>
              <a:t> interface</a:t>
            </a:r>
            <a:br>
              <a:rPr lang="en-US" dirty="0"/>
            </a:br>
            <a:r>
              <a:rPr lang="en-US" dirty="0"/>
              <a:t>for modelling design domain</a:t>
            </a:r>
          </a:p>
          <a:p>
            <a:r>
              <a:rPr lang="en-US" b="1" dirty="0"/>
              <a:t>Pressure Acoustics</a:t>
            </a:r>
            <a:r>
              <a:rPr lang="en-US" dirty="0"/>
              <a:t> interface</a:t>
            </a:r>
            <a:br>
              <a:rPr lang="en-US" dirty="0"/>
            </a:br>
            <a:r>
              <a:rPr lang="en-US" dirty="0"/>
              <a:t>outside design domain for saving computational resources</a:t>
            </a:r>
          </a:p>
          <a:p>
            <a:r>
              <a:rPr lang="en-US" b="1" dirty="0"/>
              <a:t>Density Model</a:t>
            </a:r>
            <a:r>
              <a:rPr lang="en-US" dirty="0"/>
              <a:t> feature</a:t>
            </a:r>
            <a:br>
              <a:rPr lang="en-US" dirty="0"/>
            </a:br>
            <a:r>
              <a:rPr lang="en-US" dirty="0"/>
              <a:t>for regularization with </a:t>
            </a:r>
            <a:br>
              <a:rPr lang="en-US" dirty="0"/>
            </a:br>
            <a:r>
              <a:rPr lang="en-US" dirty="0"/>
              <a:t>Helmholtz filter and SIMP penalization</a:t>
            </a:r>
          </a:p>
          <a:p>
            <a:r>
              <a:rPr lang="en-US" b="1" dirty="0"/>
              <a:t>Topology Optimization</a:t>
            </a:r>
            <a:r>
              <a:rPr lang="en-US" dirty="0"/>
              <a:t> study step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Setup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EB892E-0209-A925-58EA-177A2F142AD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400" y="1140996"/>
            <a:ext cx="6597227" cy="37109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47B1271-72C6-737B-D4BF-213E2859BF2D}"/>
                  </a:ext>
                </a:extLst>
              </p:cNvPr>
              <p:cNvSpPr txBox="1"/>
              <p:nvPr/>
            </p:nvSpPr>
            <p:spPr>
              <a:xfrm>
                <a:off x="7328287" y="4991636"/>
                <a:ext cx="2717026" cy="7259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da-DK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da-DK" b="0" i="0" smtClean="0">
                          <a:latin typeface="Cambria Math" panose="02040503050406030204" pitchFamily="18" charset="0"/>
                        </a:rPr>
                        <m:t>log</m:t>
                      </m:r>
                      <m:d>
                        <m:dPr>
                          <m:ctrlPr>
                            <a:rPr lang="da-DK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trlPr>
                                <a:rPr lang="da-DK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da-DK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da-DK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da-DK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da-DK">
                                      <a:latin typeface="Cambria Math" panose="02040503050406030204" pitchFamily="18" charset="0"/>
                                    </a:rPr>
                                    <m:t>objective</m:t>
                                  </m:r>
                                </m:sub>
                              </m:sSub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da-DK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a-DK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da-DK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a-DK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m:rPr>
                                  <m:sty m:val="p"/>
                                </m:rPr>
                                <a:rPr lang="da-DK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nary>
                        </m:e>
                      </m:d>
                    </m:oMath>
                  </m:oMathPara>
                </a14:m>
                <a:endParaRPr lang="en-DK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47B1271-72C6-737B-D4BF-213E2859BF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8287" y="4991636"/>
                <a:ext cx="2717026" cy="7259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1B45C85A-0FEC-A731-7CEE-3902969275C4}"/>
              </a:ext>
            </a:extLst>
          </p:cNvPr>
          <p:cNvSpPr txBox="1">
            <a:spLocks/>
          </p:cNvSpPr>
          <p:nvPr/>
        </p:nvSpPr>
        <p:spPr>
          <a:xfrm>
            <a:off x="7061200" y="6451600"/>
            <a:ext cx="5473700" cy="40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4945" indent="-234945" algn="l" defTabSz="1219170" rtl="0" eaLnBrk="1" latinLnBrk="0" hangingPunct="1">
              <a:lnSpc>
                <a:spcPct val="100000"/>
              </a:lnSpc>
              <a:spcBef>
                <a:spcPts val="1333"/>
              </a:spcBef>
              <a:buFont typeface="Wingdings" pitchFamily="2" charset="2"/>
              <a:buChar char="§"/>
              <a:tabLst/>
              <a:defRPr sz="1867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783" indent="-296326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FontTx/>
              <a:buBlip>
                <a:blip r:embed="rId5"/>
              </a:buBlip>
              <a:tabLst/>
              <a:defRPr sz="16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94808" indent="-226478" algn="l" defTabSz="1075240" rtl="0" eaLnBrk="1" latinLnBrk="0" hangingPunct="1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tabLst/>
              <a:defRPr sz="1467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828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438339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>
                <a:solidFill>
                  <a:srgbClr val="333333"/>
                </a:solidFill>
                <a:latin typeface="arial" panose="020B0604020202020204" pitchFamily="34" charset="0"/>
                <a:hlinkClick r:id="rId6"/>
              </a:rPr>
              <a:t>Topology Optimization of a Sound Partition considering Acoustic-Structure Interaction</a:t>
            </a:r>
            <a:endParaRPr lang="en-US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en-DK" sz="1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226643-DE64-8F73-583A-E4925572248E}"/>
              </a:ext>
            </a:extLst>
          </p:cNvPr>
          <p:cNvSpPr/>
          <p:nvPr/>
        </p:nvSpPr>
        <p:spPr>
          <a:xfrm>
            <a:off x="8102599" y="1727200"/>
            <a:ext cx="546101" cy="1073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4E272F0-258A-E2C0-84E7-029D51C62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563" y="1543049"/>
            <a:ext cx="778069" cy="155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054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Results - Pressure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0F30EAD-9C0E-31C6-53EB-9410255A2F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61200" y="6451600"/>
            <a:ext cx="5473700" cy="406400"/>
          </a:xfrm>
        </p:spPr>
        <p:txBody>
          <a:bodyPr>
            <a:normAutofit/>
          </a:bodyPr>
          <a:lstStyle/>
          <a:p>
            <a:r>
              <a:rPr lang="en-US" sz="1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hlinkClick r:id="rId3"/>
              </a:rPr>
              <a:t>Topology Optimization of a Sound Partition considering Acoustic-Structure Interaction</a:t>
            </a:r>
            <a:endParaRPr lang="en-US" sz="1000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endParaRPr lang="en-DK" sz="10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5B1349E-5144-1459-0DF9-AEC662D479B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4958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382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Results - Objective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optimization results agrees with the body fitted mesh in the limit of beta going to infinity</a:t>
            </a:r>
          </a:p>
          <a:p>
            <a:r>
              <a:rPr lang="en-US" dirty="0"/>
              <a:t>The optimized topology is significantly better for all considered frequencies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53EB5F1C-1BF4-6EA0-8AB0-C4690E22288E}"/>
              </a:ext>
            </a:extLst>
          </p:cNvPr>
          <p:cNvSpPr txBox="1">
            <a:spLocks/>
          </p:cNvSpPr>
          <p:nvPr/>
        </p:nvSpPr>
        <p:spPr>
          <a:xfrm>
            <a:off x="7061200" y="6451600"/>
            <a:ext cx="5473700" cy="40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4945" indent="-234945" algn="l" defTabSz="1219170" rtl="0" eaLnBrk="1" latinLnBrk="0" hangingPunct="1">
              <a:lnSpc>
                <a:spcPct val="100000"/>
              </a:lnSpc>
              <a:spcBef>
                <a:spcPts val="1333"/>
              </a:spcBef>
              <a:buFont typeface="Wingdings" pitchFamily="2" charset="2"/>
              <a:buChar char="§"/>
              <a:tabLst/>
              <a:defRPr sz="1867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783" indent="-296326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FontTx/>
              <a:buBlip>
                <a:blip r:embed="rId3"/>
              </a:buBlip>
              <a:tabLst/>
              <a:defRPr sz="16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94808" indent="-226478" algn="l" defTabSz="1075240" rtl="0" eaLnBrk="1" latinLnBrk="0" hangingPunct="1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tabLst/>
              <a:defRPr sz="1467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828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438339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>
                <a:solidFill>
                  <a:srgbClr val="333333"/>
                </a:solidFill>
                <a:latin typeface="arial" panose="020B0604020202020204" pitchFamily="34" charset="0"/>
                <a:hlinkClick r:id="rId4"/>
              </a:rPr>
              <a:t>Topology Optimization of a Sound Partition considering Acoustic-Structure Interaction</a:t>
            </a:r>
            <a:endParaRPr lang="en-US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en-DK" sz="10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46E1AF1-A6A4-F962-01B3-220F561687B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0041" y="1881188"/>
            <a:ext cx="8061959" cy="45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566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[1 ] Kook, </a:t>
            </a:r>
            <a:r>
              <a:rPr lang="en-US" dirty="0" err="1"/>
              <a:t>Junghwan</a:t>
            </a:r>
            <a:r>
              <a:rPr lang="en-US" dirty="0"/>
              <a:t> and Chang, </a:t>
            </a:r>
            <a:r>
              <a:rPr lang="en-US" dirty="0" err="1"/>
              <a:t>Jin</a:t>
            </a:r>
            <a:r>
              <a:rPr lang="en-US" dirty="0"/>
              <a:t> Hyun, </a:t>
            </a:r>
            <a:r>
              <a:rPr lang="en-US" i="1" dirty="0"/>
              <a:t>A high-level programming language implementation of topology optimization applied to the acoustic-structure interaction problem</a:t>
            </a:r>
            <a:r>
              <a:rPr lang="en-US" dirty="0"/>
              <a:t>, SMO 64(6), 4387--4408 (2021)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076C4BE-3F0F-3A61-2E00-5E8280304058}"/>
              </a:ext>
            </a:extLst>
          </p:cNvPr>
          <p:cNvSpPr txBox="1">
            <a:spLocks/>
          </p:cNvSpPr>
          <p:nvPr/>
        </p:nvSpPr>
        <p:spPr>
          <a:xfrm>
            <a:off x="7061200" y="6451600"/>
            <a:ext cx="5473700" cy="40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4945" indent="-234945" algn="l" defTabSz="1219170" rtl="0" eaLnBrk="1" latinLnBrk="0" hangingPunct="1">
              <a:lnSpc>
                <a:spcPct val="100000"/>
              </a:lnSpc>
              <a:spcBef>
                <a:spcPts val="1333"/>
              </a:spcBef>
              <a:buFont typeface="Wingdings" pitchFamily="2" charset="2"/>
              <a:buChar char="§"/>
              <a:tabLst/>
              <a:defRPr sz="1867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783" indent="-296326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FontTx/>
              <a:buBlip>
                <a:blip r:embed="rId3"/>
              </a:buBlip>
              <a:tabLst/>
              <a:defRPr sz="16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94808" indent="-226478" algn="l" defTabSz="1075240" rtl="0" eaLnBrk="1" latinLnBrk="0" hangingPunct="1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tabLst/>
              <a:defRPr sz="1467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828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438339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>
                <a:solidFill>
                  <a:srgbClr val="333333"/>
                </a:solidFill>
                <a:latin typeface="arial" panose="020B0604020202020204" pitchFamily="34" charset="0"/>
                <a:hlinkClick r:id="rId4"/>
              </a:rPr>
              <a:t>Topology Optimization of a Sound Partition considering Acoustic-Structure Interaction</a:t>
            </a:r>
            <a:endParaRPr lang="en-US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en-DK" sz="1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86E265A-DA6A-4E6B-4C14-17C09A2E2E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814" y="2835144"/>
            <a:ext cx="1889256" cy="377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463062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14102</TotalTime>
  <Words>169</Words>
  <Application>Microsoft Office PowerPoint</Application>
  <PresentationFormat>Widescreen</PresentationFormat>
  <Paragraphs>23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arial</vt:lpstr>
      <vt:lpstr>Calibri</vt:lpstr>
      <vt:lpstr>Cambria Math</vt:lpstr>
      <vt:lpstr>Lato</vt:lpstr>
      <vt:lpstr>Lato Light</vt:lpstr>
      <vt:lpstr>Wingdings</vt:lpstr>
      <vt:lpstr>2_comsol-slide-template-NEW</vt:lpstr>
      <vt:lpstr>comsol-slide-template-NEW</vt:lpstr>
      <vt:lpstr>Topology Optimization of a  Sound Partition considering  Acoustic-Structure Interaction</vt:lpstr>
      <vt:lpstr>Setup</vt:lpstr>
      <vt:lpstr>Results - Pressure</vt:lpstr>
      <vt:lpstr>Results - Objective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183</cp:revision>
  <dcterms:created xsi:type="dcterms:W3CDTF">2018-09-05T09:19:01Z</dcterms:created>
  <dcterms:modified xsi:type="dcterms:W3CDTF">2024-04-19T12:30:30Z</dcterms:modified>
</cp:coreProperties>
</file>