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6" r:id="rId10"/>
    <p:sldId id="267" r:id="rId11"/>
    <p:sldId id="268" r:id="rId12"/>
    <p:sldId id="269" r:id="rId13"/>
    <p:sldId id="270" r:id="rId1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howGuides="1">
      <p:cViewPr varScale="1">
        <p:scale>
          <a:sx n="160" d="100"/>
          <a:sy n="160" d="100"/>
        </p:scale>
        <p:origin x="104" y="3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5.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5.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Liquid-Cooled Lithium-Ion Battery Pack</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marL="0" lvl="0" indent="0">
              <a:spcAft>
                <a:spcPct val="15000"/>
              </a:spcAft>
            </a:pPr>
            <a:r>
              <a:rPr lang="en-US"/>
              <a:t>COMSOL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300" b="0" i="0" u="none">
                <a:solidFill>
                  <a:srgbClr val="393A39"/>
                </a:solidFill>
                <a:latin typeface="Lato"/>
              </a:rPr>
              <a:t>The figure shows the velocity magnitude in a cut plane through the middle of one of the cooling fins</a:t>
            </a:r>
          </a:p>
          <a:p>
            <a:pPr marL="176209" lvl="0" indent="-176209" algn="l">
              <a:lnSpc>
                <a:spcPct val="100000"/>
              </a:lnSpc>
              <a:spcBef>
                <a:spcPts val="1000"/>
              </a:spcBef>
              <a:buFont typeface="Wingdings"/>
              <a:buChar char="§"/>
            </a:pPr>
            <a:r>
              <a:rPr lang="en-US" sz="1300" b="0" i="0" u="none">
                <a:solidFill>
                  <a:srgbClr val="393A39"/>
                </a:solidFill>
                <a:latin typeface="Lato"/>
              </a:rPr>
              <a:t>The velocity magnitude is about 0.2 m/s in the middle of the channels</a:t>
            </a:r>
          </a:p>
          <a:p>
            <a:pPr marL="176209" lvl="0" indent="-176209" algn="l">
              <a:lnSpc>
                <a:spcPct val="100000"/>
              </a:lnSpc>
              <a:spcBef>
                <a:spcPts val="1000"/>
              </a:spcBef>
              <a:spcAft>
                <a:spcPct val="15000"/>
              </a:spcAft>
              <a:buFont typeface="Wingdings"/>
              <a:buChar char="§"/>
            </a:pPr>
            <a:r>
              <a:rPr lang="en-US" sz="1300" b="0" i="0" u="none">
                <a:solidFill>
                  <a:srgbClr val="393A39"/>
                </a:solidFill>
                <a:latin typeface="Lato"/>
              </a:rPr>
              <a:t>This implies that the residence time for the fluid time in the plates is in the range of only a few seconds, giving support to the assumption that the battery pack reaches a quasistationary temperature profile quickly after a load change</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Velocity magnitude in the first cooling fin</a:t>
            </a:r>
          </a:p>
        </p:txBody>
      </p:sp>
      <p:pic>
        <p:nvPicPr>
          <p:cNvPr id="3" name="Picture 3"/>
          <p:cNvPicPr>
            <a:picLocks noChangeAspect="1"/>
          </p:cNvPicPr>
          <p:nvPr>
            <p:custDataLst>
              <p:tags r:id="rId1"/>
            </p:custDataLst>
          </p:nvPr>
        </p:nvPicPr>
        <p:blipFill>
          <a:blip r:embed="rId3"/>
          <a:stretch>
            <a:fillRect/>
          </a:stretch>
        </p:blipFill>
        <p:spPr>
          <a:xfrm>
            <a:off x="4114800" y="621117"/>
            <a:ext cx="4800600" cy="36004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The figure shows the temperature in the batteries</a:t>
            </a:r>
          </a:p>
          <a:p>
            <a:pPr marL="176209" lvl="0" indent="-176209" algn="l">
              <a:lnSpc>
                <a:spcPct val="100000"/>
              </a:lnSpc>
              <a:spcBef>
                <a:spcPts val="1000"/>
              </a:spcBef>
              <a:buFont typeface="Wingdings"/>
              <a:buChar char="§"/>
            </a:pPr>
            <a:r>
              <a:rPr lang="en-US" sz="1400" b="0" i="0" u="none">
                <a:solidFill>
                  <a:srgbClr val="393A39"/>
                </a:solidFill>
                <a:latin typeface="Lato"/>
              </a:rPr>
              <a:t>The difference between the highest and lowest temperature in the pack is about 3 K</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temperature variation between different batteries along the y-axis is smaller than the temperature variation within a single battery in the xz-plane</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Temperature in the batteries</a:t>
            </a:r>
          </a:p>
        </p:txBody>
      </p:sp>
      <p:pic>
        <p:nvPicPr>
          <p:cNvPr id="3" name="Picture 3"/>
          <p:cNvPicPr>
            <a:picLocks noChangeAspect="1"/>
          </p:cNvPicPr>
          <p:nvPr>
            <p:custDataLst>
              <p:tags r:id="rId1"/>
            </p:custDataLst>
          </p:nvPr>
        </p:nvPicPr>
        <p:blipFill>
          <a:blip r:embed="rId3"/>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The figure plots the temperature of the cooling fluid</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temperatures are slightly lower than in the battery</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Temperature of the cooling liquid</a:t>
            </a:r>
          </a:p>
        </p:txBody>
      </p:sp>
      <p:pic>
        <p:nvPicPr>
          <p:cNvPr id="3" name="Picture 3"/>
          <p:cNvPicPr>
            <a:picLocks noChangeAspect="1"/>
          </p:cNvPicPr>
          <p:nvPr>
            <p:custDataLst>
              <p:tags r:id="rId1"/>
            </p:custDataLst>
          </p:nvPr>
        </p:nvPicPr>
        <p:blipFill>
          <a:blip r:embed="rId3"/>
          <a:stretch>
            <a:fillRect/>
          </a:stretch>
        </p:blipFill>
        <p:spPr>
          <a:xfrm>
            <a:off x="4114800" y="621117"/>
            <a:ext cx="4800600" cy="36004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The figure shows the temperature in the second battery by comparing the temperature at the surface facing the cooling fin (y = 4 mm) to the surface facing the third battery (y = 6 mm)</a:t>
            </a:r>
          </a:p>
          <a:p>
            <a:pPr marL="176209" lvl="0" indent="-176209" algn="l">
              <a:lnSpc>
                <a:spcPct val="100000"/>
              </a:lnSpc>
              <a:spcBef>
                <a:spcPts val="1000"/>
              </a:spcBef>
              <a:buFont typeface="Wingdings"/>
              <a:buChar char="§"/>
            </a:pPr>
            <a:r>
              <a:rPr lang="en-US" sz="1400" b="0" i="0" u="none">
                <a:solidFill>
                  <a:srgbClr val="393A39"/>
                </a:solidFill>
                <a:latin typeface="Lato"/>
              </a:rPr>
              <a:t>The surface toward the cooling fin is cooler, reaching a minimum at the corner toward the inlet</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temperature gradient over the battery is also at its maximum at this point</a:t>
            </a:r>
          </a:p>
        </p:txBody>
      </p:sp>
      <p:sp>
        <p:nvSpPr>
          <p:cNvPr id="4" name="AutoShape 4"/>
          <p:cNvSpPr/>
          <p:nvPr/>
        </p:nvSpPr>
        <p:spPr>
          <a:xfrm>
            <a:off x="4114800" y="4029876"/>
            <a:ext cx="4800600" cy="684198"/>
          </a:xfrm>
          <a:prstGeom prst="rect">
            <a:avLst/>
          </a:prstGeom>
        </p:spPr>
        <p:txBody>
          <a:bodyPr anchor="t" anchorCtr="0"/>
          <a:lstStyle/>
          <a:p>
            <a:r>
              <a:rPr lang="en-US" sz="1200" b="0" i="1" u="none">
                <a:solidFill>
                  <a:srgbClr val="1B4D81"/>
                </a:solidFill>
                <a:latin typeface="Lato"/>
              </a:rPr>
              <a:t>Temperature increase (in relation to the inlet temperature) of the second battery at the surface facing the cooling fin (y = 4 mm) and the surface facing the third battery (y = 6 mm)</a:t>
            </a:r>
          </a:p>
        </p:txBody>
      </p:sp>
      <p:pic>
        <p:nvPicPr>
          <p:cNvPr id="3" name="Picture 3"/>
          <p:cNvPicPr>
            <a:picLocks noChangeAspect="1"/>
          </p:cNvPicPr>
          <p:nvPr>
            <p:custDataLst>
              <p:tags r:id="rId1"/>
            </p:custDataLst>
          </p:nvPr>
        </p:nvPicPr>
        <p:blipFill>
          <a:blip r:embed="rId3"/>
          <a:stretch>
            <a:fillRect/>
          </a:stretch>
        </p:blipFill>
        <p:spPr>
          <a:xfrm>
            <a:off x="4114800" y="429426"/>
            <a:ext cx="4800600" cy="36004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p>
        </p:txBody>
      </p:sp>
      <p:sp>
        <p:nvSpPr>
          <p:cNvPr id="4" name="AutoShape 4"/>
          <p:cNvSpPr/>
          <p:nvPr/>
        </p:nvSpPr>
        <p:spPr>
          <a:xfrm>
            <a:off x="457200" y="1332000"/>
            <a:ext cx="8305200" cy="375285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This example simulates a temperature profile in a number of cells and cooling fins in a</a:t>
            </a:r>
          </a:p>
          <a:p>
            <a:pPr marL="176209" lvl="0" indent="-176209" algn="l">
              <a:lnSpc>
                <a:spcPct val="100000"/>
              </a:lnSpc>
              <a:spcBef>
                <a:spcPts val="1000"/>
              </a:spcBef>
              <a:buFont typeface="Wingdings"/>
              <a:buChar char="§"/>
            </a:pPr>
            <a:r>
              <a:rPr lang="en-US" sz="1400" b="0" i="0" u="none">
                <a:solidFill>
                  <a:srgbClr val="393A39"/>
                </a:solidFill>
                <a:latin typeface="Lato"/>
              </a:rPr>
              <a:t>liquid-cooled battery pack</a:t>
            </a:r>
          </a:p>
          <a:p>
            <a:pPr marL="176209" lvl="0" indent="-176209" algn="l">
              <a:lnSpc>
                <a:spcPct val="100000"/>
              </a:lnSpc>
              <a:spcBef>
                <a:spcPts val="1000"/>
              </a:spcBef>
              <a:buFont typeface="Wingdings"/>
              <a:buChar char="§"/>
            </a:pPr>
            <a:r>
              <a:rPr lang="en-US" sz="1400" b="0" i="0" u="none">
                <a:solidFill>
                  <a:srgbClr val="393A39"/>
                </a:solidFill>
                <a:latin typeface="Lato"/>
              </a:rPr>
              <a:t>The model solves in 3D and for an operational point during a load cycle</a:t>
            </a:r>
          </a:p>
          <a:p>
            <a:pPr marL="176209" lvl="0" indent="-176209" algn="l">
              <a:lnSpc>
                <a:spcPct val="100000"/>
              </a:lnSpc>
              <a:spcBef>
                <a:spcPts val="1000"/>
              </a:spcBef>
              <a:buFont typeface="Wingdings"/>
              <a:buChar char="§"/>
            </a:pPr>
            <a:r>
              <a:rPr lang="en-US" sz="1400" b="0" i="0" u="none">
                <a:solidFill>
                  <a:srgbClr val="393A39"/>
                </a:solidFill>
                <a:latin typeface="Lato"/>
              </a:rPr>
              <a:t>A full 1D electrochemical model for the lithium battery calculates the average heat source</a:t>
            </a:r>
          </a:p>
          <a:p>
            <a:pPr marL="176209" lvl="0" indent="-176209" algn="l">
              <a:lnSpc>
                <a:spcPct val="100000"/>
              </a:lnSpc>
              <a:spcBef>
                <a:spcPts val="1000"/>
              </a:spcBef>
              <a:buFont typeface="Wingdings"/>
              <a:buChar char="§"/>
            </a:pPr>
            <a:r>
              <a:rPr lang="en-US" sz="1400" b="0" i="0" u="none">
                <a:solidFill>
                  <a:srgbClr val="393A39"/>
                </a:solidFill>
                <a:latin typeface="Lato"/>
              </a:rPr>
              <a:t>The model is based on two assumptions:</a:t>
            </a:r>
          </a:p>
          <a:p>
            <a:pPr marL="176209" lvl="0" indent="-176209" algn="l">
              <a:lnSpc>
                <a:spcPct val="100000"/>
              </a:lnSpc>
              <a:spcBef>
                <a:spcPts val="1000"/>
              </a:spcBef>
              <a:buFont typeface="Wingdings"/>
              <a:buChar char="§"/>
            </a:pPr>
            <a:r>
              <a:rPr lang="en-US" sz="1400" b="0" i="0" u="none">
                <a:solidFill>
                  <a:srgbClr val="393A39"/>
                </a:solidFill>
                <a:latin typeface="Lato"/>
              </a:rPr>
              <a:t>The first one is that the material properties of the cooling fluid and battery material can be calculated using an average temperature for the battery pack, and the second one is that the variations in heat generation during the load cycle are significantly slower than the heat transport within the battery pack</a:t>
            </a:r>
          </a:p>
          <a:p>
            <a:pPr marL="176209" lvl="0" indent="-176209" algn="l">
              <a:lnSpc>
                <a:spcPct val="100000"/>
              </a:lnSpc>
              <a:spcBef>
                <a:spcPts val="1000"/>
              </a:spcBef>
              <a:buFont typeface="Wingdings"/>
              <a:buChar char="§"/>
            </a:pPr>
            <a:r>
              <a:rPr lang="en-US" sz="1400" b="0" i="0" u="none">
                <a:solidFill>
                  <a:srgbClr val="393A39"/>
                </a:solidFill>
                <a:latin typeface="Lato"/>
              </a:rPr>
              <a:t>The first assumption is valid if the temperature variations in the battery pack are small</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second assumption implies that the thermal balance is quasistationary for the given battery heat source and at a given operational point during the load cycle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Lithium-Ion Battery</a:t>
            </a:r>
          </a:p>
        </p:txBody>
      </p:sp>
      <p:pic>
        <p:nvPicPr>
          <p:cNvPr id="3" name="Picture 3"/>
          <p:cNvPicPr>
            <a:picLocks noChangeAspect="1"/>
          </p:cNvPicPr>
          <p:nvPr/>
        </p:nvPicPr>
        <p:blipFill>
          <a:blip r:embed="rId2"/>
          <a:stretch>
            <a:fillRect/>
          </a:stretch>
        </p:blipFill>
        <p:spPr>
          <a:xfrm>
            <a:off x="4114800" y="621117"/>
            <a:ext cx="4800600" cy="3600450"/>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A04FFD01-B2D7-4F4B-8A8F-176EB64CA88A}"/>
                  </a:ext>
                </a:extLst>
              </p:cNvPr>
              <p:cNvSpPr txBox="1"/>
              <p:nvPr/>
            </p:nvSpPr>
            <p:spPr>
              <a:xfrm>
                <a:off x="457200" y="1922203"/>
                <a:ext cx="763221" cy="207749"/>
              </a:xfrm>
              <a:prstGeom prst="rect">
                <a:avLst/>
              </a:prstGeom>
              <a:noFill/>
            </p:spPr>
            <p:txBody>
              <a:bodyPr wrap="none" lIns="0" tIns="0" rIns="0" bIns="0" rtlCol="0">
                <a:spAutoFit/>
              </a:bodyPr>
              <a:lstStyle/>
              <a:p>
                <a:pPr algn="just"/>
                <a14:m>
                  <m:oMathPara xmlns:m="http://schemas.openxmlformats.org/officeDocument/2006/math">
                    <m:oMathParaPr>
                      <m:jc m:val="centerGroup"/>
                    </m:oMathParaPr>
                    <m:oMath xmlns:m="http://schemas.openxmlformats.org/officeDocument/2006/math">
                      <m:r>
                        <m:rPr>
                          <m:sty m:val="p"/>
                        </m:rP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𝑱</m:t>
                          </m:r>
                        </m:e>
                        <m:sub>
                          <m:r>
                            <m:rPr>
                              <m:sty m:val="p"/>
                            </m:rPr>
                            <a:rPr lang="sv-SE" b="0" i="0" smtClean="0">
                              <a:latin typeface="Cambria Math" panose="02040503050406030204" pitchFamily="18" charset="0"/>
                              <a:ea typeface="Cambria Math" panose="02040503050406030204" pitchFamily="18" charset="0"/>
                            </a:rPr>
                            <m:t>l</m:t>
                          </m:r>
                        </m:sub>
                      </m:sSub>
                      <m:r>
                        <a:rPr lang="sv-SE" i="1" smtClean="0">
                          <a:latin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𝑅</m:t>
                          </m:r>
                        </m:e>
                        <m:sub>
                          <m:r>
                            <m:rPr>
                              <m:sty m:val="p"/>
                            </m:rPr>
                            <a:rPr lang="sv-SE">
                              <a:latin typeface="Cambria Math" panose="02040503050406030204" pitchFamily="18" charset="0"/>
                              <a:ea typeface="Cambria Math" panose="02040503050406030204" pitchFamily="18" charset="0"/>
                            </a:rPr>
                            <m:t>l</m:t>
                          </m:r>
                        </m:sub>
                      </m:sSub>
                    </m:oMath>
                  </m:oMathPara>
                </a14:m>
                <a:endParaRPr lang="sv-SE" b="1" dirty="0"/>
              </a:p>
            </p:txBody>
          </p:sp>
        </mc:Choice>
        <mc:Fallback>
          <p:sp>
            <p:nvSpPr>
              <p:cNvPr id="9" name="TextBox 8">
                <a:extLst>
                  <a:ext uri="{FF2B5EF4-FFF2-40B4-BE49-F238E27FC236}">
                    <a16:creationId xmlns:a16="http://schemas.microsoft.com/office/drawing/2014/main" id="{A04FFD01-B2D7-4F4B-8A8F-176EB64CA88A}"/>
                  </a:ext>
                </a:extLst>
              </p:cNvPr>
              <p:cNvSpPr txBox="1">
                <a:spLocks noRot="1" noChangeAspect="1" noMove="1" noResize="1" noEditPoints="1" noAdjustHandles="1" noChangeArrowheads="1" noChangeShapeType="1" noTextEdit="1"/>
              </p:cNvSpPr>
              <p:nvPr/>
            </p:nvSpPr>
            <p:spPr>
              <a:xfrm>
                <a:off x="457200" y="1922203"/>
                <a:ext cx="763221" cy="207749"/>
              </a:xfrm>
              <a:prstGeom prst="rect">
                <a:avLst/>
              </a:prstGeom>
              <a:blipFill>
                <a:blip r:embed="rId3"/>
                <a:stretch>
                  <a:fillRect l="-5600" r="-2400" b="-38235"/>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17470B7-06A5-4B9A-A784-E963F8FD7F79}"/>
                  </a:ext>
                </a:extLst>
              </p:cNvPr>
              <p:cNvSpPr txBox="1"/>
              <p:nvPr/>
            </p:nvSpPr>
            <p:spPr>
              <a:xfrm>
                <a:off x="457200" y="2537827"/>
                <a:ext cx="753604" cy="207749"/>
              </a:xfrm>
              <a:prstGeom prst="rect">
                <a:avLst/>
              </a:prstGeom>
              <a:noFill/>
            </p:spPr>
            <p:txBody>
              <a:bodyPr wrap="none" lIns="0" tIns="0" rIns="0" bIns="0" rtlCol="0">
                <a:spAutoFit/>
              </a:bodyPr>
              <a:lstStyle/>
              <a:p>
                <a:pPr algn="just"/>
                <a14:m>
                  <m:oMathPara xmlns:m="http://schemas.openxmlformats.org/officeDocument/2006/math">
                    <m:oMathParaPr>
                      <m:jc m:val="centerGroup"/>
                    </m:oMathParaPr>
                    <m:oMath xmlns:m="http://schemas.openxmlformats.org/officeDocument/2006/math">
                      <m:r>
                        <m:rPr>
                          <m:sty m:val="p"/>
                        </m:rP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𝒊</m:t>
                          </m:r>
                        </m:e>
                        <m:sub>
                          <m:r>
                            <m:rPr>
                              <m:sty m:val="p"/>
                            </m:rPr>
                            <a:rPr lang="sv-SE" b="0" i="0" smtClean="0">
                              <a:latin typeface="Cambria Math" panose="02040503050406030204" pitchFamily="18" charset="0"/>
                              <a:ea typeface="Cambria Math" panose="02040503050406030204" pitchFamily="18" charset="0"/>
                            </a:rPr>
                            <m:t>l</m:t>
                          </m:r>
                        </m:sub>
                      </m:sSub>
                      <m:r>
                        <a:rPr lang="sv-SE" i="1" smtClean="0">
                          <a:latin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𝑄</m:t>
                          </m:r>
                        </m:e>
                        <m:sub>
                          <m:r>
                            <m:rPr>
                              <m:sty m:val="p"/>
                            </m:rPr>
                            <a:rPr lang="sv-SE">
                              <a:latin typeface="Cambria Math" panose="02040503050406030204" pitchFamily="18" charset="0"/>
                              <a:ea typeface="Cambria Math" panose="02040503050406030204" pitchFamily="18" charset="0"/>
                            </a:rPr>
                            <m:t>l</m:t>
                          </m:r>
                        </m:sub>
                      </m:sSub>
                    </m:oMath>
                  </m:oMathPara>
                </a14:m>
                <a:endParaRPr lang="sv-SE" b="1" dirty="0"/>
              </a:p>
            </p:txBody>
          </p:sp>
        </mc:Choice>
        <mc:Fallback>
          <p:sp>
            <p:nvSpPr>
              <p:cNvPr id="12" name="TextBox 11">
                <a:extLst>
                  <a:ext uri="{FF2B5EF4-FFF2-40B4-BE49-F238E27FC236}">
                    <a16:creationId xmlns:a16="http://schemas.microsoft.com/office/drawing/2014/main" id="{617470B7-06A5-4B9A-A784-E963F8FD7F79}"/>
                  </a:ext>
                </a:extLst>
              </p:cNvPr>
              <p:cNvSpPr txBox="1">
                <a:spLocks noRot="1" noChangeAspect="1" noMove="1" noResize="1" noEditPoints="1" noAdjustHandles="1" noChangeArrowheads="1" noChangeShapeType="1" noTextEdit="1"/>
              </p:cNvSpPr>
              <p:nvPr/>
            </p:nvSpPr>
            <p:spPr>
              <a:xfrm>
                <a:off x="457200" y="2537827"/>
                <a:ext cx="753604" cy="207749"/>
              </a:xfrm>
              <a:prstGeom prst="rect">
                <a:avLst/>
              </a:prstGeom>
              <a:blipFill>
                <a:blip r:embed="rId4"/>
                <a:stretch>
                  <a:fillRect l="-5645" r="-2419" b="-38235"/>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4544086D-F4B8-428E-9266-F23C9131A016}"/>
                  </a:ext>
                </a:extLst>
              </p:cNvPr>
              <p:cNvSpPr txBox="1"/>
              <p:nvPr/>
            </p:nvSpPr>
            <p:spPr>
              <a:xfrm>
                <a:off x="457200" y="3153451"/>
                <a:ext cx="802335" cy="207749"/>
              </a:xfrm>
              <a:prstGeom prst="rect">
                <a:avLst/>
              </a:prstGeom>
              <a:noFill/>
            </p:spPr>
            <p:txBody>
              <a:bodyPr wrap="none" lIns="0" tIns="0" rIns="0" bIns="0" rtlCol="0">
                <a:spAutoFit/>
              </a:bodyPr>
              <a:lstStyle/>
              <a:p>
                <a:pPr algn="just"/>
                <a14:m>
                  <m:oMathPara xmlns:m="http://schemas.openxmlformats.org/officeDocument/2006/math">
                    <m:oMathParaPr>
                      <m:jc m:val="centerGroup"/>
                    </m:oMathParaPr>
                    <m:oMath xmlns:m="http://schemas.openxmlformats.org/officeDocument/2006/math">
                      <m:r>
                        <m:rPr>
                          <m:sty m:val="p"/>
                        </m:rP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𝒊</m:t>
                          </m:r>
                        </m:e>
                        <m:sub>
                          <m:r>
                            <m:rPr>
                              <m:sty m:val="p"/>
                            </m:rPr>
                            <a:rPr lang="sv-SE" b="0" i="0" smtClean="0">
                              <a:latin typeface="Cambria Math" panose="02040503050406030204" pitchFamily="18" charset="0"/>
                              <a:ea typeface="Cambria Math" panose="02040503050406030204" pitchFamily="18" charset="0"/>
                            </a:rPr>
                            <m:t>s</m:t>
                          </m:r>
                        </m:sub>
                      </m:sSub>
                      <m:r>
                        <a:rPr lang="sv-SE" i="1" smtClean="0">
                          <a:latin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𝑄</m:t>
                          </m:r>
                        </m:e>
                        <m:sub>
                          <m:r>
                            <m:rPr>
                              <m:sty m:val="p"/>
                            </m:rPr>
                            <a:rPr lang="sv-SE" b="0" i="0" smtClean="0">
                              <a:latin typeface="Cambria Math" panose="02040503050406030204" pitchFamily="18" charset="0"/>
                              <a:ea typeface="Cambria Math" panose="02040503050406030204" pitchFamily="18" charset="0"/>
                            </a:rPr>
                            <m:t>s</m:t>
                          </m:r>
                        </m:sub>
                      </m:sSub>
                    </m:oMath>
                  </m:oMathPara>
                </a14:m>
                <a:endParaRPr lang="sv-SE" b="1" dirty="0"/>
              </a:p>
            </p:txBody>
          </p:sp>
        </mc:Choice>
        <mc:Fallback>
          <p:sp>
            <p:nvSpPr>
              <p:cNvPr id="14" name="TextBox 13">
                <a:extLst>
                  <a:ext uri="{FF2B5EF4-FFF2-40B4-BE49-F238E27FC236}">
                    <a16:creationId xmlns:a16="http://schemas.microsoft.com/office/drawing/2014/main" id="{4544086D-F4B8-428E-9266-F23C9131A016}"/>
                  </a:ext>
                </a:extLst>
              </p:cNvPr>
              <p:cNvSpPr txBox="1">
                <a:spLocks noRot="1" noChangeAspect="1" noMove="1" noResize="1" noEditPoints="1" noAdjustHandles="1" noChangeArrowheads="1" noChangeShapeType="1" noTextEdit="1"/>
              </p:cNvSpPr>
              <p:nvPr/>
            </p:nvSpPr>
            <p:spPr>
              <a:xfrm>
                <a:off x="457200" y="3153451"/>
                <a:ext cx="802335" cy="207749"/>
              </a:xfrm>
              <a:prstGeom prst="rect">
                <a:avLst/>
              </a:prstGeom>
              <a:blipFill>
                <a:blip r:embed="rId5"/>
                <a:stretch>
                  <a:fillRect l="-5303" b="-38235"/>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4DCB6FB7-27C2-47E7-8110-EAA45F8912E9}"/>
                  </a:ext>
                </a:extLst>
              </p:cNvPr>
              <p:cNvSpPr txBox="1"/>
              <p:nvPr/>
            </p:nvSpPr>
            <p:spPr>
              <a:xfrm>
                <a:off x="457200" y="3769075"/>
                <a:ext cx="1221553" cy="299762"/>
              </a:xfrm>
              <a:prstGeom prst="rect">
                <a:avLst/>
              </a:prstGeom>
              <a:noFill/>
            </p:spPr>
            <p:txBody>
              <a:bodyPr wrap="none" lIns="0" tIns="0" rIns="0" bIns="0" rtlCol="0">
                <a:spAutoFit/>
              </a:bodyPr>
              <a:lstStyle/>
              <a:p>
                <a:pPr algn="just"/>
                <a14:m>
                  <m:oMath xmlns:m="http://schemas.openxmlformats.org/officeDocument/2006/math">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𝑱</m:t>
                        </m:r>
                      </m:e>
                      <m:sub>
                        <m:r>
                          <m:rPr>
                            <m:sty m:val="p"/>
                          </m:rPr>
                          <a:rPr lang="sv-SE" b="0" i="0" smtClean="0">
                            <a:latin typeface="Cambria Math" panose="02040503050406030204" pitchFamily="18" charset="0"/>
                            <a:ea typeface="Cambria Math" panose="02040503050406030204" pitchFamily="18" charset="0"/>
                          </a:rPr>
                          <m:t>l</m:t>
                        </m:r>
                      </m:sub>
                    </m:sSub>
                    <m:r>
                      <a:rPr lang="sv-SE" i="1" smtClean="0">
                        <a:latin typeface="Cambria Math" panose="02040503050406030204" pitchFamily="18" charset="0"/>
                      </a:rPr>
                      <m:t>=</m:t>
                    </m:r>
                    <m: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a:latin typeface="Cambria Math" panose="02040503050406030204" pitchFamily="18" charset="0"/>
                            <a:ea typeface="Cambria Math" panose="02040503050406030204" pitchFamily="18" charset="0"/>
                          </a:rPr>
                          <m:t>𝐷</m:t>
                        </m:r>
                      </m:e>
                      <m:sub>
                        <m:r>
                          <m:rPr>
                            <m:sty m:val="p"/>
                          </m:rPr>
                          <a:rPr lang="sv-SE">
                            <a:latin typeface="Cambria Math" panose="02040503050406030204" pitchFamily="18" charset="0"/>
                            <a:ea typeface="Cambria Math" panose="02040503050406030204" pitchFamily="18" charset="0"/>
                          </a:rPr>
                          <m:t>l</m:t>
                        </m:r>
                      </m:sub>
                    </m:sSub>
                    <m:r>
                      <m:rPr>
                        <m:sty m:val="p"/>
                      </m:rP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a:latin typeface="Cambria Math" panose="02040503050406030204" pitchFamily="18" charset="0"/>
                            <a:ea typeface="Cambria Math" panose="02040503050406030204" pitchFamily="18" charset="0"/>
                          </a:rPr>
                          <m:t>𝑐</m:t>
                        </m:r>
                      </m:e>
                      <m:sub>
                        <m:r>
                          <m:rPr>
                            <m:sty m:val="p"/>
                          </m:rPr>
                          <a:rPr lang="sv-SE">
                            <a:latin typeface="Cambria Math" panose="02040503050406030204" pitchFamily="18" charset="0"/>
                            <a:ea typeface="Cambria Math" panose="02040503050406030204" pitchFamily="18" charset="0"/>
                          </a:rPr>
                          <m:t>l</m:t>
                        </m:r>
                      </m:sub>
                    </m:sSub>
                  </m:oMath>
                </a14:m>
                <a:r>
                  <a:rPr lang="sv-SE" dirty="0">
                    <a:ea typeface="Cambria Math" panose="02040503050406030204" pitchFamily="18" charset="0"/>
                  </a:rPr>
                  <a:t>+ </a:t>
                </a:r>
                <a14:m>
                  <m:oMath xmlns:m="http://schemas.openxmlformats.org/officeDocument/2006/math">
                    <m:f>
                      <m:fPr>
                        <m:ctrlPr>
                          <a:rPr lang="sv-SE" i="1">
                            <a:latin typeface="Cambria Math" panose="02040503050406030204" pitchFamily="18" charset="0"/>
                            <a:ea typeface="Cambria Math" panose="02040503050406030204" pitchFamily="18" charset="0"/>
                          </a:rPr>
                        </m:ctrlPr>
                      </m:fPr>
                      <m:num>
                        <m:sSub>
                          <m:sSubPr>
                            <m:ctrlPr>
                              <a:rPr lang="sv-SE" i="1">
                                <a:latin typeface="Cambria Math" panose="02040503050406030204" pitchFamily="18" charset="0"/>
                                <a:ea typeface="Cambria Math" panose="02040503050406030204" pitchFamily="18" charset="0"/>
                              </a:rPr>
                            </m:ctrlPr>
                          </m:sSubPr>
                          <m:e>
                            <m:r>
                              <a:rPr lang="sv-SE" b="1" i="1">
                                <a:latin typeface="Cambria Math" panose="02040503050406030204" pitchFamily="18" charset="0"/>
                                <a:ea typeface="Cambria Math" panose="02040503050406030204" pitchFamily="18" charset="0"/>
                              </a:rPr>
                              <m:t>𝒊</m:t>
                            </m:r>
                          </m:e>
                          <m:sub>
                            <m:r>
                              <m:rPr>
                                <m:sty m:val="p"/>
                              </m:rPr>
                              <a:rPr lang="sv-SE">
                                <a:latin typeface="Cambria Math" panose="02040503050406030204" pitchFamily="18" charset="0"/>
                                <a:ea typeface="Cambria Math" panose="02040503050406030204" pitchFamily="18" charset="0"/>
                              </a:rPr>
                              <m:t>l</m:t>
                            </m:r>
                          </m:sub>
                        </m:sSub>
                        <m:sSub>
                          <m:sSubPr>
                            <m:ctrlPr>
                              <a:rPr lang="sv-SE" i="1">
                                <a:latin typeface="Cambria Math" panose="02040503050406030204" pitchFamily="18" charset="0"/>
                                <a:ea typeface="Cambria Math" panose="02040503050406030204" pitchFamily="18" charset="0"/>
                              </a:rPr>
                            </m:ctrlPr>
                          </m:sSubPr>
                          <m:e>
                            <m:r>
                              <a:rPr lang="sv-SE" i="1">
                                <a:latin typeface="Cambria Math" panose="02040503050406030204" pitchFamily="18" charset="0"/>
                                <a:ea typeface="Cambria Math" panose="02040503050406030204" pitchFamily="18" charset="0"/>
                              </a:rPr>
                              <m:t>𝑡</m:t>
                            </m:r>
                          </m:e>
                          <m:sub>
                            <m:r>
                              <a:rPr lang="sv-SE" i="1">
                                <a:latin typeface="Cambria Math" panose="02040503050406030204" pitchFamily="18" charset="0"/>
                                <a:ea typeface="Cambria Math" panose="02040503050406030204" pitchFamily="18" charset="0"/>
                              </a:rPr>
                              <m:t>+</m:t>
                            </m:r>
                          </m:sub>
                        </m:sSub>
                      </m:num>
                      <m:den>
                        <m:r>
                          <a:rPr lang="sv-SE" i="1">
                            <a:latin typeface="Cambria Math" panose="02040503050406030204" pitchFamily="18" charset="0"/>
                            <a:ea typeface="Cambria Math" panose="02040503050406030204" pitchFamily="18" charset="0"/>
                          </a:rPr>
                          <m:t>𝐹</m:t>
                        </m:r>
                      </m:den>
                    </m:f>
                  </m:oMath>
                </a14:m>
                <a:endParaRPr lang="sv-SE" b="1" dirty="0"/>
              </a:p>
            </p:txBody>
          </p:sp>
        </mc:Choice>
        <mc:Fallback>
          <p:sp>
            <p:nvSpPr>
              <p:cNvPr id="16" name="TextBox 15">
                <a:extLst>
                  <a:ext uri="{FF2B5EF4-FFF2-40B4-BE49-F238E27FC236}">
                    <a16:creationId xmlns:a16="http://schemas.microsoft.com/office/drawing/2014/main" id="{4DCB6FB7-27C2-47E7-8110-EAA45F8912E9}"/>
                  </a:ext>
                </a:extLst>
              </p:cNvPr>
              <p:cNvSpPr txBox="1">
                <a:spLocks noRot="1" noChangeAspect="1" noMove="1" noResize="1" noEditPoints="1" noAdjustHandles="1" noChangeArrowheads="1" noChangeShapeType="1" noTextEdit="1"/>
              </p:cNvSpPr>
              <p:nvPr/>
            </p:nvSpPr>
            <p:spPr>
              <a:xfrm>
                <a:off x="457200" y="3769075"/>
                <a:ext cx="1221553" cy="299762"/>
              </a:xfrm>
              <a:prstGeom prst="rect">
                <a:avLst/>
              </a:prstGeom>
              <a:blipFill>
                <a:blip r:embed="rId6"/>
                <a:stretch>
                  <a:fillRect l="-6500" t="-4082" r="-1500" b="-20408"/>
                </a:stretch>
              </a:blipFill>
            </p:spPr>
            <p:txBody>
              <a:bodyPr/>
              <a:lstStyle/>
              <a:p>
                <a:r>
                  <a:rPr lang="sv-SE">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dirty="0"/>
              <a:t>Model Definition</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Lithium-Ion Battery</a:t>
            </a:r>
          </a:p>
        </p:txBody>
      </p:sp>
      <p:pic>
        <p:nvPicPr>
          <p:cNvPr id="3" name="Picture 3"/>
          <p:cNvPicPr>
            <a:picLocks noChangeAspect="1"/>
          </p:cNvPicPr>
          <p:nvPr/>
        </p:nvPicPr>
        <p:blipFill>
          <a:blip r:embed="rId2"/>
          <a:stretch>
            <a:fillRect/>
          </a:stretch>
        </p:blipFill>
        <p:spPr>
          <a:xfrm>
            <a:off x="4114800" y="621117"/>
            <a:ext cx="4800600" cy="3600450"/>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FCBC644C-7648-41A9-A2D3-CF20716F62C2}"/>
                  </a:ext>
                </a:extLst>
              </p:cNvPr>
              <p:cNvSpPr txBox="1"/>
              <p:nvPr/>
            </p:nvSpPr>
            <p:spPr>
              <a:xfrm>
                <a:off x="457200" y="1843565"/>
                <a:ext cx="3455498" cy="466794"/>
              </a:xfrm>
              <a:prstGeom prst="rect">
                <a:avLst/>
              </a:prstGeom>
              <a:noFill/>
            </p:spPr>
            <p:txBody>
              <a:bodyPr wrap="none" lIns="0" tIns="0" rIns="0" bIns="0" rtlCol="0">
                <a:spAutoFit/>
              </a:bodyPr>
              <a:lstStyle/>
              <a:p>
                <a:pPr algn="just"/>
                <a14:m>
                  <m:oMathPara xmlns:m="http://schemas.openxmlformats.org/officeDocument/2006/math">
                    <m:oMathParaPr>
                      <m:jc m:val="centerGroup"/>
                    </m:oMathParaPr>
                    <m:oMath xmlns:m="http://schemas.openxmlformats.org/officeDocument/2006/math">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𝒊</m:t>
                          </m:r>
                        </m:e>
                        <m:sub>
                          <m:r>
                            <m:rPr>
                              <m:sty m:val="p"/>
                            </m:rPr>
                            <a:rPr lang="sv-SE" b="0" i="0" smtClean="0">
                              <a:latin typeface="Cambria Math" panose="02040503050406030204" pitchFamily="18" charset="0"/>
                              <a:ea typeface="Cambria Math" panose="02040503050406030204" pitchFamily="18" charset="0"/>
                            </a:rPr>
                            <m:t>l</m:t>
                          </m:r>
                        </m:sub>
                      </m:sSub>
                      <m:r>
                        <a:rPr lang="sv-SE" i="1" smtClean="0">
                          <a:latin typeface="Cambria Math" panose="02040503050406030204" pitchFamily="18" charset="0"/>
                        </a:rPr>
                        <m:t>=</m:t>
                      </m:r>
                      <m: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smtClean="0">
                              <a:latin typeface="Cambria Math" panose="02040503050406030204" pitchFamily="18" charset="0"/>
                              <a:ea typeface="Cambria Math" panose="02040503050406030204" pitchFamily="18" charset="0"/>
                            </a:rPr>
                            <m:t>𝜎</m:t>
                          </m:r>
                        </m:e>
                        <m:sub>
                          <m:r>
                            <m:rPr>
                              <m:sty m:val="p"/>
                            </m:rPr>
                            <a:rPr lang="sv-SE">
                              <a:latin typeface="Cambria Math" panose="02040503050406030204" pitchFamily="18" charset="0"/>
                              <a:ea typeface="Cambria Math" panose="02040503050406030204" pitchFamily="18" charset="0"/>
                            </a:rPr>
                            <m:t>l</m:t>
                          </m:r>
                        </m:sub>
                      </m:sSub>
                      <m:r>
                        <m:rPr>
                          <m:sty m:val="p"/>
                        </m:rP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smtClean="0">
                              <a:latin typeface="Cambria Math" panose="02040503050406030204" pitchFamily="18" charset="0"/>
                              <a:ea typeface="Cambria Math" panose="02040503050406030204" pitchFamily="18" charset="0"/>
                            </a:rPr>
                            <m:t>𝜑</m:t>
                          </m:r>
                        </m:e>
                        <m:sub>
                          <m:r>
                            <m:rPr>
                              <m:sty m:val="p"/>
                            </m:rPr>
                            <a:rPr lang="sv-SE">
                              <a:latin typeface="Cambria Math" panose="02040503050406030204" pitchFamily="18" charset="0"/>
                              <a:ea typeface="Cambria Math" panose="02040503050406030204" pitchFamily="18" charset="0"/>
                            </a:rPr>
                            <m:t>l</m:t>
                          </m:r>
                        </m:sub>
                      </m:sSub>
                      <m:r>
                        <a:rPr lang="sv-SE" b="0" i="0" smtClean="0">
                          <a:latin typeface="Cambria Math" panose="02040503050406030204" pitchFamily="18" charset="0"/>
                          <a:ea typeface="Cambria Math" panose="02040503050406030204" pitchFamily="18" charset="0"/>
                        </a:rPr>
                        <m:t>+</m:t>
                      </m:r>
                      <m:f>
                        <m:fPr>
                          <m:ctrlPr>
                            <a:rPr lang="sv-SE" b="0" i="1" smtClean="0">
                              <a:latin typeface="Cambria Math" panose="02040503050406030204" pitchFamily="18" charset="0"/>
                              <a:ea typeface="Cambria Math" panose="02040503050406030204" pitchFamily="18" charset="0"/>
                            </a:rPr>
                          </m:ctrlPr>
                        </m:fPr>
                        <m:num>
                          <m:sSub>
                            <m:sSubPr>
                              <m:ctrlPr>
                                <a:rPr lang="sv-SE" i="1">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2</m:t>
                              </m:r>
                              <m:r>
                                <a:rPr lang="sv-SE" i="1">
                                  <a:latin typeface="Cambria Math" panose="02040503050406030204" pitchFamily="18" charset="0"/>
                                  <a:ea typeface="Cambria Math" panose="02040503050406030204" pitchFamily="18" charset="0"/>
                                </a:rPr>
                                <m:t>𝜎</m:t>
                              </m:r>
                            </m:e>
                            <m:sub>
                              <m:r>
                                <m:rPr>
                                  <m:sty m:val="p"/>
                                </m:rPr>
                                <a:rPr lang="sv-SE">
                                  <a:latin typeface="Cambria Math" panose="02040503050406030204" pitchFamily="18" charset="0"/>
                                  <a:ea typeface="Cambria Math" panose="02040503050406030204" pitchFamily="18" charset="0"/>
                                </a:rPr>
                                <m:t>l</m:t>
                              </m:r>
                            </m:sub>
                          </m:sSub>
                          <m:r>
                            <a:rPr lang="sv-SE" b="0" i="1" smtClean="0">
                              <a:latin typeface="Cambria Math" panose="02040503050406030204" pitchFamily="18" charset="0"/>
                              <a:ea typeface="Cambria Math" panose="02040503050406030204" pitchFamily="18" charset="0"/>
                            </a:rPr>
                            <m:t>𝑅𝑇</m:t>
                          </m:r>
                        </m:num>
                        <m:den>
                          <m:r>
                            <a:rPr lang="sv-SE" b="0" i="1" smtClean="0">
                              <a:latin typeface="Cambria Math" panose="02040503050406030204" pitchFamily="18" charset="0"/>
                              <a:ea typeface="Cambria Math" panose="02040503050406030204" pitchFamily="18" charset="0"/>
                            </a:rPr>
                            <m:t>𝐹</m:t>
                          </m:r>
                        </m:den>
                      </m:f>
                      <m:d>
                        <m:dPr>
                          <m:ctrlPr>
                            <a:rPr lang="sv-SE" b="0" i="1" smtClean="0">
                              <a:latin typeface="Cambria Math" panose="02040503050406030204" pitchFamily="18" charset="0"/>
                              <a:ea typeface="Cambria Math" panose="02040503050406030204" pitchFamily="18" charset="0"/>
                            </a:rPr>
                          </m:ctrlPr>
                        </m:dPr>
                        <m:e>
                          <m:r>
                            <a:rPr lang="sv-SE" b="0" i="1" smtClean="0">
                              <a:latin typeface="Cambria Math" panose="02040503050406030204" pitchFamily="18" charset="0"/>
                              <a:ea typeface="Cambria Math" panose="02040503050406030204" pitchFamily="18" charset="0"/>
                            </a:rPr>
                            <m:t>1+</m:t>
                          </m:r>
                          <m:f>
                            <m:fPr>
                              <m:ctrlPr>
                                <a:rPr lang="sv-SE" b="0" i="1" smtClean="0">
                                  <a:latin typeface="Cambria Math" panose="02040503050406030204" pitchFamily="18" charset="0"/>
                                  <a:ea typeface="Cambria Math" panose="02040503050406030204" pitchFamily="18" charset="0"/>
                                </a:rPr>
                              </m:ctrlPr>
                            </m:fPr>
                            <m:num>
                              <m:r>
                                <a:rPr lang="sv-SE" b="0" i="1" smtClean="0">
                                  <a:latin typeface="Cambria Math" panose="02040503050406030204" pitchFamily="18" charset="0"/>
                                  <a:ea typeface="Cambria Math" panose="02040503050406030204" pitchFamily="18" charset="0"/>
                                </a:rPr>
                                <m:t>𝜕</m:t>
                              </m:r>
                              <m:r>
                                <m:rPr>
                                  <m:sty m:val="p"/>
                                </m:rPr>
                                <a:rPr lang="sv-SE" b="0" i="0" smtClean="0">
                                  <a:latin typeface="Cambria Math" panose="02040503050406030204" pitchFamily="18" charset="0"/>
                                  <a:ea typeface="Cambria Math" panose="02040503050406030204" pitchFamily="18" charset="0"/>
                                </a:rPr>
                                <m:t>ln</m:t>
                              </m:r>
                              <m:r>
                                <a:rPr lang="sv-SE" b="0" i="1" smtClean="0">
                                  <a:latin typeface="Cambria Math" panose="02040503050406030204" pitchFamily="18" charset="0"/>
                                  <a:ea typeface="Cambria Math" panose="02040503050406030204" pitchFamily="18" charset="0"/>
                                </a:rPr>
                                <m:t>𝑓</m:t>
                              </m:r>
                            </m:num>
                            <m:den>
                              <m:r>
                                <a:rPr lang="sv-SE" i="1">
                                  <a:latin typeface="Cambria Math" panose="02040503050406030204" pitchFamily="18" charset="0"/>
                                  <a:ea typeface="Cambria Math" panose="02040503050406030204" pitchFamily="18" charset="0"/>
                                </a:rPr>
                                <m:t>𝜕</m:t>
                              </m:r>
                              <m:r>
                                <m:rPr>
                                  <m:sty m:val="p"/>
                                </m:rPr>
                                <a:rPr lang="sv-SE">
                                  <a:latin typeface="Cambria Math" panose="02040503050406030204" pitchFamily="18" charset="0"/>
                                  <a:ea typeface="Cambria Math" panose="02040503050406030204" pitchFamily="18" charset="0"/>
                                </a:rPr>
                                <m:t>ln</m:t>
                              </m:r>
                              <m:sSub>
                                <m:sSubPr>
                                  <m:ctrlPr>
                                    <a:rPr lang="sv-SE" i="1" smtClean="0">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𝑐</m:t>
                                  </m:r>
                                </m:e>
                                <m:sub>
                                  <m:r>
                                    <m:rPr>
                                      <m:sty m:val="p"/>
                                    </m:rPr>
                                    <a:rPr lang="sv-SE" b="0" i="0" smtClean="0">
                                      <a:latin typeface="Cambria Math" panose="02040503050406030204" pitchFamily="18" charset="0"/>
                                      <a:ea typeface="Cambria Math" panose="02040503050406030204" pitchFamily="18" charset="0"/>
                                    </a:rPr>
                                    <m:t>l</m:t>
                                  </m:r>
                                </m:sub>
                              </m:sSub>
                            </m:den>
                          </m:f>
                        </m:e>
                      </m:d>
                      <m:d>
                        <m:dPr>
                          <m:ctrlPr>
                            <a:rPr lang="sv-SE" b="0" i="1" smtClean="0">
                              <a:latin typeface="Cambria Math" panose="02040503050406030204" pitchFamily="18" charset="0"/>
                              <a:ea typeface="Cambria Math" panose="02040503050406030204" pitchFamily="18" charset="0"/>
                            </a:rPr>
                          </m:ctrlPr>
                        </m:dPr>
                        <m:e>
                          <m:r>
                            <a:rPr lang="sv-SE" b="0" i="1" smtClean="0">
                              <a:latin typeface="Cambria Math" panose="02040503050406030204" pitchFamily="18" charset="0"/>
                              <a:ea typeface="Cambria Math" panose="02040503050406030204" pitchFamily="18" charset="0"/>
                            </a:rPr>
                            <m:t>1−</m:t>
                          </m:r>
                          <m:sSub>
                            <m:sSubPr>
                              <m:ctrlPr>
                                <a:rPr lang="sv-SE" b="0" i="1" smtClean="0">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𝑡</m:t>
                              </m:r>
                            </m:e>
                            <m:sub>
                              <m:r>
                                <a:rPr lang="sv-SE" b="0" i="1" smtClean="0">
                                  <a:latin typeface="Cambria Math" panose="02040503050406030204" pitchFamily="18" charset="0"/>
                                  <a:ea typeface="Cambria Math" panose="02040503050406030204" pitchFamily="18" charset="0"/>
                                </a:rPr>
                                <m:t>+</m:t>
                              </m:r>
                            </m:sub>
                          </m:sSub>
                        </m:e>
                      </m:d>
                      <m:r>
                        <m:rPr>
                          <m:sty m:val="p"/>
                        </m:rPr>
                        <a:rPr lang="sv-SE" b="0" i="1" smtClean="0">
                          <a:latin typeface="Cambria Math" panose="02040503050406030204" pitchFamily="18" charset="0"/>
                          <a:ea typeface="Cambria Math" panose="02040503050406030204" pitchFamily="18" charset="0"/>
                        </a:rPr>
                        <m:t>∇</m:t>
                      </m:r>
                      <m:r>
                        <m:rPr>
                          <m:sty m:val="p"/>
                        </m:rPr>
                        <a:rPr lang="sv-SE">
                          <a:latin typeface="Cambria Math" panose="02040503050406030204" pitchFamily="18" charset="0"/>
                          <a:ea typeface="Cambria Math" panose="02040503050406030204" pitchFamily="18" charset="0"/>
                        </a:rPr>
                        <m:t>ln</m:t>
                      </m:r>
                      <m:sSub>
                        <m:sSubPr>
                          <m:ctrlPr>
                            <a:rPr lang="sv-SE" i="1">
                              <a:latin typeface="Cambria Math" panose="02040503050406030204" pitchFamily="18" charset="0"/>
                              <a:ea typeface="Cambria Math" panose="02040503050406030204" pitchFamily="18" charset="0"/>
                            </a:rPr>
                          </m:ctrlPr>
                        </m:sSubPr>
                        <m:e>
                          <m:r>
                            <a:rPr lang="sv-SE" i="1">
                              <a:latin typeface="Cambria Math" panose="02040503050406030204" pitchFamily="18" charset="0"/>
                              <a:ea typeface="Cambria Math" panose="02040503050406030204" pitchFamily="18" charset="0"/>
                            </a:rPr>
                            <m:t>𝑐</m:t>
                          </m:r>
                        </m:e>
                        <m:sub>
                          <m:r>
                            <m:rPr>
                              <m:sty m:val="p"/>
                            </m:rPr>
                            <a:rPr lang="sv-SE">
                              <a:latin typeface="Cambria Math" panose="02040503050406030204" pitchFamily="18" charset="0"/>
                              <a:ea typeface="Cambria Math" panose="02040503050406030204" pitchFamily="18" charset="0"/>
                            </a:rPr>
                            <m:t>l</m:t>
                          </m:r>
                        </m:sub>
                      </m:sSub>
                    </m:oMath>
                  </m:oMathPara>
                </a14:m>
                <a:endParaRPr lang="sv-SE" b="1" dirty="0"/>
              </a:p>
            </p:txBody>
          </p:sp>
        </mc:Choice>
        <mc:Fallback>
          <p:sp>
            <p:nvSpPr>
              <p:cNvPr id="8" name="TextBox 7">
                <a:extLst>
                  <a:ext uri="{FF2B5EF4-FFF2-40B4-BE49-F238E27FC236}">
                    <a16:creationId xmlns:a16="http://schemas.microsoft.com/office/drawing/2014/main" id="{FCBC644C-7648-41A9-A2D3-CF20716F62C2}"/>
                  </a:ext>
                </a:extLst>
              </p:cNvPr>
              <p:cNvSpPr txBox="1">
                <a:spLocks noRot="1" noChangeAspect="1" noMove="1" noResize="1" noEditPoints="1" noAdjustHandles="1" noChangeArrowheads="1" noChangeShapeType="1" noTextEdit="1"/>
              </p:cNvSpPr>
              <p:nvPr/>
            </p:nvSpPr>
            <p:spPr>
              <a:xfrm>
                <a:off x="457200" y="1843565"/>
                <a:ext cx="3455498" cy="466794"/>
              </a:xfrm>
              <a:prstGeom prst="rect">
                <a:avLst/>
              </a:prstGeom>
              <a:blipFill>
                <a:blip r:embed="rId3"/>
                <a:stretch>
                  <a:fillRect l="-882" r="-176" b="-5195"/>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44484598-2699-4DF2-BAF1-ADD62603D0E1}"/>
                  </a:ext>
                </a:extLst>
              </p:cNvPr>
              <p:cNvSpPr txBox="1"/>
              <p:nvPr/>
            </p:nvSpPr>
            <p:spPr>
              <a:xfrm>
                <a:off x="457200" y="2548653"/>
                <a:ext cx="965713" cy="207749"/>
              </a:xfrm>
              <a:prstGeom prst="rect">
                <a:avLst/>
              </a:prstGeom>
              <a:noFill/>
            </p:spPr>
            <p:txBody>
              <a:bodyPr wrap="none" lIns="0" tIns="0" rIns="0" bIns="0" rtlCol="0">
                <a:spAutoFit/>
              </a:bodyPr>
              <a:lstStyle/>
              <a:p>
                <a:pPr algn="just"/>
                <a14:m>
                  <m:oMathPara xmlns:m="http://schemas.openxmlformats.org/officeDocument/2006/math">
                    <m:oMathParaPr>
                      <m:jc m:val="centerGroup"/>
                    </m:oMathParaPr>
                    <m:oMath xmlns:m="http://schemas.openxmlformats.org/officeDocument/2006/math">
                      <m:sSub>
                        <m:sSubPr>
                          <m:ctrlPr>
                            <a:rPr lang="sv-SE" b="0" i="1" smtClean="0">
                              <a:latin typeface="Cambria Math" panose="02040503050406030204" pitchFamily="18" charset="0"/>
                              <a:ea typeface="Cambria Math" panose="02040503050406030204" pitchFamily="18" charset="0"/>
                            </a:rPr>
                          </m:ctrlPr>
                        </m:sSubPr>
                        <m:e>
                          <m:r>
                            <a:rPr lang="sv-SE" b="1" i="1" smtClean="0">
                              <a:latin typeface="Cambria Math" panose="02040503050406030204" pitchFamily="18" charset="0"/>
                              <a:ea typeface="Cambria Math" panose="02040503050406030204" pitchFamily="18" charset="0"/>
                            </a:rPr>
                            <m:t>𝒊</m:t>
                          </m:r>
                        </m:e>
                        <m:sub>
                          <m:r>
                            <m:rPr>
                              <m:sty m:val="p"/>
                            </m:rPr>
                            <a:rPr lang="sv-SE" b="0" i="0" smtClean="0">
                              <a:latin typeface="Cambria Math" panose="02040503050406030204" pitchFamily="18" charset="0"/>
                              <a:ea typeface="Cambria Math" panose="02040503050406030204" pitchFamily="18" charset="0"/>
                            </a:rPr>
                            <m:t>s</m:t>
                          </m:r>
                        </m:sub>
                      </m:sSub>
                      <m:r>
                        <a:rPr lang="sv-SE" i="1" smtClean="0">
                          <a:latin typeface="Cambria Math" panose="02040503050406030204" pitchFamily="18" charset="0"/>
                        </a:rPr>
                        <m:t>=</m:t>
                      </m:r>
                      <m: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smtClean="0">
                              <a:latin typeface="Cambria Math" panose="02040503050406030204" pitchFamily="18" charset="0"/>
                              <a:ea typeface="Cambria Math" panose="02040503050406030204" pitchFamily="18" charset="0"/>
                            </a:rPr>
                            <m:t>𝜎</m:t>
                          </m:r>
                        </m:e>
                        <m:sub>
                          <m:r>
                            <m:rPr>
                              <m:sty m:val="p"/>
                            </m:rPr>
                            <a:rPr lang="sv-SE" b="0" i="0" smtClean="0">
                              <a:latin typeface="Cambria Math" panose="02040503050406030204" pitchFamily="18" charset="0"/>
                              <a:ea typeface="Cambria Math" panose="02040503050406030204" pitchFamily="18" charset="0"/>
                            </a:rPr>
                            <m:t>s</m:t>
                          </m:r>
                        </m:sub>
                      </m:sSub>
                      <m:r>
                        <m:rPr>
                          <m:sty m:val="p"/>
                        </m:rPr>
                        <a:rPr lang="sv-SE" i="1">
                          <a:latin typeface="Cambria Math" panose="02040503050406030204" pitchFamily="18" charset="0"/>
                          <a:ea typeface="Cambria Math" panose="02040503050406030204" pitchFamily="18" charset="0"/>
                        </a:rPr>
                        <m:t>∇</m:t>
                      </m:r>
                      <m:sSub>
                        <m:sSubPr>
                          <m:ctrlPr>
                            <a:rPr lang="sv-SE" i="1">
                              <a:latin typeface="Cambria Math" panose="02040503050406030204" pitchFamily="18" charset="0"/>
                              <a:ea typeface="Cambria Math" panose="02040503050406030204" pitchFamily="18" charset="0"/>
                            </a:rPr>
                          </m:ctrlPr>
                        </m:sSubPr>
                        <m:e>
                          <m:r>
                            <a:rPr lang="sv-SE" i="1" smtClean="0">
                              <a:latin typeface="Cambria Math" panose="02040503050406030204" pitchFamily="18" charset="0"/>
                              <a:ea typeface="Cambria Math" panose="02040503050406030204" pitchFamily="18" charset="0"/>
                            </a:rPr>
                            <m:t>𝜑</m:t>
                          </m:r>
                        </m:e>
                        <m:sub>
                          <m:r>
                            <m:rPr>
                              <m:sty m:val="p"/>
                            </m:rPr>
                            <a:rPr lang="sv-SE" b="0" i="0" smtClean="0">
                              <a:latin typeface="Cambria Math" panose="02040503050406030204" pitchFamily="18" charset="0"/>
                              <a:ea typeface="Cambria Math" panose="02040503050406030204" pitchFamily="18" charset="0"/>
                            </a:rPr>
                            <m:t>s</m:t>
                          </m:r>
                        </m:sub>
                      </m:sSub>
                    </m:oMath>
                  </m:oMathPara>
                </a14:m>
                <a:endParaRPr lang="sv-SE" b="1" dirty="0"/>
              </a:p>
            </p:txBody>
          </p:sp>
        </mc:Choice>
        <mc:Fallback>
          <p:sp>
            <p:nvSpPr>
              <p:cNvPr id="9" name="TextBox 8">
                <a:extLst>
                  <a:ext uri="{FF2B5EF4-FFF2-40B4-BE49-F238E27FC236}">
                    <a16:creationId xmlns:a16="http://schemas.microsoft.com/office/drawing/2014/main" id="{44484598-2699-4DF2-BAF1-ADD62603D0E1}"/>
                  </a:ext>
                </a:extLst>
              </p:cNvPr>
              <p:cNvSpPr txBox="1">
                <a:spLocks noRot="1" noChangeAspect="1" noMove="1" noResize="1" noEditPoints="1" noAdjustHandles="1" noChangeArrowheads="1" noChangeShapeType="1" noTextEdit="1"/>
              </p:cNvSpPr>
              <p:nvPr/>
            </p:nvSpPr>
            <p:spPr>
              <a:xfrm>
                <a:off x="457200" y="2548653"/>
                <a:ext cx="965713" cy="207749"/>
              </a:xfrm>
              <a:prstGeom prst="rect">
                <a:avLst/>
              </a:prstGeom>
              <a:blipFill>
                <a:blip r:embed="rId4"/>
                <a:stretch>
                  <a:fillRect l="-3797" r="-633" b="-29412"/>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2B2E3C48-A098-4254-B33B-A98DE685B9D7}"/>
                  </a:ext>
                </a:extLst>
              </p:cNvPr>
              <p:cNvSpPr txBox="1"/>
              <p:nvPr/>
            </p:nvSpPr>
            <p:spPr>
              <a:xfrm>
                <a:off x="457200" y="2994696"/>
                <a:ext cx="2014334" cy="207749"/>
              </a:xfrm>
              <a:prstGeom prst="rect">
                <a:avLst/>
              </a:prstGeom>
              <a:noFill/>
            </p:spPr>
            <p:txBody>
              <a:bodyPr wrap="none" lIns="0" tIns="0" rIns="0" bIns="0" rtlCol="0">
                <a:spAutoFit/>
              </a:bodyPr>
              <a:lstStyle/>
              <a:p>
                <a:pPr algn="just"/>
                <a14:m>
                  <m:oMath xmlns:m="http://schemas.openxmlformats.org/officeDocument/2006/math">
                    <m:sSub>
                      <m:sSubPr>
                        <m:ctrlPr>
                          <a:rPr lang="sv-SE" i="1" smtClean="0">
                            <a:latin typeface="Cambria Math" panose="02040503050406030204" pitchFamily="18" charset="0"/>
                            <a:ea typeface="Cambria Math" panose="02040503050406030204" pitchFamily="18" charset="0"/>
                          </a:rPr>
                        </m:ctrlPr>
                      </m:sSubPr>
                      <m:e>
                        <m:r>
                          <a:rPr lang="sv-SE" i="1" smtClean="0">
                            <a:latin typeface="Cambria Math" panose="02040503050406030204" pitchFamily="18" charset="0"/>
                            <a:ea typeface="Cambria Math" panose="02040503050406030204" pitchFamily="18" charset="0"/>
                          </a:rPr>
                          <m:t>𝜑</m:t>
                        </m:r>
                      </m:e>
                      <m:sub>
                        <m:r>
                          <m:rPr>
                            <m:sty m:val="p"/>
                          </m:rPr>
                          <a:rPr lang="sv-SE" b="0" i="0" smtClean="0">
                            <a:latin typeface="Cambria Math" panose="02040503050406030204" pitchFamily="18" charset="0"/>
                            <a:ea typeface="Cambria Math" panose="02040503050406030204" pitchFamily="18" charset="0"/>
                          </a:rPr>
                          <m:t>l</m:t>
                        </m:r>
                      </m:sub>
                    </m:sSub>
                    <m:r>
                      <a:rPr lang="sv-SE" b="0" i="1" smtClean="0">
                        <a:latin typeface="Cambria Math" panose="02040503050406030204" pitchFamily="18" charset="0"/>
                        <a:ea typeface="Cambria Math" panose="02040503050406030204" pitchFamily="18" charset="0"/>
                      </a:rPr>
                      <m:t>=</m:t>
                    </m:r>
                    <m:r>
                      <m:rPr>
                        <m:sty m:val="p"/>
                      </m:rPr>
                      <a:rPr lang="sv-SE" b="0" i="0" smtClean="0">
                        <a:latin typeface="Cambria Math" panose="02040503050406030204" pitchFamily="18" charset="0"/>
                        <a:ea typeface="Cambria Math" panose="02040503050406030204" pitchFamily="18" charset="0"/>
                      </a:rPr>
                      <m:t>phil</m:t>
                    </m:r>
                  </m:oMath>
                </a14:m>
                <a:r>
                  <a:rPr lang="sv-SE" b="1" dirty="0"/>
                  <a:t>, </a:t>
                </a:r>
                <a14:m>
                  <m:oMath xmlns:m="http://schemas.openxmlformats.org/officeDocument/2006/math">
                    <m:sSub>
                      <m:sSubPr>
                        <m:ctrlPr>
                          <a:rPr lang="sv-SE" i="1">
                            <a:latin typeface="Cambria Math" panose="02040503050406030204" pitchFamily="18" charset="0"/>
                            <a:ea typeface="Cambria Math" panose="02040503050406030204" pitchFamily="18" charset="0"/>
                          </a:rPr>
                        </m:ctrlPr>
                      </m:sSubPr>
                      <m:e>
                        <m:r>
                          <a:rPr lang="sv-SE" i="1">
                            <a:latin typeface="Cambria Math" panose="02040503050406030204" pitchFamily="18" charset="0"/>
                            <a:ea typeface="Cambria Math" panose="02040503050406030204" pitchFamily="18" charset="0"/>
                          </a:rPr>
                          <m:t>𝜑</m:t>
                        </m:r>
                      </m:e>
                      <m:sub>
                        <m:r>
                          <m:rPr>
                            <m:sty m:val="p"/>
                          </m:rPr>
                          <a:rPr lang="sv-SE" i="0">
                            <a:latin typeface="Cambria Math" panose="02040503050406030204" pitchFamily="18" charset="0"/>
                            <a:ea typeface="Cambria Math" panose="02040503050406030204" pitchFamily="18" charset="0"/>
                          </a:rPr>
                          <m:t>s</m:t>
                        </m:r>
                      </m:sub>
                    </m:sSub>
                    <m:r>
                      <a:rPr lang="sv-SE" i="1">
                        <a:latin typeface="Cambria Math" panose="02040503050406030204" pitchFamily="18" charset="0"/>
                        <a:ea typeface="Cambria Math" panose="02040503050406030204" pitchFamily="18" charset="0"/>
                      </a:rPr>
                      <m:t>=</m:t>
                    </m:r>
                    <m:r>
                      <m:rPr>
                        <m:sty m:val="p"/>
                      </m:rPr>
                      <a:rPr lang="sv-SE">
                        <a:latin typeface="Cambria Math" panose="02040503050406030204" pitchFamily="18" charset="0"/>
                        <a:ea typeface="Cambria Math" panose="02040503050406030204" pitchFamily="18" charset="0"/>
                      </a:rPr>
                      <m:t>phis</m:t>
                    </m:r>
                  </m:oMath>
                </a14:m>
                <a:r>
                  <a:rPr lang="sv-SE" b="1" dirty="0"/>
                  <a:t>, </a:t>
                </a:r>
                <a14:m>
                  <m:oMath xmlns:m="http://schemas.openxmlformats.org/officeDocument/2006/math">
                    <m:sSub>
                      <m:sSubPr>
                        <m:ctrlPr>
                          <a:rPr lang="sv-SE" i="1">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𝑐</m:t>
                        </m:r>
                      </m:e>
                      <m:sub>
                        <m:r>
                          <m:rPr>
                            <m:sty m:val="p"/>
                          </m:rPr>
                          <a:rPr lang="sv-SE" b="0" i="0" smtClean="0">
                            <a:latin typeface="Cambria Math" panose="02040503050406030204" pitchFamily="18" charset="0"/>
                            <a:ea typeface="Cambria Math" panose="02040503050406030204" pitchFamily="18" charset="0"/>
                          </a:rPr>
                          <m:t>l</m:t>
                        </m:r>
                      </m:sub>
                    </m:sSub>
                    <m:r>
                      <a:rPr lang="sv-SE" i="1">
                        <a:latin typeface="Cambria Math" panose="02040503050406030204" pitchFamily="18" charset="0"/>
                        <a:ea typeface="Cambria Math" panose="02040503050406030204" pitchFamily="18" charset="0"/>
                      </a:rPr>
                      <m:t>=</m:t>
                    </m:r>
                    <m:r>
                      <m:rPr>
                        <m:sty m:val="p"/>
                      </m:rPr>
                      <a:rPr lang="sv-SE" b="0" i="0" smtClean="0">
                        <a:latin typeface="Cambria Math" panose="02040503050406030204" pitchFamily="18" charset="0"/>
                        <a:ea typeface="Cambria Math" panose="02040503050406030204" pitchFamily="18" charset="0"/>
                      </a:rPr>
                      <m:t>cl</m:t>
                    </m:r>
                  </m:oMath>
                </a14:m>
                <a:endParaRPr lang="sv-SE" b="1" dirty="0"/>
              </a:p>
            </p:txBody>
          </p:sp>
        </mc:Choice>
        <mc:Fallback>
          <p:sp>
            <p:nvSpPr>
              <p:cNvPr id="12" name="TextBox 11">
                <a:extLst>
                  <a:ext uri="{FF2B5EF4-FFF2-40B4-BE49-F238E27FC236}">
                    <a16:creationId xmlns:a16="http://schemas.microsoft.com/office/drawing/2014/main" id="{2B2E3C48-A098-4254-B33B-A98DE685B9D7}"/>
                  </a:ext>
                </a:extLst>
              </p:cNvPr>
              <p:cNvSpPr txBox="1">
                <a:spLocks noRot="1" noChangeAspect="1" noMove="1" noResize="1" noEditPoints="1" noAdjustHandles="1" noChangeArrowheads="1" noChangeShapeType="1" noTextEdit="1"/>
              </p:cNvSpPr>
              <p:nvPr/>
            </p:nvSpPr>
            <p:spPr>
              <a:xfrm>
                <a:off x="457200" y="2994696"/>
                <a:ext cx="2014334" cy="207749"/>
              </a:xfrm>
              <a:prstGeom prst="rect">
                <a:avLst/>
              </a:prstGeom>
              <a:blipFill>
                <a:blip r:embed="rId5"/>
                <a:stretch>
                  <a:fillRect l="-3030" t="-26471" r="-2121" b="-52941"/>
                </a:stretch>
              </a:blipFill>
            </p:spPr>
            <p:txBody>
              <a:bodyPr/>
              <a:lstStyle/>
              <a:p>
                <a:r>
                  <a:rPr lang="sv-SE">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The repetitive unit cell of the battery pack consists of a cooling fin with flow channels, with one battery on each side; see the figure</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cooling fins and batteries are 2 mm thick each, summing up to a total unit cell thickness of 6 mm</a:t>
            </a:r>
          </a:p>
        </p:txBody>
      </p:sp>
      <p:sp>
        <p:nvSpPr>
          <p:cNvPr id="4" name="AutoShape 4"/>
          <p:cNvSpPr/>
          <p:nvPr/>
        </p:nvSpPr>
        <p:spPr>
          <a:xfrm>
            <a:off x="4143984" y="4441443"/>
            <a:ext cx="4800600" cy="492507"/>
          </a:xfrm>
          <a:prstGeom prst="rect">
            <a:avLst/>
          </a:prstGeom>
        </p:spPr>
        <p:txBody>
          <a:bodyPr anchor="t" anchorCtr="0"/>
          <a:lstStyle/>
          <a:p>
            <a:r>
              <a:rPr lang="en-US" sz="1200" b="0" i="1" u="none">
                <a:solidFill>
                  <a:srgbClr val="1B4D81"/>
                </a:solidFill>
                <a:latin typeface="Lato"/>
              </a:rPr>
              <a:t>Unit cell of the battery pack consisting of two prismatic batteries and a cooling fin plate with five cooling channels</a:t>
            </a:r>
          </a:p>
        </p:txBody>
      </p:sp>
      <p:pic>
        <p:nvPicPr>
          <p:cNvPr id="3" name="Picture 3"/>
          <p:cNvPicPr>
            <a:picLocks noChangeAspect="1"/>
          </p:cNvPicPr>
          <p:nvPr/>
        </p:nvPicPr>
        <p:blipFill>
          <a:blip r:embed="rId2"/>
          <a:stretch>
            <a:fillRect/>
          </a:stretch>
        </p:blipFill>
        <p:spPr>
          <a:xfrm>
            <a:off x="4143984" y="209550"/>
            <a:ext cx="4742233" cy="423189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The modeled battery pack geometry consists of three stacked unit cells and two flow connector channels:</a:t>
            </a:r>
          </a:p>
          <a:p>
            <a:pPr marL="469800" lvl="1" indent="-175500" algn="l">
              <a:lnSpc>
                <a:spcPct val="100000"/>
              </a:lnSpc>
              <a:spcBef>
                <a:spcPts val="500"/>
              </a:spcBef>
              <a:buFont typeface=""/>
              <a:buChar char="‒"/>
            </a:pPr>
            <a:r>
              <a:rPr lang="en-US" sz="1200" b="0" i="0" u="none">
                <a:solidFill>
                  <a:srgbClr val="393A39"/>
                </a:solidFill>
                <a:latin typeface="Lato"/>
              </a:rPr>
              <a:t>one on the inlet and one on the outlet side of the cooling fins</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The geometry represents the last cells toward the outlet end of a battery pack (the cells of the battery pack not included in the geometry extend from y = 0 in the negative </a:t>
            </a:r>
            <a:r>
              <a:rPr lang="en-US" sz="1400" b="0" i="1" u="none">
                <a:solidFill>
                  <a:srgbClr val="393A39"/>
                </a:solidFill>
                <a:latin typeface="Century Schoolbook"/>
              </a:rPr>
              <a:t>y</a:t>
            </a:r>
            <a:r>
              <a:rPr lang="en-US" sz="1400" b="0" i="0" u="none">
                <a:solidFill>
                  <a:srgbClr val="393A39"/>
                </a:solidFill>
                <a:latin typeface="Lato"/>
              </a:rPr>
              <a:t> direction)</a:t>
            </a:r>
          </a:p>
        </p:txBody>
      </p:sp>
      <p:sp>
        <p:nvSpPr>
          <p:cNvPr id="4" name="AutoShape 4"/>
          <p:cNvSpPr/>
          <p:nvPr/>
        </p:nvSpPr>
        <p:spPr>
          <a:xfrm>
            <a:off x="4114800" y="3934087"/>
            <a:ext cx="4800600" cy="492507"/>
          </a:xfrm>
          <a:prstGeom prst="rect">
            <a:avLst/>
          </a:prstGeom>
        </p:spPr>
        <p:txBody>
          <a:bodyPr anchor="t" anchorCtr="0"/>
          <a:lstStyle/>
          <a:p>
            <a:r>
              <a:rPr lang="en-US" sz="1200" b="0" i="1" u="none">
                <a:solidFill>
                  <a:srgbClr val="1B4D81"/>
                </a:solidFill>
                <a:latin typeface="Lato"/>
              </a:rPr>
              <a:t>Battery pack geometry. Three unit cells, one inlet connector channel and one outlet connector channel</a:t>
            </a:r>
          </a:p>
        </p:txBody>
      </p:sp>
      <p:pic>
        <p:nvPicPr>
          <p:cNvPr id="3" name="Picture 3"/>
          <p:cNvPicPr>
            <a:picLocks noChangeAspect="1"/>
          </p:cNvPicPr>
          <p:nvPr/>
        </p:nvPicPr>
        <p:blipFill>
          <a:blip r:embed="rId2"/>
          <a:stretch>
            <a:fillRect/>
          </a:stretch>
        </p:blipFill>
        <p:spPr>
          <a:xfrm>
            <a:off x="4114800" y="716907"/>
            <a:ext cx="4800600" cy="32171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Laminar Flow</a:t>
            </a:r>
          </a:p>
        </p:txBody>
      </p:sp>
      <p:pic>
        <p:nvPicPr>
          <p:cNvPr id="3" name="Picture 3"/>
          <p:cNvPicPr>
            <a:picLocks noChangeAspect="1"/>
          </p:cNvPicPr>
          <p:nvPr/>
        </p:nvPicPr>
        <p:blipFill>
          <a:blip r:embed="rId2"/>
          <a:stretch>
            <a:fillRect/>
          </a:stretch>
        </p:blipFill>
        <p:spPr>
          <a:xfrm>
            <a:off x="4114800" y="621117"/>
            <a:ext cx="4800600" cy="3600450"/>
          </a:xfrm>
          <a:prstGeom prst="rect">
            <a:avLst/>
          </a:prstGeom>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0347C15-EE10-471E-9670-9E9772A7A638}"/>
                  </a:ext>
                </a:extLst>
              </p:cNvPr>
              <p:cNvSpPr txBox="1"/>
              <p:nvPr/>
            </p:nvSpPr>
            <p:spPr>
              <a:xfrm>
                <a:off x="457200" y="2647126"/>
                <a:ext cx="947824" cy="20774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ea typeface="Cambria Math" panose="02040503050406030204" pitchFamily="18" charset="0"/>
                        </a:rPr>
                        <m:t>𝜌</m:t>
                      </m:r>
                      <m:d>
                        <m:dPr>
                          <m:ctrlPr>
                            <a:rPr lang="sv-SE" i="1" smtClean="0">
                              <a:latin typeface="Cambria Math" panose="02040503050406030204" pitchFamily="18" charset="0"/>
                              <a:ea typeface="Cambria Math" panose="02040503050406030204" pitchFamily="18" charset="0"/>
                            </a:rPr>
                          </m:ctrlPr>
                        </m:dPr>
                        <m:e>
                          <m: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r>
                            <a:rPr lang="sv-SE" b="1" i="1" smtClean="0">
                              <a:latin typeface="Cambria Math" panose="02040503050406030204" pitchFamily="18" charset="0"/>
                              <a:ea typeface="Cambria Math" panose="02040503050406030204" pitchFamily="18" charset="0"/>
                            </a:rPr>
                            <m:t>𝒖</m:t>
                          </m:r>
                        </m:e>
                      </m:d>
                      <m:r>
                        <a:rPr lang="sv-SE" i="1" smtClean="0">
                          <a:latin typeface="Cambria Math" panose="02040503050406030204" pitchFamily="18" charset="0"/>
                        </a:rPr>
                        <m:t>=</m:t>
                      </m:r>
                      <m:r>
                        <a:rPr lang="sv-SE" b="0" i="1" smtClean="0">
                          <a:latin typeface="Cambria Math" panose="02040503050406030204" pitchFamily="18" charset="0"/>
                        </a:rPr>
                        <m:t>0</m:t>
                      </m:r>
                    </m:oMath>
                  </m:oMathPara>
                </a14:m>
                <a:endParaRPr lang="sv-SE" dirty="0"/>
              </a:p>
            </p:txBody>
          </p:sp>
        </mc:Choice>
        <mc:Fallback>
          <p:sp>
            <p:nvSpPr>
              <p:cNvPr id="2" name="TextBox 1">
                <a:extLst>
                  <a:ext uri="{FF2B5EF4-FFF2-40B4-BE49-F238E27FC236}">
                    <a16:creationId xmlns:a16="http://schemas.microsoft.com/office/drawing/2014/main" id="{30347C15-EE10-471E-9670-9E9772A7A638}"/>
                  </a:ext>
                </a:extLst>
              </p:cNvPr>
              <p:cNvSpPr txBox="1">
                <a:spLocks noRot="1" noChangeAspect="1" noMove="1" noResize="1" noEditPoints="1" noAdjustHandles="1" noChangeArrowheads="1" noChangeShapeType="1" noTextEdit="1"/>
              </p:cNvSpPr>
              <p:nvPr/>
            </p:nvSpPr>
            <p:spPr>
              <a:xfrm>
                <a:off x="457200" y="2647126"/>
                <a:ext cx="947824" cy="207749"/>
              </a:xfrm>
              <a:prstGeom prst="rect">
                <a:avLst/>
              </a:prstGeom>
              <a:blipFill>
                <a:blip r:embed="rId3"/>
                <a:stretch>
                  <a:fillRect l="-4516" r="-4516" b="-29412"/>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11F31A1A-7464-4DCB-A50B-7C94A758BB8D}"/>
                  </a:ext>
                </a:extLst>
              </p:cNvPr>
              <p:cNvSpPr txBox="1"/>
              <p:nvPr/>
            </p:nvSpPr>
            <p:spPr>
              <a:xfrm>
                <a:off x="457200" y="2184751"/>
                <a:ext cx="2264723" cy="20774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ea typeface="Cambria Math" panose="02040503050406030204" pitchFamily="18" charset="0"/>
                        </a:rPr>
                        <m:t>𝜌</m:t>
                      </m:r>
                      <m:d>
                        <m:dPr>
                          <m:ctrlPr>
                            <a:rPr lang="sv-SE" i="1" smtClean="0">
                              <a:latin typeface="Cambria Math" panose="02040503050406030204" pitchFamily="18" charset="0"/>
                              <a:ea typeface="Cambria Math" panose="02040503050406030204" pitchFamily="18" charset="0"/>
                            </a:rPr>
                          </m:ctrlPr>
                        </m:dPr>
                        <m:e>
                          <m:r>
                            <m:rPr>
                              <m:sty m:val="p"/>
                            </m:rPr>
                            <a:rPr lang="sv-SE" i="1">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r>
                            <a:rPr lang="sv-SE" b="1" i="1" smtClean="0">
                              <a:latin typeface="Cambria Math" panose="02040503050406030204" pitchFamily="18" charset="0"/>
                              <a:ea typeface="Cambria Math" panose="02040503050406030204" pitchFamily="18" charset="0"/>
                            </a:rPr>
                            <m:t>𝒖</m:t>
                          </m:r>
                        </m:e>
                      </m:d>
                      <m:r>
                        <a:rPr lang="sv-SE" b="1" i="1" smtClean="0">
                          <a:latin typeface="Cambria Math" panose="02040503050406030204" pitchFamily="18" charset="0"/>
                          <a:ea typeface="Cambria Math" panose="02040503050406030204" pitchFamily="18" charset="0"/>
                        </a:rPr>
                        <m:t>𝒖</m:t>
                      </m:r>
                      <m:r>
                        <a:rPr lang="sv-SE" i="1" smtClean="0">
                          <a:latin typeface="Cambria Math" panose="02040503050406030204" pitchFamily="18" charset="0"/>
                        </a:rPr>
                        <m:t>=</m:t>
                      </m:r>
                      <m:r>
                        <m:rPr>
                          <m:sty m:val="p"/>
                        </m:rPr>
                        <a:rPr lang="sv-SE" i="1" smtClean="0">
                          <a:latin typeface="Cambria Math" panose="02040503050406030204" pitchFamily="18" charset="0"/>
                          <a:ea typeface="Cambria Math" panose="02040503050406030204" pitchFamily="18" charset="0"/>
                        </a:rPr>
                        <m:t>∇</m:t>
                      </m:r>
                      <m:r>
                        <a:rPr lang="sv-SE" i="1" smtClean="0">
                          <a:latin typeface="Cambria Math" panose="02040503050406030204" pitchFamily="18" charset="0"/>
                          <a:ea typeface="Cambria Math" panose="02040503050406030204" pitchFamily="18" charset="0"/>
                        </a:rPr>
                        <m:t>∙</m:t>
                      </m:r>
                      <m:d>
                        <m:dPr>
                          <m:begChr m:val="["/>
                          <m:endChr m:val="]"/>
                          <m:ctrlPr>
                            <a:rPr lang="sv-SE" i="1" smtClean="0">
                              <a:latin typeface="Cambria Math" panose="02040503050406030204" pitchFamily="18" charset="0"/>
                              <a:ea typeface="Cambria Math" panose="02040503050406030204" pitchFamily="18" charset="0"/>
                            </a:rPr>
                          </m:ctrlPr>
                        </m:dPr>
                        <m:e>
                          <m: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𝑝</m:t>
                          </m:r>
                          <m:r>
                            <a:rPr lang="sv-SE" b="1" i="1" smtClean="0">
                              <a:latin typeface="Cambria Math" panose="02040503050406030204" pitchFamily="18" charset="0"/>
                              <a:ea typeface="Cambria Math" panose="02040503050406030204" pitchFamily="18" charset="0"/>
                            </a:rPr>
                            <m:t>𝑰</m:t>
                          </m:r>
                          <m:r>
                            <a:rPr lang="sv-SE" b="1" i="1" smtClean="0">
                              <a:latin typeface="Cambria Math" panose="02040503050406030204" pitchFamily="18" charset="0"/>
                              <a:ea typeface="Cambria Math" panose="02040503050406030204" pitchFamily="18" charset="0"/>
                            </a:rPr>
                            <m:t>+</m:t>
                          </m:r>
                          <m:r>
                            <a:rPr lang="sv-SE" b="1" i="1" smtClean="0">
                              <a:latin typeface="Cambria Math" panose="02040503050406030204" pitchFamily="18" charset="0"/>
                              <a:ea typeface="Cambria Math" panose="02040503050406030204" pitchFamily="18" charset="0"/>
                            </a:rPr>
                            <m:t>𝑲</m:t>
                          </m:r>
                        </m:e>
                      </m:d>
                      <m:r>
                        <a:rPr lang="sv-SE" b="0" i="1" smtClean="0">
                          <a:latin typeface="Cambria Math" panose="02040503050406030204" pitchFamily="18" charset="0"/>
                          <a:ea typeface="Cambria Math" panose="02040503050406030204" pitchFamily="18" charset="0"/>
                        </a:rPr>
                        <m:t>+</m:t>
                      </m:r>
                      <m:r>
                        <a:rPr lang="sv-SE" b="1" i="1" smtClean="0">
                          <a:latin typeface="Cambria Math" panose="02040503050406030204" pitchFamily="18" charset="0"/>
                          <a:ea typeface="Cambria Math" panose="02040503050406030204" pitchFamily="18" charset="0"/>
                        </a:rPr>
                        <m:t>𝑭</m:t>
                      </m:r>
                    </m:oMath>
                  </m:oMathPara>
                </a14:m>
                <a:endParaRPr lang="sv-SE" b="1" dirty="0"/>
              </a:p>
            </p:txBody>
          </p:sp>
        </mc:Choice>
        <mc:Fallback>
          <p:sp>
            <p:nvSpPr>
              <p:cNvPr id="9" name="TextBox 8">
                <a:extLst>
                  <a:ext uri="{FF2B5EF4-FFF2-40B4-BE49-F238E27FC236}">
                    <a16:creationId xmlns:a16="http://schemas.microsoft.com/office/drawing/2014/main" id="{11F31A1A-7464-4DCB-A50B-7C94A758BB8D}"/>
                  </a:ext>
                </a:extLst>
              </p:cNvPr>
              <p:cNvSpPr txBox="1">
                <a:spLocks noRot="1" noChangeAspect="1" noMove="1" noResize="1" noEditPoints="1" noAdjustHandles="1" noChangeArrowheads="1" noChangeShapeType="1" noTextEdit="1"/>
              </p:cNvSpPr>
              <p:nvPr/>
            </p:nvSpPr>
            <p:spPr>
              <a:xfrm>
                <a:off x="457200" y="2184751"/>
                <a:ext cx="2264723" cy="207749"/>
              </a:xfrm>
              <a:prstGeom prst="rect">
                <a:avLst/>
              </a:prstGeom>
              <a:blipFill>
                <a:blip r:embed="rId4"/>
                <a:stretch>
                  <a:fillRect l="-1344" r="-1344" b="-29412"/>
                </a:stretch>
              </a:blipFill>
            </p:spPr>
            <p:txBody>
              <a:bodyPr/>
              <a:lstStyle/>
              <a:p>
                <a:r>
                  <a:rPr lang="sv-SE">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Heat Transfer in Solids and Fluids</a:t>
            </a:r>
          </a:p>
        </p:txBody>
      </p:sp>
      <p:pic>
        <p:nvPicPr>
          <p:cNvPr id="3" name="Picture 3"/>
          <p:cNvPicPr>
            <a:picLocks noChangeAspect="1"/>
          </p:cNvPicPr>
          <p:nvPr/>
        </p:nvPicPr>
        <p:blipFill>
          <a:blip r:embed="rId2"/>
          <a:stretch>
            <a:fillRect/>
          </a:stretch>
        </p:blipFill>
        <p:spPr>
          <a:xfrm>
            <a:off x="4114800" y="621117"/>
            <a:ext cx="4800600" cy="3600450"/>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4C68C287-5B61-4FEE-A583-B6E6C3A24CD8}"/>
                  </a:ext>
                </a:extLst>
              </p:cNvPr>
              <p:cNvSpPr txBox="1"/>
              <p:nvPr/>
            </p:nvSpPr>
            <p:spPr>
              <a:xfrm>
                <a:off x="449884" y="2197626"/>
                <a:ext cx="2299284" cy="22371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ea typeface="Cambria Math" panose="02040503050406030204" pitchFamily="18" charset="0"/>
                        </a:rPr>
                        <m:t>𝜌</m:t>
                      </m:r>
                      <m:sSub>
                        <m:sSubPr>
                          <m:ctrlPr>
                            <a:rPr lang="sv-SE" i="1" smtClean="0">
                              <a:latin typeface="Cambria Math" panose="02040503050406030204" pitchFamily="18" charset="0"/>
                              <a:ea typeface="Cambria Math" panose="02040503050406030204" pitchFamily="18" charset="0"/>
                            </a:rPr>
                          </m:ctrlPr>
                        </m:sSubPr>
                        <m:e>
                          <m:r>
                            <a:rPr lang="sv-SE" b="0" i="1" smtClean="0">
                              <a:latin typeface="Cambria Math" panose="02040503050406030204" pitchFamily="18" charset="0"/>
                              <a:ea typeface="Cambria Math" panose="02040503050406030204" pitchFamily="18" charset="0"/>
                            </a:rPr>
                            <m:t>𝑐</m:t>
                          </m:r>
                        </m:e>
                        <m:sub>
                          <m:r>
                            <a:rPr lang="sv-SE" b="0" i="1" smtClean="0">
                              <a:latin typeface="Cambria Math" panose="02040503050406030204" pitchFamily="18" charset="0"/>
                              <a:ea typeface="Cambria Math" panose="02040503050406030204" pitchFamily="18" charset="0"/>
                            </a:rPr>
                            <m:t>𝑝</m:t>
                          </m:r>
                        </m:sub>
                      </m:sSub>
                      <m:d>
                        <m:dPr>
                          <m:ctrlPr>
                            <a:rPr lang="sv-SE" i="1" smtClean="0">
                              <a:latin typeface="Cambria Math" panose="02040503050406030204" pitchFamily="18" charset="0"/>
                              <a:ea typeface="Cambria Math" panose="02040503050406030204" pitchFamily="18" charset="0"/>
                            </a:rPr>
                          </m:ctrlPr>
                        </m:dPr>
                        <m:e>
                          <m:r>
                            <a:rPr lang="sv-SE" b="1" i="1">
                              <a:latin typeface="Cambria Math" panose="02040503050406030204" pitchFamily="18" charset="0"/>
                              <a:ea typeface="Cambria Math" panose="02040503050406030204" pitchFamily="18" charset="0"/>
                            </a:rPr>
                            <m:t>𝒖</m:t>
                          </m:r>
                          <m:r>
                            <a:rPr lang="sv-SE" b="1" i="1" smtClean="0">
                              <a:latin typeface="Cambria Math" panose="02040503050406030204" pitchFamily="18" charset="0"/>
                              <a:ea typeface="Cambria Math" panose="02040503050406030204" pitchFamily="18" charset="0"/>
                            </a:rPr>
                            <m:t>∙</m:t>
                          </m:r>
                          <m:r>
                            <m:rPr>
                              <m:sty m:val="p"/>
                            </m:rPr>
                            <a:rPr lang="sv-SE" i="1">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𝑇</m:t>
                          </m:r>
                        </m:e>
                      </m:d>
                      <m:r>
                        <a:rPr lang="sv-SE" b="0" i="1" smtClean="0">
                          <a:latin typeface="Cambria Math" panose="02040503050406030204" pitchFamily="18" charset="0"/>
                          <a:ea typeface="Cambria Math" panose="02040503050406030204" pitchFamily="18" charset="0"/>
                        </a:rPr>
                        <m:t>+</m:t>
                      </m:r>
                      <m:r>
                        <m:rPr>
                          <m:sty m:val="p"/>
                        </m:rPr>
                        <a:rPr lang="sv-SE" b="0" i="1" smtClean="0">
                          <a:latin typeface="Cambria Math" panose="02040503050406030204" pitchFamily="18" charset="0"/>
                          <a:ea typeface="Cambria Math" panose="02040503050406030204" pitchFamily="18" charset="0"/>
                        </a:rPr>
                        <m:t>∇</m:t>
                      </m:r>
                      <m:r>
                        <a:rPr lang="sv-SE" b="0" i="1" smtClean="0">
                          <a:latin typeface="Cambria Math" panose="02040503050406030204" pitchFamily="18" charset="0"/>
                          <a:ea typeface="Cambria Math" panose="02040503050406030204" pitchFamily="18" charset="0"/>
                        </a:rPr>
                        <m:t>∙</m:t>
                      </m:r>
                      <m:r>
                        <a:rPr lang="sv-SE" b="1" i="1" smtClean="0">
                          <a:latin typeface="Cambria Math" panose="02040503050406030204" pitchFamily="18" charset="0"/>
                          <a:ea typeface="Cambria Math" panose="02040503050406030204" pitchFamily="18" charset="0"/>
                        </a:rPr>
                        <m:t>𝒒</m:t>
                      </m:r>
                      <m:r>
                        <a:rPr lang="sv-SE" i="1" smtClean="0">
                          <a:latin typeface="Cambria Math" panose="02040503050406030204" pitchFamily="18" charset="0"/>
                        </a:rPr>
                        <m:t>=</m:t>
                      </m:r>
                      <m:r>
                        <a:rPr lang="sv-SE" b="0" i="1" smtClean="0">
                          <a:latin typeface="Cambria Math" panose="02040503050406030204" pitchFamily="18" charset="0"/>
                        </a:rPr>
                        <m:t>𝑄</m:t>
                      </m:r>
                      <m:r>
                        <a:rPr lang="sv-SE" b="0" i="1" smtClean="0">
                          <a:latin typeface="Cambria Math" panose="02040503050406030204" pitchFamily="18" charset="0"/>
                        </a:rPr>
                        <m:t>+</m:t>
                      </m:r>
                      <m:sSub>
                        <m:sSubPr>
                          <m:ctrlPr>
                            <a:rPr lang="sv-SE" b="0" i="1" smtClean="0">
                              <a:latin typeface="Cambria Math" panose="02040503050406030204" pitchFamily="18" charset="0"/>
                            </a:rPr>
                          </m:ctrlPr>
                        </m:sSubPr>
                        <m:e>
                          <m:r>
                            <a:rPr lang="sv-SE" b="0" i="1" smtClean="0">
                              <a:latin typeface="Cambria Math" panose="02040503050406030204" pitchFamily="18" charset="0"/>
                            </a:rPr>
                            <m:t>𝑄</m:t>
                          </m:r>
                        </m:e>
                        <m:sub>
                          <m:r>
                            <m:rPr>
                              <m:sty m:val="p"/>
                            </m:rPr>
                            <a:rPr lang="sv-SE" b="0" i="0" smtClean="0">
                              <a:latin typeface="Cambria Math" panose="02040503050406030204" pitchFamily="18" charset="0"/>
                            </a:rPr>
                            <m:t>ted</m:t>
                          </m:r>
                        </m:sub>
                      </m:sSub>
                    </m:oMath>
                  </m:oMathPara>
                </a14:m>
                <a:endParaRPr lang="sv-SE" b="1" dirty="0"/>
              </a:p>
            </p:txBody>
          </p:sp>
        </mc:Choice>
        <mc:Fallback>
          <p:sp>
            <p:nvSpPr>
              <p:cNvPr id="8" name="TextBox 7">
                <a:extLst>
                  <a:ext uri="{FF2B5EF4-FFF2-40B4-BE49-F238E27FC236}">
                    <a16:creationId xmlns:a16="http://schemas.microsoft.com/office/drawing/2014/main" id="{4C68C287-5B61-4FEE-A583-B6E6C3A24CD8}"/>
                  </a:ext>
                </a:extLst>
              </p:cNvPr>
              <p:cNvSpPr txBox="1">
                <a:spLocks noRot="1" noChangeAspect="1" noMove="1" noResize="1" noEditPoints="1" noAdjustHandles="1" noChangeArrowheads="1" noChangeShapeType="1" noTextEdit="1"/>
              </p:cNvSpPr>
              <p:nvPr/>
            </p:nvSpPr>
            <p:spPr>
              <a:xfrm>
                <a:off x="449884" y="2197626"/>
                <a:ext cx="2299284" cy="223716"/>
              </a:xfrm>
              <a:prstGeom prst="rect">
                <a:avLst/>
              </a:prstGeom>
              <a:blipFill>
                <a:blip r:embed="rId3"/>
                <a:stretch>
                  <a:fillRect l="-1326" r="-265" b="-27778"/>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89A3D27C-858F-4CE5-B154-F51DAAE03BFA}"/>
                  </a:ext>
                </a:extLst>
              </p:cNvPr>
              <p:cNvSpPr txBox="1"/>
              <p:nvPr/>
            </p:nvSpPr>
            <p:spPr>
              <a:xfrm>
                <a:off x="457200" y="2618284"/>
                <a:ext cx="803938" cy="20774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sv-SE" b="1" i="1" smtClean="0">
                          <a:latin typeface="Cambria Math" panose="02040503050406030204" pitchFamily="18" charset="0"/>
                          <a:ea typeface="Cambria Math" panose="02040503050406030204" pitchFamily="18" charset="0"/>
                        </a:rPr>
                        <m:t>𝒒</m:t>
                      </m:r>
                      <m:r>
                        <a:rPr lang="sv-SE" i="1" smtClean="0">
                          <a:latin typeface="Cambria Math" panose="02040503050406030204" pitchFamily="18" charset="0"/>
                        </a:rPr>
                        <m:t>=</m:t>
                      </m:r>
                      <m:r>
                        <a:rPr lang="sv-SE" b="0" i="1" smtClean="0">
                          <a:latin typeface="Cambria Math" panose="02040503050406030204" pitchFamily="18" charset="0"/>
                        </a:rPr>
                        <m:t>−</m:t>
                      </m:r>
                      <m:r>
                        <a:rPr lang="sv-SE" b="0" i="1" smtClean="0">
                          <a:latin typeface="Cambria Math" panose="02040503050406030204" pitchFamily="18" charset="0"/>
                        </a:rPr>
                        <m:t>𝑘</m:t>
                      </m:r>
                      <m:r>
                        <m:rPr>
                          <m:sty m:val="p"/>
                        </m:rPr>
                        <a:rPr lang="sv-SE" i="1">
                          <a:latin typeface="Cambria Math" panose="02040503050406030204" pitchFamily="18" charset="0"/>
                          <a:ea typeface="Cambria Math" panose="02040503050406030204" pitchFamily="18" charset="0"/>
                        </a:rPr>
                        <m:t>∇</m:t>
                      </m:r>
                      <m:r>
                        <a:rPr lang="sv-SE" i="1">
                          <a:latin typeface="Cambria Math" panose="02040503050406030204" pitchFamily="18" charset="0"/>
                          <a:ea typeface="Cambria Math" panose="02040503050406030204" pitchFamily="18" charset="0"/>
                        </a:rPr>
                        <m:t>𝑇</m:t>
                      </m:r>
                    </m:oMath>
                  </m:oMathPara>
                </a14:m>
                <a:endParaRPr lang="sv-SE" b="1" dirty="0"/>
              </a:p>
            </p:txBody>
          </p:sp>
        </mc:Choice>
        <mc:Fallback>
          <p:sp>
            <p:nvSpPr>
              <p:cNvPr id="12" name="TextBox 11">
                <a:extLst>
                  <a:ext uri="{FF2B5EF4-FFF2-40B4-BE49-F238E27FC236}">
                    <a16:creationId xmlns:a16="http://schemas.microsoft.com/office/drawing/2014/main" id="{89A3D27C-858F-4CE5-B154-F51DAAE03BFA}"/>
                  </a:ext>
                </a:extLst>
              </p:cNvPr>
              <p:cNvSpPr txBox="1">
                <a:spLocks noRot="1" noChangeAspect="1" noMove="1" noResize="1" noEditPoints="1" noAdjustHandles="1" noChangeArrowheads="1" noChangeShapeType="1" noTextEdit="1"/>
              </p:cNvSpPr>
              <p:nvPr/>
            </p:nvSpPr>
            <p:spPr>
              <a:xfrm>
                <a:off x="457200" y="2618284"/>
                <a:ext cx="803938" cy="207749"/>
              </a:xfrm>
              <a:prstGeom prst="rect">
                <a:avLst/>
              </a:prstGeom>
              <a:blipFill>
                <a:blip r:embed="rId4"/>
                <a:stretch>
                  <a:fillRect l="-5303" r="-5303" b="-29412"/>
                </a:stretch>
              </a:blipFill>
            </p:spPr>
            <p:txBody>
              <a:bodyPr/>
              <a:lstStyle/>
              <a:p>
                <a:r>
                  <a:rPr lang="sv-SE">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0" lvl="0" indent="0" algn="l">
              <a:lnSpc>
                <a:spcPct val="100000"/>
              </a:lnSpc>
              <a:spcBef>
                <a:spcPts val="1000"/>
              </a:spcBef>
              <a:spcAft>
                <a:spcPct val="15000"/>
              </a:spcAft>
              <a:buNone/>
            </a:pPr>
            <a:r>
              <a:rPr lang="en-US" sz="1400" b="0" i="0" u="none">
                <a:solidFill>
                  <a:srgbClr val="393A39"/>
                </a:solidFill>
                <a:latin typeface="Lato"/>
              </a:rPr>
              <a:t>The figure shows the pressure in the fluid compartment</a:t>
            </a:r>
          </a:p>
        </p:txBody>
      </p:sp>
      <p:sp>
        <p:nvSpPr>
          <p:cNvPr id="4" name="AutoShape 4"/>
          <p:cNvSpPr/>
          <p:nvPr/>
        </p:nvSpPr>
        <p:spPr>
          <a:xfrm>
            <a:off x="4114800" y="4221567"/>
            <a:ext cx="4800600" cy="300816"/>
          </a:xfrm>
          <a:prstGeom prst="rect">
            <a:avLst/>
          </a:prstGeom>
        </p:spPr>
        <p:txBody>
          <a:bodyPr anchor="t" anchorCtr="0"/>
          <a:lstStyle/>
          <a:p>
            <a:r>
              <a:rPr lang="en-US" sz="1200" b="0" i="1" u="none">
                <a:solidFill>
                  <a:srgbClr val="1B4D81"/>
                </a:solidFill>
                <a:latin typeface="Lato"/>
              </a:rPr>
              <a:t>Pressure in the flow compartment</a:t>
            </a:r>
          </a:p>
        </p:txBody>
      </p:sp>
      <p:pic>
        <p:nvPicPr>
          <p:cNvPr id="3" name="Picture 3"/>
          <p:cNvPicPr>
            <a:picLocks noChangeAspect="1"/>
          </p:cNvPicPr>
          <p:nvPr>
            <p:custDataLst>
              <p:tags r:id="rId1"/>
            </p:custDataLst>
          </p:nvPr>
        </p:nvPicPr>
        <p:blipFill>
          <a:blip r:embed="rId3"/>
          <a:stretch>
            <a:fillRect/>
          </a:stretch>
        </p:blipFill>
        <p:spPr>
          <a:xfrm>
            <a:off x="4114800" y="621117"/>
            <a:ext cx="4800600" cy="360045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2&lt;/Entity&gt;&lt;Tag&gt;pg2&lt;/Tag&gt;&lt;Node&gt;Results &amp;gt; Fluid press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2.985223770141602&quot;/&gt;&lt;Property name=&quot;zoomanglefull&quot; type=&quot;real&quot; value=&quot;50.9147224426269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399946600198746, -0.0185763746202906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9&quot;/&gt;&lt;Property name=&quot;renderareasizedip&quot; type=&quot;realarray&quot; value=&quot;710, 489&quot;/&gt;&lt;/PropSet&gt;&lt;PropSet id=&quot;axis&quot;/&gt;&lt;PropSet id=&quot;clip&quot;/&gt;&lt;PropSet id=&quot;table&quot;/&gt;&lt;UpdateTimeStamp&gt;Sep 27, 2023, 9:10:02 PM&lt;/UpdateTimeStamp&gt;&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4&lt;/Entity&gt;&lt;Tag&gt;pg4&lt;/Tag&gt;&lt;Node&gt;Results &amp;gt; Plate channel velocity&lt;/Node&gt;&lt;LinkType&gt;Image&lt;/LinkType&gt;&lt;ModelLink directoryType=&quot;none&quot;&gt;H:\hub\root\build\main\daily\test\tapplications\Battery_Design_Module\Thermal_Management\li_battery_pack_3d.mph&lt;/ModelLink&gt;&lt;LocalPath&gt;li_battery_pack_3d.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showunits&quot; type=&quot;bool&quot; value=&quot;on&quot;/&gt;&lt;Property name=&quot;plotgroupunits&quot; type=&quot;stringarray&quot; value=&quot;\small mm, \small mm&quot;/&gt;&lt;Property name=&quot;locked&quot; type=&quot;bool&quot; value=&quot;off&quot;/&gt;&lt;Property name=&quot;istemporary&quot; type=&quot;bool&quot; value=&quot;off&quot;/&gt;&lt;Property name=&quot;hidestatus&quot; type=&quot;string&quot; value=&quot;hide&quot;/&gt;&lt;Property name=&quot;isnew&quot; type=&quot;bool&quot; value=&quot;off&quot;/&gt;&lt;Property name=&quot;postviewkey&quot; type=&quot;string&quot; value=&quot;cpl1_2&quot;/&gt;&lt;Property name=&quot;workplaneclip&quot; type=&quot;bool&quot; value=&quot;off&quot;/&gt;&lt;Property name=&quot;offscreenoverride&quot; type=&quot;bool&quot; value=&quot;off&quot;/&gt;&lt;/PropSet&gt;&lt;PropSet id=&quot;camera&quot;/&gt;&lt;PropSet id=&quot;axis&quot;&gt;&lt;Property name=&quot;xmin&quot; type=&quot;real&quot; value=&quot;-204.1138153076172&quot;/&gt;&lt;Property name=&quot;xmax&quot; type=&quot;real&quot; value=&quot;304.11383056640625&quot;/&gt;&lt;Property name=&quot;ymin&quot; type=&quot;real&quot; value=&quot;-1.5999946594238281&quot;/&gt;&lt;Property name=&quot;ymax&quot; type=&quot;real&quot; value=&quot;99.59999084472656&quot;/&gt;&lt;Property name=&quot;xminhidden&quot; type=&quot;real&quot; value=&quot;-204.1138153076172&quot;/&gt;&lt;Property name=&quot;xmaxhidden&quot; type=&quot;real&quot; value=&quot;304.11383056640625&quot;/&gt;&lt;Property name=&quot;yminhidden&quot; type=&quot;real&quot; value=&quot;-1.5999946594238281&quot;/&gt;&lt;Property name=&quot;ymaxhidden&quot; type=&quot;real&quot; value=&quot;99.59999084472656&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1.9434021711349487&quot;/&gt;&lt;Property name=&quot;abstractviewrratio&quot; type=&quot;real&quot; value=&quot;1.9434021711349487&quot;/&gt;&lt;Property name=&quot;abstractviewbratio&quot; type=&quot;real&quot; value=&quot;-0.04999998211860657&quot;/&gt;&lt;Property name=&quot;abstractviewtratio&quot; type=&quot;real&quot; value=&quot;0.04999998211860657&quot;/&gt;&lt;Property name=&quot;abstractviewxscale&quot; type=&quot;real&quot; value=&quot;0.3182389736175537&quot;/&gt;&lt;Property name=&quot;abstractviewyscale&quot; type=&quot;real&quot; value=&quot;0.3182389736175537&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1869, 425&quot;/&gt;&lt;Property name=&quot;renderareasizedip&quot; type=&quot;realarray&quot; value=&quot;1597, 318&quot;/&gt;&lt;/PropSet&gt;&lt;PropSet id=&quot;clip&quot;/&gt;&lt;PropSet id=&quot;table&quot;/&gt;&lt;UpdateTimeStamp&gt;Sep 27, 2023, 9:10:05 PM&lt;/UpdateTimeStamp&gt;&lt;/Root&gt;"/>
</p:tagLst>
</file>

<file path=ppt/tags/tag3.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Temperature in batteries&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2.985223770141602&quot;/&gt;&lt;Property name=&quot;zoomanglefull&quot; type=&quot;real&quot; value=&quot;50.9147224426269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399946600198746, -0.0185763746202906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9&quot;/&gt;&lt;Property name=&quot;renderareasizedip&quot; type=&quot;realarray&quot; value=&quot;710, 489&quot;/&gt;&lt;/PropSet&gt;&lt;PropSet id=&quot;axis&quot;/&gt;&lt;PropSet id=&quot;clip&quot;/&gt;&lt;PropSet id=&quot;table&quot;/&gt;&lt;UpdateTimeStamp&gt;Sep 27, 2023, 9:10:07 PM&lt;/UpdateTimeStamp&gt;&lt;/Root&gt;"/>
</p:tagLst>
</file>

<file path=ppt/tags/tag4.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3&lt;/Entity&gt;&lt;Tag&gt;pg3&lt;/Tag&gt;&lt;Node&gt;Results &amp;gt; Fluid temperat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24423885345459&quot;/&gt;&lt;Property name=&quot;zoomanglefull&quot; type=&quot;real&quot; value=&quot;50.9147224426269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87.21160888671875, -573.9489135742188, 487.21160888671875&quot;/&gt;&lt;Property name=&quot;target&quot; type=&quot;realarray&quot; value=&quot;50, 9, 50&quot;/&gt;&lt;Property name=&quot;up&quot; type=&quot;realarray&quot; value=&quot;0.3086974620819092, 0.4115966856479645, 0.8574932217597961&quot;/&gt;&lt;Property name=&quot;rotationpoint&quot; type=&quot;realarray&quot; value=&quot;50, 9, 50&quot;/&gt;&lt;Property name=&quot;viewoffset&quot; type=&quot;realarray&quot; value=&quot;-0.042399946600198746, -0.0185763746202906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9&quot;/&gt;&lt;Property name=&quot;renderareasizedip&quot; type=&quot;realarray&quot; value=&quot;710, 489&quot;/&gt;&lt;/PropSet&gt;&lt;PropSet id=&quot;axis&quot;/&gt;&lt;PropSet id=&quot;clip&quot;/&gt;&lt;PropSet id=&quot;table&quot;/&gt;&lt;UpdateTimeStamp&gt;Sep 27, 2023, 9:10:10 PM&lt;/UpdateTimeStamp&gt;&lt;/Root&gt;"/>
</p:tagLst>
</file>

<file path=ppt/tags/tag5.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Battery surface temperature&lt;/Node&gt;&lt;LinkType&gt;Image&lt;/LinkType&gt;&lt;ModelLink directoryType=&quot;none&quot;&gt;H:\hub\root\build\main\daily\test\tapplications\Battery_Design_Module\Thermal_Management\li_battery_pack_3d.mph&lt;/ModelLink&gt;&lt;LocalPath&gt;li_battery_pack_3d.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m, \small mm, \small K&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24423885345459&quot;/&gt;&lt;Property name=&quot;zoomanglefull&quot; type=&quot;real&quot; value=&quot;55.51528930664062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417.84466552734375, -573.7929077148438, 517.8446655273438&quot;/&gt;&lt;Property name=&quot;target&quot; type=&quot;realarray&quot; value=&quot;50, 50, 50&quot;/&gt;&lt;Property name=&quot;up&quot; type=&quot;realarray&quot; value=&quot;0.3086974024772644, 0.4115965962409973, 0.8574929237365723&quot;/&gt;&lt;Property name=&quot;rotationpoint&quot; type=&quot;realarray&quot; value=&quot;50, 50, 50&quot;/&gt;&lt;Property name=&quot;viewoffset&quot; type=&quot;realarray&quot; value=&quot;-0.04589841514825821, -0.015889614409098595&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9&quot;/&gt;&lt;Property name=&quot;renderareasizedip&quot; type=&quot;realarray&quot; value=&quot;710, 489&quot;/&gt;&lt;/PropSet&gt;&lt;PropSet id=&quot;axis&quot;/&gt;&lt;PropSet id=&quot;clip&quot;/&gt;&lt;PropSet id=&quot;table&quot;/&gt;&lt;UpdateTimeStamp&gt;Sep 27, 2023, 9:10:14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279</TotalTime>
  <Words>706</Words>
  <Application>Microsoft Office PowerPoint</Application>
  <PresentationFormat>On-screen Show (16:9)</PresentationFormat>
  <Paragraphs>61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Cambria Math</vt:lpstr>
      <vt:lpstr>Century Schoolbook</vt:lpstr>
      <vt:lpstr>Lato</vt:lpstr>
      <vt:lpstr>Lato Light</vt:lpstr>
      <vt:lpstr>Wingdings</vt:lpstr>
      <vt:lpstr>comsol</vt:lpstr>
      <vt:lpstr>Liquid-Cooled Lithium-Ion Battery Pack</vt:lpstr>
      <vt:lpstr>Introduction</vt:lpstr>
      <vt:lpstr>Model Definition</vt:lpstr>
      <vt:lpstr>Model Definition</vt:lpstr>
      <vt:lpstr>Model Definition</vt:lpstr>
      <vt:lpstr>Model Definition</vt:lpstr>
      <vt:lpstr>Model Definition</vt:lpstr>
      <vt:lpstr>Model Definition</vt:lpstr>
      <vt:lpstr>Results</vt:lpstr>
      <vt:lpstr>Results</vt:lpstr>
      <vt:lpstr>Results</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Liquid-Cooled Lithium-Ion Battery Pack</dc:title>
  <dc:creator>COMSOL</dc:creator>
  <cp:lastModifiedBy>Niklas Rom</cp:lastModifiedBy>
  <cp:revision>7</cp:revision>
  <dcterms:created xsi:type="dcterms:W3CDTF">2023-09-27T19:10:19Z</dcterms:created>
  <dcterms:modified xsi:type="dcterms:W3CDTF">2024-04-25T11:51:58Z</dcterms:modified>
</cp:coreProperties>
</file>