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7"/>
  </p:notesMasterIdLst>
  <p:sldIdLst>
    <p:sldId id="461" r:id="rId3"/>
    <p:sldId id="462" r:id="rId4"/>
    <p:sldId id="463" r:id="rId5"/>
    <p:sldId id="464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>
        <p:scale>
          <a:sx n="125" d="100"/>
          <a:sy n="125" d="100"/>
        </p:scale>
        <p:origin x="1974" y="9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3/3/2025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60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65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omsol.com/model/108471" TargetMode="Externa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hyperlink" Target="https://comsol.com/model/108471" TargetMode="External"/><Relationship Id="rId4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847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BC06294-3BBD-0B13-BEE0-58FC9698F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354" y="4015886"/>
            <a:ext cx="5052646" cy="28421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Wheel Rim — Topology Optimization</a:t>
            </a:r>
            <a:br>
              <a:rPr lang="en-US" dirty="0"/>
            </a:br>
            <a:r>
              <a:rPr lang="en-US" dirty="0"/>
              <a:t>with Milling Constraints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12BFF9-D588-4A27-A8A1-874268E5C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02AED-A51B-4682-BC2B-6FAC784FEF7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BF24E9-3759-4F01-A55E-32C2C890FC7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5016BA-2A50-43A1-82EA-8CBBB82E7698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8445624-EF2F-89FF-6D6D-5852416F90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51" r="30373"/>
          <a:stretch/>
        </p:blipFill>
        <p:spPr>
          <a:xfrm>
            <a:off x="5166361" y="0"/>
            <a:ext cx="7025640" cy="552537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Controls</a:t>
            </a:r>
          </a:p>
          <a:p>
            <a:r>
              <a:rPr lang="en-US" sz="1800" dirty="0"/>
              <a:t>Use </a:t>
            </a:r>
            <a:r>
              <a:rPr lang="en-US" sz="1800" b="1" dirty="0"/>
              <a:t>Density Model</a:t>
            </a:r>
            <a:r>
              <a:rPr lang="en-US" sz="1800" dirty="0"/>
              <a:t> feature with constraints in axis directions</a:t>
            </a:r>
          </a:p>
          <a:p>
            <a:r>
              <a:rPr lang="en-US" sz="1800" dirty="0"/>
              <a:t>Enforce symmetry and copy density model variables using </a:t>
            </a:r>
            <a:r>
              <a:rPr lang="en-US" sz="1800" b="1" dirty="0"/>
              <a:t>Sector Symmetry </a:t>
            </a:r>
            <a:r>
              <a:rPr lang="en-US" sz="1800" dirty="0"/>
              <a:t>feature</a:t>
            </a:r>
          </a:p>
          <a:p>
            <a:pPr marL="0" indent="0">
              <a:buNone/>
            </a:pPr>
            <a:r>
              <a:rPr lang="en-US" sz="1800" b="1" dirty="0"/>
              <a:t>Solid Mechanics</a:t>
            </a:r>
          </a:p>
          <a:p>
            <a:r>
              <a:rPr lang="en-US" sz="1800" dirty="0"/>
              <a:t>Avoid constraining one of the bolts to encourage material usage between wheel center and bolts</a:t>
            </a:r>
          </a:p>
          <a:p>
            <a:r>
              <a:rPr lang="en-US" sz="1800" dirty="0"/>
              <a:t>Consider 12 load cases in a minimax formulation for the stiffness</a:t>
            </a:r>
          </a:p>
          <a:p>
            <a:r>
              <a:rPr lang="en-US" sz="1800" dirty="0"/>
              <a:t>30 % volume fraction constraint</a:t>
            </a:r>
            <a:endParaRPr lang="en-US" sz="1534" dirty="0"/>
          </a:p>
          <a:p>
            <a:pPr lvl="2"/>
            <a:endParaRPr lang="en-US" sz="1267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055481-2DB8-463F-A0CB-D8AEFB96AFDD}"/>
              </a:ext>
            </a:extLst>
          </p:cNvPr>
          <p:cNvSpPr txBox="1"/>
          <p:nvPr/>
        </p:nvSpPr>
        <p:spPr>
          <a:xfrm>
            <a:off x="5592972" y="4900208"/>
            <a:ext cx="63196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i="1" dirty="0"/>
              <a:t>The entire wheel is modeled, because the topology optimization can change the local stiffness characteristics. This prevents the use of a sub-modeling approach. The transparent domains are excluded from the design domain. Only 6 load cases are shown, but an equivalent set of axial load cases are also considered.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650F6D-7CC6-00CB-A451-FAEB7E0B237C}"/>
              </a:ext>
            </a:extLst>
          </p:cNvPr>
          <p:cNvSpPr/>
          <p:nvPr/>
        </p:nvSpPr>
        <p:spPr>
          <a:xfrm>
            <a:off x="7737905" y="6463445"/>
            <a:ext cx="4387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Wheel Rim — Topology Optimization with </a:t>
            </a:r>
            <a:r>
              <a:rPr lang="en-US" sz="1200" b="1" u="sng" dirty="0">
                <a:solidFill>
                  <a:srgbClr val="3B80B6"/>
                </a:solidFill>
              </a:rPr>
              <a:t>Milling Constraints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Solver Setup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1" y="1371601"/>
                <a:ext cx="3817392" cy="50037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b="1" dirty="0"/>
                  <a:t>Continuation and Iterative Solvers</a:t>
                </a:r>
              </a:p>
              <a:p>
                <a:r>
                  <a:rPr lang="en-US" sz="1800" dirty="0"/>
                  <a:t>Perform continuation in the SIMP penalization exponent as well as the projection slope, </a:t>
                </a:r>
                <a14:m>
                  <m:oMath xmlns:m="http://schemas.openxmlformats.org/officeDocument/2006/math"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US" sz="1800" dirty="0"/>
              </a:p>
              <a:p>
                <a:r>
                  <a:rPr lang="en-US" sz="1800" dirty="0"/>
                  <a:t>Use iterative solvers to reduce the memory consumption</a:t>
                </a:r>
              </a:p>
              <a:p>
                <a:r>
                  <a:rPr lang="en-US" sz="1800" dirty="0"/>
                  <a:t>Disable continuation between inner iterations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1" y="1371601"/>
                <a:ext cx="3817392" cy="5003783"/>
              </a:xfrm>
              <a:blipFill>
                <a:blip r:embed="rId4"/>
                <a:stretch>
                  <a:fillRect l="-1438" t="-609" r="-2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8055481-2DB8-463F-A0CB-D8AEFB96AFDD}"/>
              </a:ext>
            </a:extLst>
          </p:cNvPr>
          <p:cNvSpPr txBox="1"/>
          <p:nvPr/>
        </p:nvSpPr>
        <p:spPr>
          <a:xfrm>
            <a:off x="5526297" y="5360640"/>
            <a:ext cx="631962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i="1" dirty="0"/>
              <a:t>The topology optimization increases produces a shell-like filter radius at the points of large stress, which improves the fatigue properties of the wheel rim. Several load cases are considered in every iteration using a minimax strategy.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42DE95-A8F9-40C6-635E-66DB5389E549}"/>
              </a:ext>
            </a:extLst>
          </p:cNvPr>
          <p:cNvSpPr/>
          <p:nvPr/>
        </p:nvSpPr>
        <p:spPr>
          <a:xfrm>
            <a:off x="7737905" y="6463445"/>
            <a:ext cx="4387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5"/>
              </a:rPr>
              <a:t>Wheel Rim — Topology Optimization with </a:t>
            </a:r>
            <a:r>
              <a:rPr lang="en-US" sz="1200" b="1" u="sng" dirty="0">
                <a:solidFill>
                  <a:srgbClr val="3B80B6"/>
                </a:solidFill>
              </a:rPr>
              <a:t>Milling Constraints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F30075-F144-AF3C-C8FD-35BB32C154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895" y="4292567"/>
            <a:ext cx="2583155" cy="17780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22E93A3-FD8B-01AB-4541-B8D37082B1AC}"/>
              </a:ext>
            </a:extLst>
          </p:cNvPr>
          <p:cNvSpPr/>
          <p:nvPr/>
        </p:nvSpPr>
        <p:spPr>
          <a:xfrm>
            <a:off x="403860" y="4186106"/>
            <a:ext cx="3395508" cy="293615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4FD5C8-BA5E-3734-2A6A-44607135CF4D}"/>
              </a:ext>
            </a:extLst>
          </p:cNvPr>
          <p:cNvSpPr/>
          <p:nvPr/>
        </p:nvSpPr>
        <p:spPr>
          <a:xfrm rot="10800000">
            <a:off x="556260" y="5780448"/>
            <a:ext cx="3395508" cy="293615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E447C9-7F52-65E9-6E4F-3711834BB2E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4878"/>
          <a:stretch/>
        </p:blipFill>
        <p:spPr>
          <a:xfrm>
            <a:off x="3426039" y="-59736"/>
            <a:ext cx="10123904" cy="541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02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 Design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Disabled Milling Constraints</a:t>
            </a:r>
          </a:p>
          <a:p>
            <a:r>
              <a:rPr lang="en-US" sz="1800" dirty="0"/>
              <a:t>One can disable the milling constraints to illustrate their effect</a:t>
            </a:r>
          </a:p>
          <a:p>
            <a:r>
              <a:rPr lang="en-US" sz="1800" dirty="0"/>
              <a:t>The result is a design with a different topology</a:t>
            </a:r>
          </a:p>
          <a:p>
            <a:r>
              <a:rPr lang="en-US" sz="1800" dirty="0"/>
              <a:t>The result cannot be manufactured with milling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6937F5-C752-C061-27E3-476DABEE6CC2}"/>
              </a:ext>
            </a:extLst>
          </p:cNvPr>
          <p:cNvSpPr/>
          <p:nvPr/>
        </p:nvSpPr>
        <p:spPr>
          <a:xfrm>
            <a:off x="7737905" y="6463445"/>
            <a:ext cx="4387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Wheel Rim — Topology Optimization with </a:t>
            </a:r>
            <a:r>
              <a:rPr lang="en-US" sz="1200" b="1" u="sng" dirty="0">
                <a:solidFill>
                  <a:srgbClr val="3B80B6"/>
                </a:solidFill>
              </a:rPr>
              <a:t>Milling Constraints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A78C0-BEED-753B-2928-C5EBB7F77F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3111"/>
          <a:stretch/>
        </p:blipFill>
        <p:spPr>
          <a:xfrm>
            <a:off x="2334774" y="487680"/>
            <a:ext cx="11719045" cy="572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37791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13133</TotalTime>
  <Words>252</Words>
  <Application>Microsoft Office PowerPoint</Application>
  <PresentationFormat>Widescreen</PresentationFormat>
  <Paragraphs>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Wheel Rim — Topology Optimization with Milling Constraints</vt:lpstr>
      <vt:lpstr>Topology Optimization</vt:lpstr>
      <vt:lpstr>Solver Setup</vt:lpstr>
      <vt:lpstr>Reference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171</cp:revision>
  <dcterms:created xsi:type="dcterms:W3CDTF">2018-09-05T09:19:01Z</dcterms:created>
  <dcterms:modified xsi:type="dcterms:W3CDTF">2025-03-03T13:38:26Z</dcterms:modified>
</cp:coreProperties>
</file>