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61" r:id="rId7"/>
    <p:sldId id="260" r:id="rId8"/>
    <p:sldId id="264"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64" autoAdjust="0"/>
    <p:restoredTop sz="94660"/>
  </p:normalViewPr>
  <p:slideViewPr>
    <p:cSldViewPr snapToGrid="0">
      <p:cViewPr>
        <p:scale>
          <a:sx n="125" d="100"/>
          <a:sy n="125" d="100"/>
        </p:scale>
        <p:origin x="1312" y="7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62618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55730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9604113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4264645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3591547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741673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9268455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4981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3870702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5286875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021878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3008749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5147212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115583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7119362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12772365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9360858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2104189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358334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9591084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4892160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56808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4265444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6083602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709790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11166959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41303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4334722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227807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73626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8515875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2734618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57611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90372575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668171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81505750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2202370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7962980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2505554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6132916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371811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718564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1604904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5648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2773694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1271843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073865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50679455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p:nvPicPr>
        <p:blipFill rotWithShape="1">
          <a:blip r:embed="rId3"/>
          <a:srcRect l="24096"/>
          <a:stretch/>
        </p:blipFill>
        <p:spPr>
          <a:xfrm>
            <a:off x="0" y="153623"/>
            <a:ext cx="1422400" cy="382735"/>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p:nvPicPr>
        <p:blipFill>
          <a:blip r:embed="rId4"/>
          <a:stretch>
            <a:fillRect/>
          </a:stretch>
        </p:blipFill>
        <p:spPr>
          <a:xfrm>
            <a:off x="154371" y="298551"/>
            <a:ext cx="1003093" cy="92877"/>
          </a:xfrm>
          <a:prstGeom prst="rect">
            <a:avLst/>
          </a:prstGeom>
        </p:spPr>
      </p:pic>
    </p:spTree>
    <p:extLst>
      <p:ext uri="{BB962C8B-B14F-4D97-AF65-F5344CB8AC3E}">
        <p14:creationId xmlns:p14="http://schemas.microsoft.com/office/powerpoint/2010/main" val="63061313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75856037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18424515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86585947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4020139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86113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1064002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086562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955664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54371" y="298551"/>
            <a:ext cx="1003093" cy="92877"/>
          </a:xfrm>
          <a:prstGeom prst="rect">
            <a:avLst/>
          </a:prstGeom>
        </p:spPr>
      </p:pic>
    </p:spTree>
    <p:extLst>
      <p:ext uri="{BB962C8B-B14F-4D97-AF65-F5344CB8AC3E}">
        <p14:creationId xmlns:p14="http://schemas.microsoft.com/office/powerpoint/2010/main" val="37900111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9CFCB97C-57E1-4ECF-98EC-D0741A1B14F6}"/>
              </a:ext>
            </a:extLst>
          </p:cNvPr>
          <p:cNvSpPr/>
          <p:nvPr/>
        </p:nvSpPr>
        <p:spPr>
          <a:xfrm>
            <a:off x="6299200" y="0"/>
            <a:ext cx="5892800" cy="685800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Title 3">
            <a:extLst>
              <a:ext uri="{FF2B5EF4-FFF2-40B4-BE49-F238E27FC236}">
                <a16:creationId xmlns:a16="http://schemas.microsoft.com/office/drawing/2014/main" id="{FB5A862E-D26D-4C81-A5A5-A9C239E242FD}"/>
              </a:ext>
            </a:extLst>
          </p:cNvPr>
          <p:cNvSpPr>
            <a:spLocks noGrp="1"/>
          </p:cNvSpPr>
          <p:nvPr>
            <p:ph type="title"/>
          </p:nvPr>
        </p:nvSpPr>
        <p:spPr>
          <a:xfrm>
            <a:off x="527052" y="1710267"/>
            <a:ext cx="5873748" cy="2853267"/>
          </a:xfrm>
        </p:spPr>
        <p:txBody>
          <a:bodyPr>
            <a:normAutofit/>
          </a:bodyPr>
          <a:lstStyle/>
          <a:p>
            <a:r>
              <a:rPr lang="en-US" sz="3600" dirty="0"/>
              <a:t>Modeling the Charging Process in a Metal Hydride Hydrogen Tank</a:t>
            </a:r>
            <a:endParaRPr lang="en-SE" sz="3600" dirty="0"/>
          </a:p>
        </p:txBody>
      </p:sp>
      <p:pic>
        <p:nvPicPr>
          <p:cNvPr id="12" name="Picture 11">
            <a:extLst>
              <a:ext uri="{FF2B5EF4-FFF2-40B4-BE49-F238E27FC236}">
                <a16:creationId xmlns:a16="http://schemas.microsoft.com/office/drawing/2014/main" id="{DB327D1B-C440-4035-B540-6CB6FB67F60C}"/>
              </a:ext>
            </a:extLst>
          </p:cNvPr>
          <p:cNvPicPr>
            <a:picLocks noChangeAspect="1"/>
          </p:cNvPicPr>
          <p:nvPr/>
        </p:nvPicPr>
        <p:blipFill rotWithShape="1">
          <a:blip r:embed="rId2">
            <a:extLst>
              <a:ext uri="{28A0092B-C50C-407E-A947-70E740481C1C}">
                <a14:useLocalDpi xmlns:a14="http://schemas.microsoft.com/office/drawing/2010/main" val="0"/>
              </a:ext>
            </a:extLst>
          </a:blip>
          <a:srcRect l="4445" r="10792"/>
          <a:stretch/>
        </p:blipFill>
        <p:spPr>
          <a:xfrm>
            <a:off x="6362700" y="0"/>
            <a:ext cx="5810248" cy="6858000"/>
          </a:xfrm>
          <a:prstGeom prst="rect">
            <a:avLst/>
          </a:prstGeom>
        </p:spPr>
      </p:pic>
    </p:spTree>
    <p:extLst>
      <p:ext uri="{BB962C8B-B14F-4D97-AF65-F5344CB8AC3E}">
        <p14:creationId xmlns:p14="http://schemas.microsoft.com/office/powerpoint/2010/main" val="217358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3D283144-B23E-4536-B8E8-8C8C5BCEE2F1}"/>
              </a:ext>
            </a:extLst>
          </p:cNvPr>
          <p:cNvSpPr>
            <a:spLocks noGrp="1"/>
          </p:cNvSpPr>
          <p:nvPr>
            <p:ph type="title"/>
          </p:nvPr>
        </p:nvSpPr>
        <p:spPr/>
        <p:txBody>
          <a:bodyPr/>
          <a:lstStyle/>
          <a:p>
            <a:r>
              <a:rPr lang="en-US" dirty="0"/>
              <a:t>Background</a:t>
            </a:r>
            <a:endParaRPr lang="en-SE" dirty="0"/>
          </a:p>
        </p:txBody>
      </p:sp>
      <p:sp>
        <p:nvSpPr>
          <p:cNvPr id="11" name="Content Placeholder 10">
            <a:extLst>
              <a:ext uri="{FF2B5EF4-FFF2-40B4-BE49-F238E27FC236}">
                <a16:creationId xmlns:a16="http://schemas.microsoft.com/office/drawing/2014/main" id="{2F72879C-5D5E-4D6F-975A-9F045D385FDA}"/>
              </a:ext>
            </a:extLst>
          </p:cNvPr>
          <p:cNvSpPr>
            <a:spLocks noGrp="1"/>
          </p:cNvSpPr>
          <p:nvPr>
            <p:ph sz="quarter" idx="11"/>
          </p:nvPr>
        </p:nvSpPr>
        <p:spPr/>
        <p:txBody>
          <a:bodyPr/>
          <a:lstStyle/>
          <a:p>
            <a:r>
              <a:rPr lang="en-US" dirty="0"/>
              <a:t> </a:t>
            </a:r>
            <a:endParaRPr lang="en-SE" dirty="0"/>
          </a:p>
        </p:txBody>
      </p:sp>
      <p:sp>
        <p:nvSpPr>
          <p:cNvPr id="10" name="Content Placeholder 9">
            <a:extLst>
              <a:ext uri="{FF2B5EF4-FFF2-40B4-BE49-F238E27FC236}">
                <a16:creationId xmlns:a16="http://schemas.microsoft.com/office/drawing/2014/main" id="{5A937712-AA9D-4799-8B83-04864659C01B}"/>
              </a:ext>
            </a:extLst>
          </p:cNvPr>
          <p:cNvSpPr>
            <a:spLocks noGrp="1"/>
          </p:cNvSpPr>
          <p:nvPr>
            <p:ph sz="half" idx="10"/>
          </p:nvPr>
        </p:nvSpPr>
        <p:spPr/>
        <p:txBody>
          <a:bodyPr>
            <a:normAutofit fontScale="85000" lnSpcReduction="20000"/>
          </a:bodyPr>
          <a:lstStyle/>
          <a:p>
            <a:pPr>
              <a:lnSpc>
                <a:spcPct val="120000"/>
              </a:lnSpc>
              <a:spcBef>
                <a:spcPts val="600"/>
              </a:spcBef>
            </a:pPr>
            <a:r>
              <a:rPr lang="en-US" dirty="0"/>
              <a:t>Metal hydride tanks offer safe hydrogen storage (low reactivity) and a relatively high hydrogen density.</a:t>
            </a:r>
          </a:p>
          <a:p>
            <a:pPr>
              <a:lnSpc>
                <a:spcPct val="120000"/>
              </a:lnSpc>
              <a:spcBef>
                <a:spcPts val="600"/>
              </a:spcBef>
            </a:pPr>
            <a:r>
              <a:rPr lang="en-US" dirty="0"/>
              <a:t>The operation principle is simple: charge a porous metal hydride (metal foam) by adsorption at high pressure and discharge it by applying a low pressure, which causes desorption.</a:t>
            </a:r>
          </a:p>
          <a:p>
            <a:pPr>
              <a:lnSpc>
                <a:spcPct val="120000"/>
              </a:lnSpc>
              <a:spcBef>
                <a:spcPts val="600"/>
              </a:spcBef>
            </a:pPr>
            <a:r>
              <a:rPr lang="en-US" dirty="0"/>
              <a:t>This model treats the adsorption process. Models like this one can be used to design and optimize operating conditions (gas composition, pressure, and temperature) based on design parameters such as metal composition, porosity, and geometric dimensions. </a:t>
            </a:r>
            <a:endParaRPr lang="en-SE" dirty="0"/>
          </a:p>
        </p:txBody>
      </p:sp>
      <p:pic>
        <p:nvPicPr>
          <p:cNvPr id="13" name="Picture 12">
            <a:extLst>
              <a:ext uri="{FF2B5EF4-FFF2-40B4-BE49-F238E27FC236}">
                <a16:creationId xmlns:a16="http://schemas.microsoft.com/office/drawing/2014/main" id="{4602321E-1D16-4ADD-AAE4-210F0D14AAEA}"/>
              </a:ext>
            </a:extLst>
          </p:cNvPr>
          <p:cNvPicPr>
            <a:picLocks noChangeAspect="1"/>
          </p:cNvPicPr>
          <p:nvPr/>
        </p:nvPicPr>
        <p:blipFill rotWithShape="1">
          <a:blip r:embed="rId2"/>
          <a:srcRect l="20855" t="26521" r="23582" b="20543"/>
          <a:stretch/>
        </p:blipFill>
        <p:spPr>
          <a:xfrm>
            <a:off x="5194299" y="0"/>
            <a:ext cx="6997701" cy="6184900"/>
          </a:xfrm>
          <a:prstGeom prst="rect">
            <a:avLst/>
          </a:prstGeom>
        </p:spPr>
      </p:pic>
      <p:sp>
        <p:nvSpPr>
          <p:cNvPr id="12" name="Text Placeholder 11">
            <a:extLst>
              <a:ext uri="{FF2B5EF4-FFF2-40B4-BE49-F238E27FC236}">
                <a16:creationId xmlns:a16="http://schemas.microsoft.com/office/drawing/2014/main" id="{ADE61CD6-DA95-4FC8-A5BE-E0E1AE692C86}"/>
              </a:ext>
            </a:extLst>
          </p:cNvPr>
          <p:cNvSpPr>
            <a:spLocks noGrp="1"/>
          </p:cNvSpPr>
          <p:nvPr>
            <p:ph type="body" sz="quarter" idx="12"/>
          </p:nvPr>
        </p:nvSpPr>
        <p:spPr/>
        <p:txBody>
          <a:bodyPr>
            <a:normAutofit fontScale="85000" lnSpcReduction="10000"/>
          </a:bodyPr>
          <a:lstStyle/>
          <a:p>
            <a:r>
              <a:rPr lang="en-US" dirty="0"/>
              <a:t> The metal hydride tank treated in this model is equipped with a cooling/heating jacket and a central gas distribution/collection perforated pipe.  </a:t>
            </a:r>
            <a:endParaRPr lang="en-SE" dirty="0"/>
          </a:p>
        </p:txBody>
      </p:sp>
    </p:spTree>
    <p:extLst>
      <p:ext uri="{BB962C8B-B14F-4D97-AF65-F5344CB8AC3E}">
        <p14:creationId xmlns:p14="http://schemas.microsoft.com/office/powerpoint/2010/main" val="2586142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D80B8-6F2A-4C45-ACCB-5B145A5AE30D}"/>
              </a:ext>
            </a:extLst>
          </p:cNvPr>
          <p:cNvSpPr>
            <a:spLocks noGrp="1"/>
          </p:cNvSpPr>
          <p:nvPr>
            <p:ph type="title"/>
          </p:nvPr>
        </p:nvSpPr>
        <p:spPr/>
        <p:txBody>
          <a:bodyPr/>
          <a:lstStyle/>
          <a:p>
            <a:r>
              <a:rPr lang="en-US" dirty="0"/>
              <a:t>Model Definition</a:t>
            </a:r>
            <a:endParaRPr lang="en-SE" dirty="0"/>
          </a:p>
        </p:txBody>
      </p:sp>
      <p:sp>
        <p:nvSpPr>
          <p:cNvPr id="3" name="Content Placeholder 2">
            <a:extLst>
              <a:ext uri="{FF2B5EF4-FFF2-40B4-BE49-F238E27FC236}">
                <a16:creationId xmlns:a16="http://schemas.microsoft.com/office/drawing/2014/main" id="{F38EB6E6-F5E5-47CD-B0A7-F58472543EE3}"/>
              </a:ext>
            </a:extLst>
          </p:cNvPr>
          <p:cNvSpPr>
            <a:spLocks noGrp="1"/>
          </p:cNvSpPr>
          <p:nvPr>
            <p:ph sz="quarter" idx="11"/>
          </p:nvPr>
        </p:nvSpPr>
        <p:spPr/>
        <p:txBody>
          <a:bodyPr/>
          <a:lstStyle/>
          <a:p>
            <a:r>
              <a:rPr lang="en-US" dirty="0"/>
              <a:t> </a:t>
            </a:r>
            <a:endParaRPr lang="en-SE" dirty="0"/>
          </a:p>
        </p:txBody>
      </p:sp>
      <p:sp>
        <p:nvSpPr>
          <p:cNvPr id="4" name="Content Placeholder 3">
            <a:extLst>
              <a:ext uri="{FF2B5EF4-FFF2-40B4-BE49-F238E27FC236}">
                <a16:creationId xmlns:a16="http://schemas.microsoft.com/office/drawing/2014/main" id="{A9D3B089-0F07-4D26-9A04-9A1B278E8CB5}"/>
              </a:ext>
            </a:extLst>
          </p:cNvPr>
          <p:cNvSpPr>
            <a:spLocks noGrp="1"/>
          </p:cNvSpPr>
          <p:nvPr>
            <p:ph sz="half" idx="10"/>
          </p:nvPr>
        </p:nvSpPr>
        <p:spPr/>
        <p:txBody>
          <a:bodyPr>
            <a:normAutofit fontScale="92500" lnSpcReduction="10000"/>
          </a:bodyPr>
          <a:lstStyle/>
          <a:p>
            <a:pPr>
              <a:lnSpc>
                <a:spcPct val="120000"/>
              </a:lnSpc>
              <a:spcBef>
                <a:spcPts val="600"/>
              </a:spcBef>
            </a:pPr>
            <a:r>
              <a:rPr lang="en-US" sz="1600" dirty="0"/>
              <a:t>Inlet of a hydrogen and nitrogen mixture (0.05 mole fraction of N</a:t>
            </a:r>
            <a:r>
              <a:rPr lang="en-US" sz="1600" baseline="-25000" dirty="0"/>
              <a:t>2</a:t>
            </a:r>
            <a:r>
              <a:rPr lang="en-US" sz="1600" dirty="0"/>
              <a:t>) through a central pipe into a perforated distribution pipe</a:t>
            </a:r>
          </a:p>
          <a:p>
            <a:pPr>
              <a:lnSpc>
                <a:spcPct val="120000"/>
              </a:lnSpc>
              <a:spcBef>
                <a:spcPts val="600"/>
              </a:spcBef>
            </a:pPr>
            <a:r>
              <a:rPr lang="en-US" sz="1600" dirty="0"/>
              <a:t>Adsorption of H</a:t>
            </a:r>
            <a:r>
              <a:rPr lang="en-US" sz="1600" baseline="-25000" dirty="0"/>
              <a:t>2</a:t>
            </a:r>
            <a:r>
              <a:rPr lang="en-US" sz="1600" dirty="0"/>
              <a:t> in the porous hydride bed</a:t>
            </a:r>
          </a:p>
          <a:p>
            <a:pPr>
              <a:lnSpc>
                <a:spcPct val="120000"/>
              </a:lnSpc>
              <a:spcBef>
                <a:spcPts val="600"/>
              </a:spcBef>
            </a:pPr>
            <a:r>
              <a:rPr lang="en-US" sz="1600" dirty="0"/>
              <a:t>The adsorption process is exothermic and requires cooling, which is provided by a cooling jacket equipped with an annular inlet and a pipe outlet </a:t>
            </a:r>
          </a:p>
          <a:p>
            <a:pPr>
              <a:lnSpc>
                <a:spcPct val="120000"/>
              </a:lnSpc>
              <a:spcBef>
                <a:spcPts val="600"/>
              </a:spcBef>
            </a:pPr>
            <a:r>
              <a:rPr lang="en-US" sz="1600" dirty="0"/>
              <a:t>Note:</a:t>
            </a:r>
          </a:p>
          <a:p>
            <a:pPr lvl="1">
              <a:lnSpc>
                <a:spcPct val="120000"/>
              </a:lnSpc>
              <a:spcBef>
                <a:spcPts val="600"/>
              </a:spcBef>
            </a:pPr>
            <a:r>
              <a:rPr lang="en-US" sz="1333" dirty="0"/>
              <a:t>The inlet becomes an outlet, the distribution pipe becomes a collection pipe, and the cooling jacket becomes a heating jacket during  the discharge process (desorption is endothermic)</a:t>
            </a:r>
          </a:p>
          <a:p>
            <a:pPr lvl="1">
              <a:lnSpc>
                <a:spcPct val="120000"/>
              </a:lnSpc>
              <a:spcBef>
                <a:spcPts val="600"/>
              </a:spcBef>
            </a:pPr>
            <a:r>
              <a:rPr lang="en-US" sz="1333" dirty="0"/>
              <a:t>Only 1/8 of the tank geometry (one sector) is modeled, since we have sector symmetry</a:t>
            </a:r>
            <a:endParaRPr lang="en-SE" sz="1333" dirty="0"/>
          </a:p>
        </p:txBody>
      </p:sp>
      <p:pic>
        <p:nvPicPr>
          <p:cNvPr id="6" name="Picture 5">
            <a:extLst>
              <a:ext uri="{FF2B5EF4-FFF2-40B4-BE49-F238E27FC236}">
                <a16:creationId xmlns:a16="http://schemas.microsoft.com/office/drawing/2014/main" id="{F8217049-2D59-4096-B238-8C969B2DCD64}"/>
              </a:ext>
            </a:extLst>
          </p:cNvPr>
          <p:cNvPicPr>
            <a:picLocks noChangeAspect="1"/>
          </p:cNvPicPr>
          <p:nvPr/>
        </p:nvPicPr>
        <p:blipFill rotWithShape="1">
          <a:blip r:embed="rId2"/>
          <a:srcRect l="23600" t="25185" r="23199" b="19074"/>
          <a:stretch/>
        </p:blipFill>
        <p:spPr>
          <a:xfrm>
            <a:off x="5938807" y="3460750"/>
            <a:ext cx="3207622" cy="3117850"/>
          </a:xfrm>
          <a:prstGeom prst="rect">
            <a:avLst/>
          </a:prstGeom>
        </p:spPr>
      </p:pic>
      <p:pic>
        <p:nvPicPr>
          <p:cNvPr id="7" name="Picture 6">
            <a:extLst>
              <a:ext uri="{FF2B5EF4-FFF2-40B4-BE49-F238E27FC236}">
                <a16:creationId xmlns:a16="http://schemas.microsoft.com/office/drawing/2014/main" id="{790C5DA1-127A-4B35-872E-88362A63162F}"/>
              </a:ext>
            </a:extLst>
          </p:cNvPr>
          <p:cNvPicPr>
            <a:picLocks noChangeAspect="1"/>
          </p:cNvPicPr>
          <p:nvPr/>
        </p:nvPicPr>
        <p:blipFill rotWithShape="1">
          <a:blip r:embed="rId3"/>
          <a:srcRect l="20855" t="26521" r="23582" b="20543"/>
          <a:stretch/>
        </p:blipFill>
        <p:spPr>
          <a:xfrm>
            <a:off x="6187328" y="110243"/>
            <a:ext cx="3429001" cy="3030714"/>
          </a:xfrm>
          <a:prstGeom prst="rect">
            <a:avLst/>
          </a:prstGeom>
        </p:spPr>
      </p:pic>
      <p:sp>
        <p:nvSpPr>
          <p:cNvPr id="8" name="TextBox 7">
            <a:extLst>
              <a:ext uri="{FF2B5EF4-FFF2-40B4-BE49-F238E27FC236}">
                <a16:creationId xmlns:a16="http://schemas.microsoft.com/office/drawing/2014/main" id="{DFBDFCCE-B690-4452-82EE-FF32036E67B8}"/>
              </a:ext>
            </a:extLst>
          </p:cNvPr>
          <p:cNvSpPr txBox="1"/>
          <p:nvPr/>
        </p:nvSpPr>
        <p:spPr>
          <a:xfrm>
            <a:off x="9842500" y="4681121"/>
            <a:ext cx="1936749" cy="338554"/>
          </a:xfrm>
          <a:prstGeom prst="rect">
            <a:avLst/>
          </a:prstGeom>
          <a:noFill/>
        </p:spPr>
        <p:txBody>
          <a:bodyPr wrap="none" rtlCol="0">
            <a:spAutoFit/>
          </a:bodyPr>
          <a:lstStyle/>
          <a:p>
            <a:r>
              <a:rPr lang="en-US" sz="1600" dirty="0">
                <a:latin typeface="Lato Light" panose="020F0302020204030203" pitchFamily="34" charset="0"/>
              </a:rPr>
              <a:t>Porous hydride bed</a:t>
            </a:r>
            <a:endParaRPr lang="en-SE" sz="1600" dirty="0">
              <a:latin typeface="Lato Light" panose="020F0302020204030203" pitchFamily="34" charset="0"/>
            </a:endParaRPr>
          </a:p>
        </p:txBody>
      </p:sp>
      <p:cxnSp>
        <p:nvCxnSpPr>
          <p:cNvPr id="10" name="Straight Connector 9">
            <a:extLst>
              <a:ext uri="{FF2B5EF4-FFF2-40B4-BE49-F238E27FC236}">
                <a16:creationId xmlns:a16="http://schemas.microsoft.com/office/drawing/2014/main" id="{06E4888D-5BDA-4024-8546-7A17DC8156EC}"/>
              </a:ext>
            </a:extLst>
          </p:cNvPr>
          <p:cNvCxnSpPr>
            <a:stCxn id="8" idx="1"/>
          </p:cNvCxnSpPr>
          <p:nvPr/>
        </p:nvCxnSpPr>
        <p:spPr>
          <a:xfrm flipH="1">
            <a:off x="8102600" y="4850398"/>
            <a:ext cx="17399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6F1360A0-9964-4BBE-B89B-E3BEBF496FF3}"/>
              </a:ext>
            </a:extLst>
          </p:cNvPr>
          <p:cNvCxnSpPr/>
          <p:nvPr/>
        </p:nvCxnSpPr>
        <p:spPr>
          <a:xfrm flipH="1">
            <a:off x="8629650" y="3497057"/>
            <a:ext cx="330200" cy="3302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C817DB4-E03D-474F-ACE2-EDD3771386DC}"/>
              </a:ext>
            </a:extLst>
          </p:cNvPr>
          <p:cNvSpPr txBox="1"/>
          <p:nvPr/>
        </p:nvSpPr>
        <p:spPr>
          <a:xfrm>
            <a:off x="8494183" y="3116728"/>
            <a:ext cx="950901" cy="338554"/>
          </a:xfrm>
          <a:prstGeom prst="rect">
            <a:avLst/>
          </a:prstGeom>
          <a:noFill/>
        </p:spPr>
        <p:txBody>
          <a:bodyPr wrap="none" rtlCol="0">
            <a:spAutoFit/>
          </a:bodyPr>
          <a:lstStyle/>
          <a:p>
            <a:r>
              <a:rPr lang="en-US" sz="1600" dirty="0">
                <a:latin typeface="Lato Light" panose="020F0302020204030203" pitchFamily="34" charset="0"/>
              </a:rPr>
              <a:t>Gas inlet</a:t>
            </a:r>
            <a:endParaRPr lang="en-SE" sz="1600" dirty="0">
              <a:latin typeface="Lato Light" panose="020F0302020204030203" pitchFamily="34" charset="0"/>
            </a:endParaRPr>
          </a:p>
        </p:txBody>
      </p:sp>
      <p:pic>
        <p:nvPicPr>
          <p:cNvPr id="14" name="Picture 13">
            <a:extLst>
              <a:ext uri="{FF2B5EF4-FFF2-40B4-BE49-F238E27FC236}">
                <a16:creationId xmlns:a16="http://schemas.microsoft.com/office/drawing/2014/main" id="{14BFF42F-29AC-4F03-A8ED-C54A4CBA92F6}"/>
              </a:ext>
            </a:extLst>
          </p:cNvPr>
          <p:cNvPicPr>
            <a:picLocks noChangeAspect="1"/>
          </p:cNvPicPr>
          <p:nvPr/>
        </p:nvPicPr>
        <p:blipFill rotWithShape="1">
          <a:blip r:embed="rId3"/>
          <a:srcRect l="59857" t="26521" r="23582" b="61102"/>
          <a:stretch/>
        </p:blipFill>
        <p:spPr>
          <a:xfrm>
            <a:off x="9785799" y="1162043"/>
            <a:ext cx="1901263" cy="1318218"/>
          </a:xfrm>
          <a:prstGeom prst="rect">
            <a:avLst/>
          </a:prstGeom>
          <a:ln>
            <a:solidFill>
              <a:schemeClr val="bg1"/>
            </a:solidFill>
          </a:ln>
        </p:spPr>
      </p:pic>
      <p:sp>
        <p:nvSpPr>
          <p:cNvPr id="15" name="Rectangle 14">
            <a:extLst>
              <a:ext uri="{FF2B5EF4-FFF2-40B4-BE49-F238E27FC236}">
                <a16:creationId xmlns:a16="http://schemas.microsoft.com/office/drawing/2014/main" id="{3618D92B-EEB0-4FA6-9734-B4EE0A6D9B6C}"/>
              </a:ext>
            </a:extLst>
          </p:cNvPr>
          <p:cNvSpPr/>
          <p:nvPr/>
        </p:nvSpPr>
        <p:spPr>
          <a:xfrm>
            <a:off x="8559800" y="110243"/>
            <a:ext cx="1056529" cy="72795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cxnSp>
        <p:nvCxnSpPr>
          <p:cNvPr id="17" name="Straight Connector 16">
            <a:extLst>
              <a:ext uri="{FF2B5EF4-FFF2-40B4-BE49-F238E27FC236}">
                <a16:creationId xmlns:a16="http://schemas.microsoft.com/office/drawing/2014/main" id="{229DF95A-030F-4326-BE23-6615767048BE}"/>
              </a:ext>
            </a:extLst>
          </p:cNvPr>
          <p:cNvCxnSpPr/>
          <p:nvPr/>
        </p:nvCxnSpPr>
        <p:spPr>
          <a:xfrm>
            <a:off x="9616329" y="110243"/>
            <a:ext cx="2070733" cy="10518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8A2377A-1BB8-41A8-A941-183C3BFC23E0}"/>
              </a:ext>
            </a:extLst>
          </p:cNvPr>
          <p:cNvCxnSpPr>
            <a:cxnSpLocks/>
          </p:cNvCxnSpPr>
          <p:nvPr/>
        </p:nvCxnSpPr>
        <p:spPr>
          <a:xfrm>
            <a:off x="8559800" y="838200"/>
            <a:ext cx="1225999" cy="16420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94735EB-AD91-4769-AD16-45DBAADB8833}"/>
              </a:ext>
            </a:extLst>
          </p:cNvPr>
          <p:cNvCxnSpPr/>
          <p:nvPr/>
        </p:nvCxnSpPr>
        <p:spPr>
          <a:xfrm>
            <a:off x="8559800" y="110243"/>
            <a:ext cx="1225999" cy="10518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7D1E665C-AF66-4AA7-A237-FAB36ABE5192}"/>
              </a:ext>
            </a:extLst>
          </p:cNvPr>
          <p:cNvCxnSpPr>
            <a:cxnSpLocks/>
          </p:cNvCxnSpPr>
          <p:nvPr/>
        </p:nvCxnSpPr>
        <p:spPr>
          <a:xfrm flipH="1">
            <a:off x="10486595" y="1315176"/>
            <a:ext cx="181124" cy="1811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DBA8214F-1E86-4466-8B9E-C04BA08A1E4F}"/>
              </a:ext>
            </a:extLst>
          </p:cNvPr>
          <p:cNvCxnSpPr>
            <a:cxnSpLocks/>
          </p:cNvCxnSpPr>
          <p:nvPr/>
        </p:nvCxnSpPr>
        <p:spPr>
          <a:xfrm flipH="1">
            <a:off x="10994595" y="1639661"/>
            <a:ext cx="181124" cy="1811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DC019FA3-E0CB-40A1-86D8-88EAFD4F1F5C}"/>
              </a:ext>
            </a:extLst>
          </p:cNvPr>
          <p:cNvSpPr txBox="1"/>
          <p:nvPr/>
        </p:nvSpPr>
        <p:spPr>
          <a:xfrm>
            <a:off x="10689795" y="1126050"/>
            <a:ext cx="1058303" cy="461665"/>
          </a:xfrm>
          <a:prstGeom prst="rect">
            <a:avLst/>
          </a:prstGeom>
          <a:noFill/>
        </p:spPr>
        <p:txBody>
          <a:bodyPr wrap="none" rtlCol="0">
            <a:spAutoFit/>
          </a:bodyPr>
          <a:lstStyle/>
          <a:p>
            <a:r>
              <a:rPr lang="en-US" sz="1200" dirty="0">
                <a:latin typeface="Lato Light" panose="020F0302020204030203" pitchFamily="34" charset="0"/>
              </a:rPr>
              <a:t>Annular inlet </a:t>
            </a:r>
            <a:br>
              <a:rPr lang="en-US" sz="1200" dirty="0">
                <a:latin typeface="Lato Light" panose="020F0302020204030203" pitchFamily="34" charset="0"/>
              </a:rPr>
            </a:br>
            <a:r>
              <a:rPr lang="en-US" sz="1200" dirty="0">
                <a:latin typeface="Lato Light" panose="020F0302020204030203" pitchFamily="34" charset="0"/>
              </a:rPr>
              <a:t>of coolant</a:t>
            </a:r>
            <a:endParaRPr lang="en-SE" sz="1200" dirty="0">
              <a:latin typeface="Lato Light" panose="020F0302020204030203" pitchFamily="34" charset="0"/>
            </a:endParaRPr>
          </a:p>
        </p:txBody>
      </p:sp>
      <p:cxnSp>
        <p:nvCxnSpPr>
          <p:cNvPr id="30" name="Straight Arrow Connector 29">
            <a:extLst>
              <a:ext uri="{FF2B5EF4-FFF2-40B4-BE49-F238E27FC236}">
                <a16:creationId xmlns:a16="http://schemas.microsoft.com/office/drawing/2014/main" id="{9C54D661-C6E8-48EC-8E7E-975A8ABFB067}"/>
              </a:ext>
            </a:extLst>
          </p:cNvPr>
          <p:cNvCxnSpPr/>
          <p:nvPr/>
        </p:nvCxnSpPr>
        <p:spPr>
          <a:xfrm flipH="1">
            <a:off x="8959850" y="124266"/>
            <a:ext cx="152400" cy="152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4C4EBBB3-096A-4CD1-B993-9892C8BBD039}"/>
              </a:ext>
            </a:extLst>
          </p:cNvPr>
          <p:cNvCxnSpPr/>
          <p:nvPr/>
        </p:nvCxnSpPr>
        <p:spPr>
          <a:xfrm flipH="1">
            <a:off x="9288090" y="291367"/>
            <a:ext cx="152400" cy="152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C7EEE2D3-2CED-49C4-AA04-00312A0FD4D0}"/>
              </a:ext>
            </a:extLst>
          </p:cNvPr>
          <p:cNvCxnSpPr>
            <a:cxnSpLocks/>
          </p:cNvCxnSpPr>
          <p:nvPr/>
        </p:nvCxnSpPr>
        <p:spPr>
          <a:xfrm flipH="1">
            <a:off x="6629400" y="2628900"/>
            <a:ext cx="317500" cy="3302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43A41583-D0E7-4659-BF52-33A97CCFC40D}"/>
              </a:ext>
            </a:extLst>
          </p:cNvPr>
          <p:cNvSpPr txBox="1"/>
          <p:nvPr/>
        </p:nvSpPr>
        <p:spPr>
          <a:xfrm>
            <a:off x="5664064" y="3140957"/>
            <a:ext cx="1443024" cy="338554"/>
          </a:xfrm>
          <a:prstGeom prst="rect">
            <a:avLst/>
          </a:prstGeom>
          <a:noFill/>
        </p:spPr>
        <p:txBody>
          <a:bodyPr wrap="none" rtlCol="0">
            <a:spAutoFit/>
          </a:bodyPr>
          <a:lstStyle/>
          <a:p>
            <a:r>
              <a:rPr lang="en-US" sz="1600" dirty="0">
                <a:latin typeface="Lato Light" panose="020F0302020204030203" pitchFamily="34" charset="0"/>
              </a:rPr>
              <a:t>Coolant outlet</a:t>
            </a:r>
            <a:endParaRPr lang="en-SE" sz="1600" dirty="0">
              <a:latin typeface="Lato Light" panose="020F0302020204030203" pitchFamily="34" charset="0"/>
            </a:endParaRPr>
          </a:p>
        </p:txBody>
      </p:sp>
      <p:sp>
        <p:nvSpPr>
          <p:cNvPr id="36" name="TextBox 35">
            <a:extLst>
              <a:ext uri="{FF2B5EF4-FFF2-40B4-BE49-F238E27FC236}">
                <a16:creationId xmlns:a16="http://schemas.microsoft.com/office/drawing/2014/main" id="{619E1A9A-3979-4F0A-A68F-4E6E8C77B859}"/>
              </a:ext>
            </a:extLst>
          </p:cNvPr>
          <p:cNvSpPr txBox="1"/>
          <p:nvPr/>
        </p:nvSpPr>
        <p:spPr>
          <a:xfrm>
            <a:off x="5664064" y="681359"/>
            <a:ext cx="861133" cy="584775"/>
          </a:xfrm>
          <a:prstGeom prst="rect">
            <a:avLst/>
          </a:prstGeom>
          <a:noFill/>
        </p:spPr>
        <p:txBody>
          <a:bodyPr wrap="none" rtlCol="0">
            <a:spAutoFit/>
          </a:bodyPr>
          <a:lstStyle/>
          <a:p>
            <a:r>
              <a:rPr lang="en-US" sz="1600" dirty="0">
                <a:latin typeface="Lato Light" panose="020F0302020204030203" pitchFamily="34" charset="0"/>
              </a:rPr>
              <a:t>Cooling</a:t>
            </a:r>
          </a:p>
          <a:p>
            <a:r>
              <a:rPr lang="en-US" sz="1600" dirty="0">
                <a:latin typeface="Lato Light" panose="020F0302020204030203" pitchFamily="34" charset="0"/>
              </a:rPr>
              <a:t>jacket</a:t>
            </a:r>
            <a:endParaRPr lang="en-SE" sz="1600" dirty="0">
              <a:latin typeface="Lato Light" panose="020F0302020204030203" pitchFamily="34" charset="0"/>
            </a:endParaRPr>
          </a:p>
        </p:txBody>
      </p:sp>
      <p:cxnSp>
        <p:nvCxnSpPr>
          <p:cNvPr id="38" name="Straight Connector 37">
            <a:extLst>
              <a:ext uri="{FF2B5EF4-FFF2-40B4-BE49-F238E27FC236}">
                <a16:creationId xmlns:a16="http://schemas.microsoft.com/office/drawing/2014/main" id="{936D24C9-E851-4E01-A4F1-924C2395EC65}"/>
              </a:ext>
            </a:extLst>
          </p:cNvPr>
          <p:cNvCxnSpPr>
            <a:cxnSpLocks/>
            <a:stCxn id="36" idx="3"/>
          </p:cNvCxnSpPr>
          <p:nvPr/>
        </p:nvCxnSpPr>
        <p:spPr>
          <a:xfrm>
            <a:off x="6525197" y="973747"/>
            <a:ext cx="1130607" cy="0"/>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18CE81FC-E95F-4BB7-A019-3FAB2FFEEA7C}"/>
              </a:ext>
            </a:extLst>
          </p:cNvPr>
          <p:cNvSpPr txBox="1"/>
          <p:nvPr/>
        </p:nvSpPr>
        <p:spPr>
          <a:xfrm>
            <a:off x="9842500" y="5204270"/>
            <a:ext cx="1612942" cy="584775"/>
          </a:xfrm>
          <a:prstGeom prst="rect">
            <a:avLst/>
          </a:prstGeom>
          <a:noFill/>
        </p:spPr>
        <p:txBody>
          <a:bodyPr wrap="none" rtlCol="0">
            <a:spAutoFit/>
          </a:bodyPr>
          <a:lstStyle/>
          <a:p>
            <a:r>
              <a:rPr lang="en-US" sz="1600" dirty="0">
                <a:latin typeface="Lato Light" panose="020F0302020204030203" pitchFamily="34" charset="0"/>
              </a:rPr>
              <a:t>Perforated gas </a:t>
            </a:r>
            <a:br>
              <a:rPr lang="en-US" sz="1600" dirty="0">
                <a:latin typeface="Lato Light" panose="020F0302020204030203" pitchFamily="34" charset="0"/>
              </a:rPr>
            </a:br>
            <a:r>
              <a:rPr lang="en-US" sz="1600" dirty="0">
                <a:latin typeface="Lato Light" panose="020F0302020204030203" pitchFamily="34" charset="0"/>
              </a:rPr>
              <a:t>distribution pipe</a:t>
            </a:r>
            <a:endParaRPr lang="en-SE" sz="1600" dirty="0">
              <a:latin typeface="Lato Light" panose="020F0302020204030203" pitchFamily="34" charset="0"/>
            </a:endParaRPr>
          </a:p>
        </p:txBody>
      </p:sp>
      <p:cxnSp>
        <p:nvCxnSpPr>
          <p:cNvPr id="48" name="Straight Connector 47">
            <a:extLst>
              <a:ext uri="{FF2B5EF4-FFF2-40B4-BE49-F238E27FC236}">
                <a16:creationId xmlns:a16="http://schemas.microsoft.com/office/drawing/2014/main" id="{5A55485A-C4ED-41FC-B67D-1B733BA374C8}"/>
              </a:ext>
            </a:extLst>
          </p:cNvPr>
          <p:cNvCxnSpPr>
            <a:stCxn id="41" idx="1"/>
          </p:cNvCxnSpPr>
          <p:nvPr/>
        </p:nvCxnSpPr>
        <p:spPr>
          <a:xfrm flipH="1" flipV="1">
            <a:off x="7107088" y="5496657"/>
            <a:ext cx="2735412" cy="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7590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5AA0BDFD-F001-4439-BFEF-3692352B47C9}"/>
              </a:ext>
            </a:extLst>
          </p:cNvPr>
          <p:cNvSpPr>
            <a:spLocks noGrp="1"/>
          </p:cNvSpPr>
          <p:nvPr>
            <p:ph sz="half" idx="18"/>
          </p:nvPr>
        </p:nvSpPr>
        <p:spPr>
          <a:xfrm>
            <a:off x="609600" y="4046187"/>
            <a:ext cx="3223683" cy="2811813"/>
          </a:xfrm>
        </p:spPr>
        <p:txBody>
          <a:bodyPr>
            <a:normAutofit/>
          </a:bodyPr>
          <a:lstStyle/>
          <a:p>
            <a:pPr>
              <a:lnSpc>
                <a:spcPct val="120000"/>
              </a:lnSpc>
              <a:spcBef>
                <a:spcPts val="600"/>
              </a:spcBef>
            </a:pPr>
            <a:r>
              <a:rPr lang="en-US" sz="900" i="1" dirty="0"/>
              <a:t>Chemistry</a:t>
            </a:r>
            <a:r>
              <a:rPr lang="en-US" sz="900" dirty="0"/>
              <a:t> interface to define kinetics and thermodynamics</a:t>
            </a:r>
          </a:p>
          <a:p>
            <a:pPr>
              <a:lnSpc>
                <a:spcPct val="120000"/>
              </a:lnSpc>
              <a:spcBef>
                <a:spcPts val="600"/>
              </a:spcBef>
            </a:pPr>
            <a:r>
              <a:rPr lang="en-US" sz="900" i="1" dirty="0"/>
              <a:t>Free and Porous Media Flow</a:t>
            </a:r>
            <a:r>
              <a:rPr lang="en-US" sz="900" dirty="0"/>
              <a:t> to describe the coupled flow in the open channels and in the porous hydride beds</a:t>
            </a:r>
          </a:p>
          <a:p>
            <a:pPr>
              <a:lnSpc>
                <a:spcPct val="120000"/>
              </a:lnSpc>
              <a:spcBef>
                <a:spcPts val="600"/>
              </a:spcBef>
            </a:pPr>
            <a:r>
              <a:rPr lang="en-US" sz="900" i="1" dirty="0"/>
              <a:t>Transport of Concentrated Species in Porous Media</a:t>
            </a:r>
            <a:r>
              <a:rPr lang="en-US" sz="900" dirty="0"/>
              <a:t> to describe the transport of H</a:t>
            </a:r>
            <a:r>
              <a:rPr lang="en-US" sz="900" baseline="-25000" dirty="0"/>
              <a:t>2</a:t>
            </a:r>
            <a:r>
              <a:rPr lang="en-US" sz="900" dirty="0"/>
              <a:t> and N</a:t>
            </a:r>
            <a:r>
              <a:rPr lang="en-US" sz="900" baseline="-25000" dirty="0"/>
              <a:t>2</a:t>
            </a:r>
            <a:r>
              <a:rPr lang="en-US" sz="900" dirty="0"/>
              <a:t> as well as the adsorption of H</a:t>
            </a:r>
            <a:r>
              <a:rPr lang="en-US" sz="900" baseline="-25000" dirty="0"/>
              <a:t>2</a:t>
            </a:r>
          </a:p>
          <a:p>
            <a:pPr>
              <a:lnSpc>
                <a:spcPct val="120000"/>
              </a:lnSpc>
              <a:spcBef>
                <a:spcPts val="600"/>
              </a:spcBef>
            </a:pPr>
            <a:r>
              <a:rPr lang="en-US" sz="900" i="1" dirty="0"/>
              <a:t>Heat Transfer in Porous Media</a:t>
            </a:r>
            <a:r>
              <a:rPr lang="en-US" sz="900" dirty="0"/>
              <a:t> to describe the exothermic adsorption (heat source) and the cooling of the tank</a:t>
            </a:r>
          </a:p>
          <a:p>
            <a:pPr>
              <a:lnSpc>
                <a:spcPct val="120000"/>
              </a:lnSpc>
              <a:spcBef>
                <a:spcPts val="600"/>
              </a:spcBef>
            </a:pPr>
            <a:r>
              <a:rPr lang="en-US" sz="900" i="1" dirty="0"/>
              <a:t>Adsorbed hydrogen content</a:t>
            </a:r>
            <a:r>
              <a:rPr lang="en-US" sz="900" dirty="0"/>
              <a:t> equation to integrate the local adsorbed H</a:t>
            </a:r>
            <a:r>
              <a:rPr lang="en-US" sz="900" baseline="-25000" dirty="0"/>
              <a:t>2</a:t>
            </a:r>
            <a:r>
              <a:rPr lang="en-US" sz="900" dirty="0"/>
              <a:t> over time</a:t>
            </a:r>
          </a:p>
          <a:p>
            <a:pPr>
              <a:lnSpc>
                <a:spcPct val="120000"/>
              </a:lnSpc>
              <a:spcBef>
                <a:spcPts val="600"/>
              </a:spcBef>
            </a:pPr>
            <a:r>
              <a:rPr lang="en-US" sz="900" i="1" dirty="0"/>
              <a:t>Adsorbed hydrogen mass</a:t>
            </a:r>
            <a:r>
              <a:rPr lang="en-US" sz="900" dirty="0"/>
              <a:t> equation to integrate the total H</a:t>
            </a:r>
            <a:r>
              <a:rPr lang="en-US" sz="900" baseline="-25000" dirty="0"/>
              <a:t>2</a:t>
            </a:r>
            <a:r>
              <a:rPr lang="en-US" sz="900" dirty="0"/>
              <a:t> mass in the hydride bed as well as over time</a:t>
            </a:r>
            <a:endParaRPr lang="en-SE" sz="900" dirty="0"/>
          </a:p>
        </p:txBody>
      </p:sp>
      <p:sp>
        <p:nvSpPr>
          <p:cNvPr id="7" name="Content Placeholder 6">
            <a:extLst>
              <a:ext uri="{FF2B5EF4-FFF2-40B4-BE49-F238E27FC236}">
                <a16:creationId xmlns:a16="http://schemas.microsoft.com/office/drawing/2014/main" id="{77DEE41E-24DD-431A-A694-1DF510159FA4}"/>
              </a:ext>
            </a:extLst>
          </p:cNvPr>
          <p:cNvSpPr>
            <a:spLocks noGrp="1"/>
          </p:cNvSpPr>
          <p:nvPr>
            <p:ph sz="quarter" idx="17"/>
          </p:nvPr>
        </p:nvSpPr>
        <p:spPr/>
        <p:txBody>
          <a:bodyPr/>
          <a:lstStyle/>
          <a:p>
            <a:endParaRPr lang="en-SE"/>
          </a:p>
        </p:txBody>
      </p:sp>
      <p:sp>
        <p:nvSpPr>
          <p:cNvPr id="6" name="Title 5">
            <a:extLst>
              <a:ext uri="{FF2B5EF4-FFF2-40B4-BE49-F238E27FC236}">
                <a16:creationId xmlns:a16="http://schemas.microsoft.com/office/drawing/2014/main" id="{D082D6C6-E4AA-45CA-ACE6-02B75390C548}"/>
              </a:ext>
            </a:extLst>
          </p:cNvPr>
          <p:cNvSpPr>
            <a:spLocks noGrp="1"/>
          </p:cNvSpPr>
          <p:nvPr>
            <p:ph type="title"/>
          </p:nvPr>
        </p:nvSpPr>
        <p:spPr/>
        <p:txBody>
          <a:bodyPr>
            <a:normAutofit/>
          </a:bodyPr>
          <a:lstStyle/>
          <a:p>
            <a:r>
              <a:rPr lang="en-US" sz="2800" dirty="0"/>
              <a:t>Implementation in COMSOL Multiphysics</a:t>
            </a:r>
            <a:r>
              <a:rPr lang="en-SE" sz="2800" baseline="30000" dirty="0"/>
              <a:t>®</a:t>
            </a:r>
          </a:p>
        </p:txBody>
      </p:sp>
      <p:pic>
        <p:nvPicPr>
          <p:cNvPr id="12" name="Picture 11">
            <a:extLst>
              <a:ext uri="{FF2B5EF4-FFF2-40B4-BE49-F238E27FC236}">
                <a16:creationId xmlns:a16="http://schemas.microsoft.com/office/drawing/2014/main" id="{254A9665-BFE4-4617-BAFC-B0A44A7508D4}"/>
              </a:ext>
            </a:extLst>
          </p:cNvPr>
          <p:cNvPicPr>
            <a:picLocks noChangeAspect="1"/>
          </p:cNvPicPr>
          <p:nvPr/>
        </p:nvPicPr>
        <p:blipFill rotWithShape="1">
          <a:blip r:embed="rId2"/>
          <a:srcRect r="25877" b="6640"/>
          <a:stretch/>
        </p:blipFill>
        <p:spPr>
          <a:xfrm>
            <a:off x="4361411" y="582355"/>
            <a:ext cx="9037089" cy="6402645"/>
          </a:xfrm>
          <a:prstGeom prst="rect">
            <a:avLst/>
          </a:prstGeom>
        </p:spPr>
      </p:pic>
    </p:spTree>
    <p:extLst>
      <p:ext uri="{BB962C8B-B14F-4D97-AF65-F5344CB8AC3E}">
        <p14:creationId xmlns:p14="http://schemas.microsoft.com/office/powerpoint/2010/main" val="3409797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724E219-4DE9-420F-8F2C-4BF5050E9423}"/>
              </a:ext>
            </a:extLst>
          </p:cNvPr>
          <p:cNvSpPr>
            <a:spLocks noGrp="1"/>
          </p:cNvSpPr>
          <p:nvPr>
            <p:ph type="title"/>
          </p:nvPr>
        </p:nvSpPr>
        <p:spPr/>
        <p:txBody>
          <a:bodyPr/>
          <a:lstStyle/>
          <a:p>
            <a:r>
              <a:rPr lang="en-US" sz="1400" dirty="0">
                <a:solidFill>
                  <a:schemeClr val="accent4">
                    <a:lumMod val="60000"/>
                    <a:lumOff val="40000"/>
                  </a:schemeClr>
                </a:solidFill>
              </a:rPr>
              <a:t>RESULTS</a:t>
            </a:r>
            <a:br>
              <a:rPr lang="en-US" dirty="0"/>
            </a:br>
            <a:r>
              <a:rPr lang="en-US" dirty="0"/>
              <a:t>Flow Field </a:t>
            </a:r>
            <a:endParaRPr lang="en-SE" dirty="0"/>
          </a:p>
        </p:txBody>
      </p:sp>
      <p:sp>
        <p:nvSpPr>
          <p:cNvPr id="7" name="Content Placeholder 6">
            <a:extLst>
              <a:ext uri="{FF2B5EF4-FFF2-40B4-BE49-F238E27FC236}">
                <a16:creationId xmlns:a16="http://schemas.microsoft.com/office/drawing/2014/main" id="{99E4A27E-16E8-447C-90E2-5C781E8B1598}"/>
              </a:ext>
            </a:extLst>
          </p:cNvPr>
          <p:cNvSpPr>
            <a:spLocks noGrp="1"/>
          </p:cNvSpPr>
          <p:nvPr>
            <p:ph sz="quarter" idx="11"/>
          </p:nvPr>
        </p:nvSpPr>
        <p:spPr/>
        <p:txBody>
          <a:bodyPr/>
          <a:lstStyle/>
          <a:p>
            <a:r>
              <a:rPr lang="en-US" dirty="0"/>
              <a:t> </a:t>
            </a:r>
            <a:endParaRPr lang="en-SE" dirty="0"/>
          </a:p>
        </p:txBody>
      </p:sp>
      <p:sp>
        <p:nvSpPr>
          <p:cNvPr id="6" name="Content Placeholder 5">
            <a:extLst>
              <a:ext uri="{FF2B5EF4-FFF2-40B4-BE49-F238E27FC236}">
                <a16:creationId xmlns:a16="http://schemas.microsoft.com/office/drawing/2014/main" id="{E2DDBBBB-4E13-40F3-BF4D-5EB80E49CAB8}"/>
              </a:ext>
            </a:extLst>
          </p:cNvPr>
          <p:cNvSpPr>
            <a:spLocks noGrp="1"/>
          </p:cNvSpPr>
          <p:nvPr>
            <p:ph sz="half" idx="10"/>
          </p:nvPr>
        </p:nvSpPr>
        <p:spPr/>
        <p:txBody>
          <a:bodyPr>
            <a:normAutofit/>
          </a:bodyPr>
          <a:lstStyle/>
          <a:p>
            <a:pPr>
              <a:spcBef>
                <a:spcPts val="600"/>
              </a:spcBef>
            </a:pPr>
            <a:r>
              <a:rPr lang="en-US" sz="1400" dirty="0"/>
              <a:t>The pressure at the inlet is applied over 5 minutes, where it reaches its operational pressure</a:t>
            </a:r>
          </a:p>
          <a:p>
            <a:pPr>
              <a:spcBef>
                <a:spcPts val="600"/>
              </a:spcBef>
            </a:pPr>
            <a:r>
              <a:rPr lang="en-US" sz="1400" dirty="0"/>
              <a:t>The inlet velocity increases to a maximum of 0.45 m/s at the center of the inlet after 115 seconds and thereafter it decreases to values of the order of magnitude of cm/s and mm/s</a:t>
            </a:r>
            <a:endParaRPr lang="en-SE" sz="1400" dirty="0"/>
          </a:p>
        </p:txBody>
      </p:sp>
      <p:sp>
        <p:nvSpPr>
          <p:cNvPr id="8" name="Text Placeholder 7">
            <a:extLst>
              <a:ext uri="{FF2B5EF4-FFF2-40B4-BE49-F238E27FC236}">
                <a16:creationId xmlns:a16="http://schemas.microsoft.com/office/drawing/2014/main" id="{89BF15F2-50F2-40EC-A159-B2D2C7AF73E3}"/>
              </a:ext>
            </a:extLst>
          </p:cNvPr>
          <p:cNvSpPr>
            <a:spLocks noGrp="1"/>
          </p:cNvSpPr>
          <p:nvPr>
            <p:ph type="body" sz="quarter" idx="12"/>
          </p:nvPr>
        </p:nvSpPr>
        <p:spPr/>
        <p:txBody>
          <a:bodyPr>
            <a:normAutofit fontScale="92500" lnSpcReduction="10000"/>
          </a:bodyPr>
          <a:lstStyle/>
          <a:p>
            <a:r>
              <a:rPr lang="en-US" dirty="0"/>
              <a:t>Velocity and pressure at the center of the inlet (left) and velocity field after 115 s (top).</a:t>
            </a:r>
            <a:endParaRPr lang="en-SE" dirty="0"/>
          </a:p>
        </p:txBody>
      </p:sp>
      <p:pic>
        <p:nvPicPr>
          <p:cNvPr id="20" name="Picture 19">
            <a:extLst>
              <a:ext uri="{FF2B5EF4-FFF2-40B4-BE49-F238E27FC236}">
                <a16:creationId xmlns:a16="http://schemas.microsoft.com/office/drawing/2014/main" id="{E268458A-FA0C-4BA6-8486-322B2A8C8DB2}"/>
              </a:ext>
            </a:extLst>
          </p:cNvPr>
          <p:cNvPicPr>
            <a:picLocks noChangeAspect="1"/>
          </p:cNvPicPr>
          <p:nvPr/>
        </p:nvPicPr>
        <p:blipFill>
          <a:blip r:embed="rId2"/>
          <a:stretch>
            <a:fillRect/>
          </a:stretch>
        </p:blipFill>
        <p:spPr>
          <a:xfrm>
            <a:off x="5622242" y="279400"/>
            <a:ext cx="6264958" cy="5812217"/>
          </a:xfrm>
          <a:prstGeom prst="rect">
            <a:avLst/>
          </a:prstGeom>
        </p:spPr>
      </p:pic>
      <p:pic>
        <p:nvPicPr>
          <p:cNvPr id="9" name="Picture 8">
            <a:extLst>
              <a:ext uri="{FF2B5EF4-FFF2-40B4-BE49-F238E27FC236}">
                <a16:creationId xmlns:a16="http://schemas.microsoft.com/office/drawing/2014/main" id="{58A25CE5-4A5F-4779-9965-3612D43C95C1}"/>
              </a:ext>
            </a:extLst>
          </p:cNvPr>
          <p:cNvPicPr>
            <a:picLocks noChangeAspect="1"/>
          </p:cNvPicPr>
          <p:nvPr/>
        </p:nvPicPr>
        <p:blipFill>
          <a:blip r:embed="rId3"/>
          <a:stretch>
            <a:fillRect/>
          </a:stretch>
        </p:blipFill>
        <p:spPr>
          <a:xfrm>
            <a:off x="839988" y="4292599"/>
            <a:ext cx="3838221" cy="2158999"/>
          </a:xfrm>
          <a:prstGeom prst="rect">
            <a:avLst/>
          </a:prstGeom>
        </p:spPr>
      </p:pic>
    </p:spTree>
    <p:extLst>
      <p:ext uri="{BB962C8B-B14F-4D97-AF65-F5344CB8AC3E}">
        <p14:creationId xmlns:p14="http://schemas.microsoft.com/office/powerpoint/2010/main" val="1760484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724E219-4DE9-420F-8F2C-4BF5050E9423}"/>
              </a:ext>
            </a:extLst>
          </p:cNvPr>
          <p:cNvSpPr>
            <a:spLocks noGrp="1"/>
          </p:cNvSpPr>
          <p:nvPr>
            <p:ph type="title"/>
          </p:nvPr>
        </p:nvSpPr>
        <p:spPr/>
        <p:txBody>
          <a:bodyPr/>
          <a:lstStyle/>
          <a:p>
            <a:r>
              <a:rPr lang="en-US" sz="1400" dirty="0">
                <a:solidFill>
                  <a:schemeClr val="accent4">
                    <a:lumMod val="60000"/>
                    <a:lumOff val="40000"/>
                  </a:schemeClr>
                </a:solidFill>
              </a:rPr>
              <a:t>RESULTS</a:t>
            </a:r>
            <a:br>
              <a:rPr lang="en-US" dirty="0"/>
            </a:br>
            <a:r>
              <a:rPr lang="en-US" dirty="0"/>
              <a:t>Flow Distribution </a:t>
            </a:r>
            <a:endParaRPr lang="en-SE" dirty="0"/>
          </a:p>
        </p:txBody>
      </p:sp>
      <p:sp>
        <p:nvSpPr>
          <p:cNvPr id="7" name="Content Placeholder 6">
            <a:extLst>
              <a:ext uri="{FF2B5EF4-FFF2-40B4-BE49-F238E27FC236}">
                <a16:creationId xmlns:a16="http://schemas.microsoft.com/office/drawing/2014/main" id="{99E4A27E-16E8-447C-90E2-5C781E8B1598}"/>
              </a:ext>
            </a:extLst>
          </p:cNvPr>
          <p:cNvSpPr>
            <a:spLocks noGrp="1"/>
          </p:cNvSpPr>
          <p:nvPr>
            <p:ph sz="quarter" idx="11"/>
          </p:nvPr>
        </p:nvSpPr>
        <p:spPr/>
        <p:txBody>
          <a:bodyPr/>
          <a:lstStyle/>
          <a:p>
            <a:r>
              <a:rPr lang="en-US" dirty="0"/>
              <a:t> </a:t>
            </a:r>
            <a:endParaRPr lang="en-SE" dirty="0"/>
          </a:p>
        </p:txBody>
      </p:sp>
      <p:sp>
        <p:nvSpPr>
          <p:cNvPr id="6" name="Content Placeholder 5">
            <a:extLst>
              <a:ext uri="{FF2B5EF4-FFF2-40B4-BE49-F238E27FC236}">
                <a16:creationId xmlns:a16="http://schemas.microsoft.com/office/drawing/2014/main" id="{E2DDBBBB-4E13-40F3-BF4D-5EB80E49CAB8}"/>
              </a:ext>
            </a:extLst>
          </p:cNvPr>
          <p:cNvSpPr>
            <a:spLocks noGrp="1"/>
          </p:cNvSpPr>
          <p:nvPr>
            <p:ph sz="half" idx="10"/>
          </p:nvPr>
        </p:nvSpPr>
        <p:spPr/>
        <p:txBody>
          <a:bodyPr>
            <a:normAutofit/>
          </a:bodyPr>
          <a:lstStyle/>
          <a:p>
            <a:pPr marL="0" indent="0">
              <a:spcBef>
                <a:spcPts val="600"/>
              </a:spcBef>
              <a:buNone/>
            </a:pPr>
            <a:r>
              <a:rPr lang="en-US" sz="1400" dirty="0"/>
              <a:t>Although the flow in the central channel is nonuniform, the flow into the hydride bed is almost uniform. This is due to the high pressure loss in the porous domains compared to the open domains, which tends to even out the flow. There is only a small difference between the charging velocity at the bottom of the tanks and the top (closer to the inlet).</a:t>
            </a:r>
            <a:endParaRPr lang="en-SE" sz="1400" dirty="0"/>
          </a:p>
        </p:txBody>
      </p:sp>
      <p:sp>
        <p:nvSpPr>
          <p:cNvPr id="8" name="Text Placeholder 7">
            <a:extLst>
              <a:ext uri="{FF2B5EF4-FFF2-40B4-BE49-F238E27FC236}">
                <a16:creationId xmlns:a16="http://schemas.microsoft.com/office/drawing/2014/main" id="{89BF15F2-50F2-40EC-A159-B2D2C7AF73E3}"/>
              </a:ext>
            </a:extLst>
          </p:cNvPr>
          <p:cNvSpPr>
            <a:spLocks noGrp="1"/>
          </p:cNvSpPr>
          <p:nvPr>
            <p:ph type="body" sz="quarter" idx="12"/>
          </p:nvPr>
        </p:nvSpPr>
        <p:spPr/>
        <p:txBody>
          <a:bodyPr>
            <a:normAutofit fontScale="77500" lnSpcReduction="20000"/>
          </a:bodyPr>
          <a:lstStyle/>
          <a:p>
            <a:r>
              <a:rPr lang="en-US" dirty="0"/>
              <a:t>Flow velocity after 115 s of charging (top) along a line (light blue dotted line, left) through the gas distribution orifices from the bottom to the top (inlet) of the tank.</a:t>
            </a:r>
            <a:endParaRPr lang="en-SE" dirty="0"/>
          </a:p>
        </p:txBody>
      </p:sp>
      <p:pic>
        <p:nvPicPr>
          <p:cNvPr id="2" name="Picture 1">
            <a:extLst>
              <a:ext uri="{FF2B5EF4-FFF2-40B4-BE49-F238E27FC236}">
                <a16:creationId xmlns:a16="http://schemas.microsoft.com/office/drawing/2014/main" id="{58028F6A-77F7-478C-AFB2-F7DB6E29245C}"/>
              </a:ext>
            </a:extLst>
          </p:cNvPr>
          <p:cNvPicPr>
            <a:picLocks noChangeAspect="1"/>
          </p:cNvPicPr>
          <p:nvPr/>
        </p:nvPicPr>
        <p:blipFill>
          <a:blip r:embed="rId2"/>
          <a:stretch>
            <a:fillRect/>
          </a:stretch>
        </p:blipFill>
        <p:spPr>
          <a:xfrm>
            <a:off x="5317066" y="1847851"/>
            <a:ext cx="6739467" cy="3790950"/>
          </a:xfrm>
          <a:prstGeom prst="rect">
            <a:avLst/>
          </a:prstGeom>
        </p:spPr>
      </p:pic>
      <p:pic>
        <p:nvPicPr>
          <p:cNvPr id="9" name="Picture 8">
            <a:extLst>
              <a:ext uri="{FF2B5EF4-FFF2-40B4-BE49-F238E27FC236}">
                <a16:creationId xmlns:a16="http://schemas.microsoft.com/office/drawing/2014/main" id="{D03E1750-9CF2-493C-93DD-9AD152468EE4}"/>
              </a:ext>
            </a:extLst>
          </p:cNvPr>
          <p:cNvPicPr>
            <a:picLocks noChangeAspect="1"/>
          </p:cNvPicPr>
          <p:nvPr/>
        </p:nvPicPr>
        <p:blipFill rotWithShape="1">
          <a:blip r:embed="rId3"/>
          <a:srcRect l="20855" t="26521" r="23582" b="20543"/>
          <a:stretch/>
        </p:blipFill>
        <p:spPr>
          <a:xfrm>
            <a:off x="964512" y="4076700"/>
            <a:ext cx="2748070" cy="2428874"/>
          </a:xfrm>
          <a:prstGeom prst="rect">
            <a:avLst/>
          </a:prstGeom>
        </p:spPr>
      </p:pic>
      <p:cxnSp>
        <p:nvCxnSpPr>
          <p:cNvPr id="4" name="Straight Connector 3">
            <a:extLst>
              <a:ext uri="{FF2B5EF4-FFF2-40B4-BE49-F238E27FC236}">
                <a16:creationId xmlns:a16="http://schemas.microsoft.com/office/drawing/2014/main" id="{4651B334-E198-4B31-A7FF-F503AFD779FC}"/>
              </a:ext>
            </a:extLst>
          </p:cNvPr>
          <p:cNvCxnSpPr>
            <a:cxnSpLocks/>
          </p:cNvCxnSpPr>
          <p:nvPr/>
        </p:nvCxnSpPr>
        <p:spPr>
          <a:xfrm flipV="1">
            <a:off x="2021410" y="4597401"/>
            <a:ext cx="1248840" cy="1331041"/>
          </a:xfrm>
          <a:prstGeom prst="line">
            <a:avLst/>
          </a:prstGeom>
          <a:ln w="19050">
            <a:solidFill>
              <a:schemeClr val="accent1">
                <a:lumMod val="60000"/>
                <a:lumOff val="40000"/>
              </a:schemeClr>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0D90CADC-1524-4FF0-8360-925B362938E5}"/>
              </a:ext>
            </a:extLst>
          </p:cNvPr>
          <p:cNvSpPr txBox="1"/>
          <p:nvPr/>
        </p:nvSpPr>
        <p:spPr>
          <a:xfrm>
            <a:off x="3149063" y="5543550"/>
            <a:ext cx="242374" cy="246221"/>
          </a:xfrm>
          <a:prstGeom prst="rect">
            <a:avLst/>
          </a:prstGeom>
          <a:noFill/>
        </p:spPr>
        <p:txBody>
          <a:bodyPr wrap="none" rtlCol="0">
            <a:spAutoFit/>
          </a:bodyPr>
          <a:lstStyle/>
          <a:p>
            <a:r>
              <a:rPr lang="en-US" sz="1000" i="1" dirty="0">
                <a:latin typeface="Cambria" panose="02040503050406030204" pitchFamily="18" charset="0"/>
                <a:ea typeface="Cambria" panose="02040503050406030204" pitchFamily="18" charset="0"/>
              </a:rPr>
              <a:t>z</a:t>
            </a:r>
            <a:endParaRPr lang="en-SE" sz="1000" i="1" dirty="0">
              <a:latin typeface="Cambria" panose="02040503050406030204" pitchFamily="18" charset="0"/>
              <a:ea typeface="Cambria" panose="02040503050406030204" pitchFamily="18" charset="0"/>
            </a:endParaRPr>
          </a:p>
        </p:txBody>
      </p:sp>
      <p:cxnSp>
        <p:nvCxnSpPr>
          <p:cNvPr id="17" name="Straight Arrow Connector 16">
            <a:extLst>
              <a:ext uri="{FF2B5EF4-FFF2-40B4-BE49-F238E27FC236}">
                <a16:creationId xmlns:a16="http://schemas.microsoft.com/office/drawing/2014/main" id="{E3E2D5A1-1EFF-4F75-9800-7DEC11E1F0D5}"/>
              </a:ext>
            </a:extLst>
          </p:cNvPr>
          <p:cNvCxnSpPr/>
          <p:nvPr/>
        </p:nvCxnSpPr>
        <p:spPr>
          <a:xfrm flipV="1">
            <a:off x="2407926" y="4813300"/>
            <a:ext cx="1365250" cy="16033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2341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724E219-4DE9-420F-8F2C-4BF5050E9423}"/>
              </a:ext>
            </a:extLst>
          </p:cNvPr>
          <p:cNvSpPr>
            <a:spLocks noGrp="1"/>
          </p:cNvSpPr>
          <p:nvPr>
            <p:ph type="title"/>
          </p:nvPr>
        </p:nvSpPr>
        <p:spPr/>
        <p:txBody>
          <a:bodyPr/>
          <a:lstStyle/>
          <a:p>
            <a:r>
              <a:rPr lang="en-US" sz="1400" dirty="0">
                <a:solidFill>
                  <a:schemeClr val="accent4">
                    <a:lumMod val="60000"/>
                    <a:lumOff val="40000"/>
                  </a:schemeClr>
                </a:solidFill>
              </a:rPr>
              <a:t>RESULTS</a:t>
            </a:r>
            <a:br>
              <a:rPr lang="en-US" dirty="0"/>
            </a:br>
            <a:r>
              <a:rPr lang="en-US" dirty="0"/>
              <a:t>Temperature </a:t>
            </a:r>
            <a:endParaRPr lang="en-SE" dirty="0"/>
          </a:p>
        </p:txBody>
      </p:sp>
      <p:sp>
        <p:nvSpPr>
          <p:cNvPr id="7" name="Content Placeholder 6">
            <a:extLst>
              <a:ext uri="{FF2B5EF4-FFF2-40B4-BE49-F238E27FC236}">
                <a16:creationId xmlns:a16="http://schemas.microsoft.com/office/drawing/2014/main" id="{99E4A27E-16E8-447C-90E2-5C781E8B1598}"/>
              </a:ext>
            </a:extLst>
          </p:cNvPr>
          <p:cNvSpPr>
            <a:spLocks noGrp="1"/>
          </p:cNvSpPr>
          <p:nvPr>
            <p:ph sz="quarter" idx="11"/>
          </p:nvPr>
        </p:nvSpPr>
        <p:spPr/>
        <p:txBody>
          <a:bodyPr/>
          <a:lstStyle/>
          <a:p>
            <a:r>
              <a:rPr lang="en-US" dirty="0"/>
              <a:t> </a:t>
            </a:r>
            <a:endParaRPr lang="en-SE" dirty="0"/>
          </a:p>
        </p:txBody>
      </p:sp>
      <p:sp>
        <p:nvSpPr>
          <p:cNvPr id="6" name="Content Placeholder 5">
            <a:extLst>
              <a:ext uri="{FF2B5EF4-FFF2-40B4-BE49-F238E27FC236}">
                <a16:creationId xmlns:a16="http://schemas.microsoft.com/office/drawing/2014/main" id="{E2DDBBBB-4E13-40F3-BF4D-5EB80E49CAB8}"/>
              </a:ext>
            </a:extLst>
          </p:cNvPr>
          <p:cNvSpPr>
            <a:spLocks noGrp="1"/>
          </p:cNvSpPr>
          <p:nvPr>
            <p:ph sz="half" idx="10"/>
          </p:nvPr>
        </p:nvSpPr>
        <p:spPr/>
        <p:txBody>
          <a:bodyPr>
            <a:normAutofit/>
          </a:bodyPr>
          <a:lstStyle/>
          <a:p>
            <a:pPr marL="0" indent="0">
              <a:spcBef>
                <a:spcPts val="600"/>
              </a:spcBef>
              <a:buNone/>
            </a:pPr>
            <a:r>
              <a:rPr lang="en-US" sz="1400" dirty="0"/>
              <a:t>The temperature is closely coupled to the pressure during the initial pressure-increasing phase. As the pressure reaches the constant value of 7 atm, the temperature starts decaying during the charging process, as the cooling starts taking effect.</a:t>
            </a:r>
            <a:endParaRPr lang="en-SE" sz="1400" dirty="0"/>
          </a:p>
        </p:txBody>
      </p:sp>
      <p:sp>
        <p:nvSpPr>
          <p:cNvPr id="8" name="Text Placeholder 7">
            <a:extLst>
              <a:ext uri="{FF2B5EF4-FFF2-40B4-BE49-F238E27FC236}">
                <a16:creationId xmlns:a16="http://schemas.microsoft.com/office/drawing/2014/main" id="{89BF15F2-50F2-40EC-A159-B2D2C7AF73E3}"/>
              </a:ext>
            </a:extLst>
          </p:cNvPr>
          <p:cNvSpPr>
            <a:spLocks noGrp="1"/>
          </p:cNvSpPr>
          <p:nvPr>
            <p:ph type="body" sz="quarter" idx="12"/>
          </p:nvPr>
        </p:nvSpPr>
        <p:spPr/>
        <p:txBody>
          <a:bodyPr>
            <a:normAutofit fontScale="92500" lnSpcReduction="10000"/>
          </a:bodyPr>
          <a:lstStyle/>
          <a:p>
            <a:r>
              <a:rPr lang="en-US" dirty="0"/>
              <a:t>Temperature at the position of an inlet orifice in the hydride bed and pressure (left) and temperature in the bed after 300 s (top).</a:t>
            </a:r>
            <a:endParaRPr lang="en-SE" dirty="0"/>
          </a:p>
        </p:txBody>
      </p:sp>
      <p:pic>
        <p:nvPicPr>
          <p:cNvPr id="22" name="Picture 21">
            <a:extLst>
              <a:ext uri="{FF2B5EF4-FFF2-40B4-BE49-F238E27FC236}">
                <a16:creationId xmlns:a16="http://schemas.microsoft.com/office/drawing/2014/main" id="{CAC8938B-2964-4507-AE03-42736360408B}"/>
              </a:ext>
            </a:extLst>
          </p:cNvPr>
          <p:cNvPicPr>
            <a:picLocks noChangeAspect="1"/>
          </p:cNvPicPr>
          <p:nvPr/>
        </p:nvPicPr>
        <p:blipFill>
          <a:blip r:embed="rId2"/>
          <a:stretch>
            <a:fillRect/>
          </a:stretch>
        </p:blipFill>
        <p:spPr>
          <a:xfrm>
            <a:off x="5526860" y="248587"/>
            <a:ext cx="6400801" cy="5938243"/>
          </a:xfrm>
          <a:prstGeom prst="rect">
            <a:avLst/>
          </a:prstGeom>
        </p:spPr>
      </p:pic>
      <p:pic>
        <p:nvPicPr>
          <p:cNvPr id="26" name="Picture 25">
            <a:extLst>
              <a:ext uri="{FF2B5EF4-FFF2-40B4-BE49-F238E27FC236}">
                <a16:creationId xmlns:a16="http://schemas.microsoft.com/office/drawing/2014/main" id="{0AA509C7-AC2B-42F8-89CD-AD15AB223D1C}"/>
              </a:ext>
            </a:extLst>
          </p:cNvPr>
          <p:cNvPicPr>
            <a:picLocks noChangeAspect="1"/>
          </p:cNvPicPr>
          <p:nvPr/>
        </p:nvPicPr>
        <p:blipFill>
          <a:blip r:embed="rId3"/>
          <a:stretch>
            <a:fillRect/>
          </a:stretch>
        </p:blipFill>
        <p:spPr>
          <a:xfrm>
            <a:off x="839989" y="4292600"/>
            <a:ext cx="3838221" cy="2158999"/>
          </a:xfrm>
          <a:prstGeom prst="rect">
            <a:avLst/>
          </a:prstGeom>
        </p:spPr>
      </p:pic>
    </p:spTree>
    <p:extLst>
      <p:ext uri="{BB962C8B-B14F-4D97-AF65-F5344CB8AC3E}">
        <p14:creationId xmlns:p14="http://schemas.microsoft.com/office/powerpoint/2010/main" val="435161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724E219-4DE9-420F-8F2C-4BF5050E9423}"/>
              </a:ext>
            </a:extLst>
          </p:cNvPr>
          <p:cNvSpPr>
            <a:spLocks noGrp="1"/>
          </p:cNvSpPr>
          <p:nvPr>
            <p:ph type="title"/>
          </p:nvPr>
        </p:nvSpPr>
        <p:spPr/>
        <p:txBody>
          <a:bodyPr/>
          <a:lstStyle/>
          <a:p>
            <a:r>
              <a:rPr lang="en-US" sz="1400" dirty="0">
                <a:solidFill>
                  <a:schemeClr val="accent4">
                    <a:lumMod val="60000"/>
                    <a:lumOff val="40000"/>
                  </a:schemeClr>
                </a:solidFill>
              </a:rPr>
              <a:t>RESULTS</a:t>
            </a:r>
            <a:br>
              <a:rPr lang="en-US" dirty="0"/>
            </a:br>
            <a:r>
              <a:rPr lang="en-US" dirty="0"/>
              <a:t>Stored Hydrogen </a:t>
            </a:r>
            <a:endParaRPr lang="en-SE" dirty="0"/>
          </a:p>
        </p:txBody>
      </p:sp>
      <p:sp>
        <p:nvSpPr>
          <p:cNvPr id="7" name="Content Placeholder 6">
            <a:extLst>
              <a:ext uri="{FF2B5EF4-FFF2-40B4-BE49-F238E27FC236}">
                <a16:creationId xmlns:a16="http://schemas.microsoft.com/office/drawing/2014/main" id="{99E4A27E-16E8-447C-90E2-5C781E8B1598}"/>
              </a:ext>
            </a:extLst>
          </p:cNvPr>
          <p:cNvSpPr>
            <a:spLocks noGrp="1"/>
          </p:cNvSpPr>
          <p:nvPr>
            <p:ph sz="quarter" idx="11"/>
          </p:nvPr>
        </p:nvSpPr>
        <p:spPr/>
        <p:txBody>
          <a:bodyPr/>
          <a:lstStyle/>
          <a:p>
            <a:r>
              <a:rPr lang="en-US" dirty="0"/>
              <a:t> </a:t>
            </a:r>
            <a:endParaRPr lang="en-SE" dirty="0"/>
          </a:p>
        </p:txBody>
      </p:sp>
      <p:sp>
        <p:nvSpPr>
          <p:cNvPr id="6" name="Content Placeholder 5">
            <a:extLst>
              <a:ext uri="{FF2B5EF4-FFF2-40B4-BE49-F238E27FC236}">
                <a16:creationId xmlns:a16="http://schemas.microsoft.com/office/drawing/2014/main" id="{E2DDBBBB-4E13-40F3-BF4D-5EB80E49CAB8}"/>
              </a:ext>
            </a:extLst>
          </p:cNvPr>
          <p:cNvSpPr>
            <a:spLocks noGrp="1"/>
          </p:cNvSpPr>
          <p:nvPr>
            <p:ph sz="half" idx="10"/>
          </p:nvPr>
        </p:nvSpPr>
        <p:spPr/>
        <p:txBody>
          <a:bodyPr>
            <a:normAutofit/>
          </a:bodyPr>
          <a:lstStyle/>
          <a:p>
            <a:pPr marL="0" indent="0">
              <a:spcBef>
                <a:spcPts val="600"/>
              </a:spcBef>
              <a:buNone/>
            </a:pPr>
            <a:r>
              <a:rPr lang="en-US" sz="1400" dirty="0"/>
              <a:t>The charging process is not completed after 1 hour at 7 atm; see the green curve below. The contour plot shows the hydrogen content in mole H</a:t>
            </a:r>
            <a:r>
              <a:rPr lang="en-US" sz="1400" baseline="-25000" dirty="0"/>
              <a:t>2</a:t>
            </a:r>
            <a:r>
              <a:rPr lang="en-US" sz="1400" dirty="0"/>
              <a:t> per mole metal. The maximum value is 3 mole H</a:t>
            </a:r>
            <a:r>
              <a:rPr lang="en-US" sz="1400" baseline="-25000" dirty="0"/>
              <a:t>2</a:t>
            </a:r>
            <a:r>
              <a:rPr lang="en-US" sz="1400" dirty="0"/>
              <a:t> per mole metal hydride (6 mole atomic hydrogen per mole metal). This means that there is still plenty of saturated metal hydride after 1 hour of charging at 7 atm.</a:t>
            </a:r>
            <a:endParaRPr lang="en-SE" sz="1400" dirty="0"/>
          </a:p>
        </p:txBody>
      </p:sp>
      <p:sp>
        <p:nvSpPr>
          <p:cNvPr id="8" name="Text Placeholder 7">
            <a:extLst>
              <a:ext uri="{FF2B5EF4-FFF2-40B4-BE49-F238E27FC236}">
                <a16:creationId xmlns:a16="http://schemas.microsoft.com/office/drawing/2014/main" id="{89BF15F2-50F2-40EC-A159-B2D2C7AF73E3}"/>
              </a:ext>
            </a:extLst>
          </p:cNvPr>
          <p:cNvSpPr>
            <a:spLocks noGrp="1"/>
          </p:cNvSpPr>
          <p:nvPr>
            <p:ph type="body" sz="quarter" idx="12"/>
          </p:nvPr>
        </p:nvSpPr>
        <p:spPr>
          <a:xfrm>
            <a:off x="5486400" y="6172200"/>
            <a:ext cx="4137837" cy="406400"/>
          </a:xfrm>
        </p:spPr>
        <p:txBody>
          <a:bodyPr>
            <a:normAutofit fontScale="92500" lnSpcReduction="10000"/>
          </a:bodyPr>
          <a:lstStyle/>
          <a:p>
            <a:r>
              <a:rPr lang="en-US" dirty="0"/>
              <a:t>Adsorbed and gas phase hydrogen in g (left) and hydrogen content (max. possible = 6) after 3600 s of charging at 7 atm (top).</a:t>
            </a:r>
            <a:endParaRPr lang="en-SE" dirty="0"/>
          </a:p>
        </p:txBody>
      </p:sp>
      <p:pic>
        <p:nvPicPr>
          <p:cNvPr id="10" name="Picture 9">
            <a:extLst>
              <a:ext uri="{FF2B5EF4-FFF2-40B4-BE49-F238E27FC236}">
                <a16:creationId xmlns:a16="http://schemas.microsoft.com/office/drawing/2014/main" id="{583D421F-1F34-4BA3-B161-E125EBF5593A}"/>
              </a:ext>
            </a:extLst>
          </p:cNvPr>
          <p:cNvPicPr>
            <a:picLocks noChangeAspect="1"/>
          </p:cNvPicPr>
          <p:nvPr/>
        </p:nvPicPr>
        <p:blipFill>
          <a:blip r:embed="rId2"/>
          <a:stretch>
            <a:fillRect/>
          </a:stretch>
        </p:blipFill>
        <p:spPr>
          <a:xfrm>
            <a:off x="5518768" y="188570"/>
            <a:ext cx="6494316" cy="6025000"/>
          </a:xfrm>
          <a:prstGeom prst="rect">
            <a:avLst/>
          </a:prstGeom>
        </p:spPr>
      </p:pic>
      <p:pic>
        <p:nvPicPr>
          <p:cNvPr id="12" name="Picture 11">
            <a:extLst>
              <a:ext uri="{FF2B5EF4-FFF2-40B4-BE49-F238E27FC236}">
                <a16:creationId xmlns:a16="http://schemas.microsoft.com/office/drawing/2014/main" id="{F864C7DD-364E-412B-94D8-295434FCD314}"/>
              </a:ext>
            </a:extLst>
          </p:cNvPr>
          <p:cNvPicPr>
            <a:picLocks noChangeAspect="1"/>
          </p:cNvPicPr>
          <p:nvPr/>
        </p:nvPicPr>
        <p:blipFill>
          <a:blip r:embed="rId3"/>
          <a:stretch>
            <a:fillRect/>
          </a:stretch>
        </p:blipFill>
        <p:spPr>
          <a:xfrm>
            <a:off x="839989" y="4292600"/>
            <a:ext cx="3838221" cy="2158999"/>
          </a:xfrm>
          <a:prstGeom prst="rect">
            <a:avLst/>
          </a:prstGeom>
        </p:spPr>
      </p:pic>
    </p:spTree>
    <p:extLst>
      <p:ext uri="{BB962C8B-B14F-4D97-AF65-F5344CB8AC3E}">
        <p14:creationId xmlns:p14="http://schemas.microsoft.com/office/powerpoint/2010/main" val="15170061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FC75E927-3818-44F9-B6BA-18544F440B47}"/>
              </a:ext>
            </a:extLst>
          </p:cNvPr>
          <p:cNvSpPr>
            <a:spLocks noGrp="1"/>
          </p:cNvSpPr>
          <p:nvPr>
            <p:ph sz="quarter" idx="29"/>
          </p:nvPr>
        </p:nvSpPr>
        <p:spPr/>
        <p:txBody>
          <a:bodyPr/>
          <a:lstStyle/>
          <a:p>
            <a:r>
              <a:rPr lang="en-US" dirty="0"/>
              <a:t> </a:t>
            </a:r>
            <a:endParaRPr lang="en-SE" dirty="0"/>
          </a:p>
        </p:txBody>
      </p:sp>
      <p:sp>
        <p:nvSpPr>
          <p:cNvPr id="7" name="Content Placeholder 6">
            <a:extLst>
              <a:ext uri="{FF2B5EF4-FFF2-40B4-BE49-F238E27FC236}">
                <a16:creationId xmlns:a16="http://schemas.microsoft.com/office/drawing/2014/main" id="{403A0F1A-8BFD-45C4-AE5D-A5A88EA8BDE3}"/>
              </a:ext>
            </a:extLst>
          </p:cNvPr>
          <p:cNvSpPr>
            <a:spLocks noGrp="1"/>
          </p:cNvSpPr>
          <p:nvPr>
            <p:ph sz="quarter" idx="19"/>
          </p:nvPr>
        </p:nvSpPr>
        <p:spPr/>
        <p:txBody>
          <a:bodyPr/>
          <a:lstStyle/>
          <a:p>
            <a:r>
              <a:rPr lang="en-US" sz="2400" dirty="0"/>
              <a:t>Hydrogen Adsorption in a Metal Hydride Tank</a:t>
            </a:r>
            <a:endParaRPr lang="en-SE" sz="2400" dirty="0"/>
          </a:p>
        </p:txBody>
      </p:sp>
      <p:sp>
        <p:nvSpPr>
          <p:cNvPr id="8" name="Content Placeholder 7">
            <a:extLst>
              <a:ext uri="{FF2B5EF4-FFF2-40B4-BE49-F238E27FC236}">
                <a16:creationId xmlns:a16="http://schemas.microsoft.com/office/drawing/2014/main" id="{A8778BAE-3FF0-45A6-B87C-424A6F19F9CA}"/>
              </a:ext>
            </a:extLst>
          </p:cNvPr>
          <p:cNvSpPr>
            <a:spLocks noGrp="1"/>
          </p:cNvSpPr>
          <p:nvPr>
            <p:ph sz="quarter" idx="20"/>
          </p:nvPr>
        </p:nvSpPr>
        <p:spPr/>
        <p:txBody>
          <a:bodyPr>
            <a:normAutofit fontScale="70000" lnSpcReduction="20000"/>
          </a:bodyPr>
          <a:lstStyle/>
          <a:p>
            <a:pPr>
              <a:lnSpc>
                <a:spcPct val="120000"/>
              </a:lnSpc>
            </a:pPr>
            <a:r>
              <a:rPr lang="en-US" dirty="0"/>
              <a:t>The model is easy to set up and solve using COMSOL Multiphysics and the Chemical Reaction Engineering Module. The solution to the model equations gives the flow field, pressure, temperature, and hydrogen content in the bed during the charging process. </a:t>
            </a:r>
            <a:endParaRPr lang="en-SE" dirty="0"/>
          </a:p>
        </p:txBody>
      </p:sp>
      <p:sp>
        <p:nvSpPr>
          <p:cNvPr id="6" name="Text Placeholder 5">
            <a:extLst>
              <a:ext uri="{FF2B5EF4-FFF2-40B4-BE49-F238E27FC236}">
                <a16:creationId xmlns:a16="http://schemas.microsoft.com/office/drawing/2014/main" id="{F5AAE794-FBBD-48EE-AA61-C923945801D9}"/>
              </a:ext>
            </a:extLst>
          </p:cNvPr>
          <p:cNvSpPr>
            <a:spLocks noGrp="1"/>
          </p:cNvSpPr>
          <p:nvPr>
            <p:ph type="body" sz="quarter" idx="12"/>
          </p:nvPr>
        </p:nvSpPr>
        <p:spPr/>
        <p:txBody>
          <a:bodyPr/>
          <a:lstStyle/>
          <a:p>
            <a:r>
              <a:rPr lang="en-US" dirty="0"/>
              <a:t> </a:t>
            </a:r>
            <a:endParaRPr lang="en-SE" dirty="0"/>
          </a:p>
        </p:txBody>
      </p:sp>
      <p:sp>
        <p:nvSpPr>
          <p:cNvPr id="10" name="Content Placeholder 9">
            <a:extLst>
              <a:ext uri="{FF2B5EF4-FFF2-40B4-BE49-F238E27FC236}">
                <a16:creationId xmlns:a16="http://schemas.microsoft.com/office/drawing/2014/main" id="{36E9DDFE-1CF5-490E-824F-AB26FEFE0FE0}"/>
              </a:ext>
            </a:extLst>
          </p:cNvPr>
          <p:cNvSpPr>
            <a:spLocks noGrp="1"/>
          </p:cNvSpPr>
          <p:nvPr>
            <p:ph sz="quarter" idx="30"/>
          </p:nvPr>
        </p:nvSpPr>
        <p:spPr>
          <a:xfrm>
            <a:off x="609599" y="4001427"/>
            <a:ext cx="3533423" cy="511387"/>
          </a:xfrm>
        </p:spPr>
        <p:txBody>
          <a:bodyPr/>
          <a:lstStyle/>
          <a:p>
            <a:r>
              <a:rPr lang="en-US" dirty="0"/>
              <a:t>MODEL SUMMARY</a:t>
            </a:r>
            <a:endParaRPr lang="en-SE" dirty="0"/>
          </a:p>
        </p:txBody>
      </p:sp>
      <p:pic>
        <p:nvPicPr>
          <p:cNvPr id="12" name="Picture 11">
            <a:extLst>
              <a:ext uri="{FF2B5EF4-FFF2-40B4-BE49-F238E27FC236}">
                <a16:creationId xmlns:a16="http://schemas.microsoft.com/office/drawing/2014/main" id="{DCBFDCC0-4DBA-4FAC-ACB1-19B5C6ACAEC2}"/>
              </a:ext>
            </a:extLst>
          </p:cNvPr>
          <p:cNvPicPr>
            <a:picLocks noChangeAspect="1"/>
          </p:cNvPicPr>
          <p:nvPr/>
        </p:nvPicPr>
        <p:blipFill rotWithShape="1">
          <a:blip r:embed="rId2"/>
          <a:srcRect l="15622" t="10388" r="21358" b="3256"/>
          <a:stretch/>
        </p:blipFill>
        <p:spPr>
          <a:xfrm>
            <a:off x="4473223" y="1356785"/>
            <a:ext cx="7236177" cy="5577416"/>
          </a:xfrm>
          <a:prstGeom prst="rect">
            <a:avLst/>
          </a:prstGeom>
        </p:spPr>
      </p:pic>
    </p:spTree>
    <p:extLst>
      <p:ext uri="{BB962C8B-B14F-4D97-AF65-F5344CB8AC3E}">
        <p14:creationId xmlns:p14="http://schemas.microsoft.com/office/powerpoint/2010/main" val="3284714965"/>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E29D863-DF97-3E47-B1DC-1103F64FD026}" vid="{1EBBC8DE-E8C0-5247-AF5D-C513D455AAA4}"/>
    </a:ext>
  </a:extLst>
</a:theme>
</file>

<file path=docProps/app.xml><?xml version="1.0" encoding="utf-8"?>
<Properties xmlns="http://schemas.openxmlformats.org/officeDocument/2006/extended-properties" xmlns:vt="http://schemas.openxmlformats.org/officeDocument/2006/docPropsVTypes">
  <Template>Slide-Template-2023</Template>
  <TotalTime>420</TotalTime>
  <Words>805</Words>
  <Application>Microsoft Macintosh PowerPoint</Application>
  <PresentationFormat>Widescreen</PresentationFormat>
  <Paragraphs>52</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Cambria</vt:lpstr>
      <vt:lpstr>Lato</vt:lpstr>
      <vt:lpstr>Lato Black</vt:lpstr>
      <vt:lpstr>Lato Light</vt:lpstr>
      <vt:lpstr>Wingdings</vt:lpstr>
      <vt:lpstr>comsol-slide-template-NEW</vt:lpstr>
      <vt:lpstr>Modeling the Charging Process in a Metal Hydride Hydrogen Tank</vt:lpstr>
      <vt:lpstr>Background</vt:lpstr>
      <vt:lpstr>Model Definition</vt:lpstr>
      <vt:lpstr>Implementation in COMSOL Multiphysics®</vt:lpstr>
      <vt:lpstr>RESULTS Flow Field </vt:lpstr>
      <vt:lpstr>RESULTS Flow Distribution </vt:lpstr>
      <vt:lpstr>RESULTS Temperature </vt:lpstr>
      <vt:lpstr>RESULTS Stored Hydrogen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Modeling of the Charging Process in a Metal Hydride Hydrogen Tank</dc:title>
  <dc:creator>Ed Fontes</dc:creator>
  <cp:lastModifiedBy>Fanny Griesmer</cp:lastModifiedBy>
  <cp:revision>31</cp:revision>
  <dcterms:created xsi:type="dcterms:W3CDTF">2024-05-08T05:57:38Z</dcterms:created>
  <dcterms:modified xsi:type="dcterms:W3CDTF">2024-05-08T13:09:57Z</dcterms:modified>
</cp:coreProperties>
</file>