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1" autoAdjust="0"/>
    <p:restoredTop sz="94660"/>
  </p:normalViewPr>
  <p:slideViewPr>
    <p:cSldViewPr snapToGrid="0">
      <p:cViewPr varScale="1">
        <p:scale>
          <a:sx n="113" d="100"/>
          <a:sy n="113" d="100"/>
        </p:scale>
        <p:origin x="39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73040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67347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07719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707131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91170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16205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044837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123994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0898464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8760499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114492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442161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1112109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4688447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4479853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9931029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8904524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4371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2067083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7244708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1322203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52167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8493719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3609115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529599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7022062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89078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085997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63912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345626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94110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105665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0875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4868675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987064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324843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9166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509911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123054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5428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030888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93293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994220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6890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2605006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810390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67541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9192370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10791486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5619965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3840941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8003077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928984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61842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015853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09823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852102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5866439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CFCB97C-57E1-4ECF-98EC-D0741A1B14F6}"/>
              </a:ext>
            </a:extLst>
          </p:cNvPr>
          <p:cNvSpPr/>
          <p:nvPr/>
        </p:nvSpPr>
        <p:spPr>
          <a:xfrm>
            <a:off x="6299200" y="0"/>
            <a:ext cx="5892800" cy="685800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Title 3">
            <a:extLst>
              <a:ext uri="{FF2B5EF4-FFF2-40B4-BE49-F238E27FC236}">
                <a16:creationId xmlns:a16="http://schemas.microsoft.com/office/drawing/2014/main" id="{FB5A862E-D26D-4C81-A5A5-A9C239E242FD}"/>
              </a:ext>
            </a:extLst>
          </p:cNvPr>
          <p:cNvSpPr>
            <a:spLocks noGrp="1"/>
          </p:cNvSpPr>
          <p:nvPr>
            <p:ph type="title"/>
          </p:nvPr>
        </p:nvSpPr>
        <p:spPr>
          <a:xfrm>
            <a:off x="527052" y="1710267"/>
            <a:ext cx="5873748" cy="2853267"/>
          </a:xfrm>
        </p:spPr>
        <p:txBody>
          <a:bodyPr>
            <a:normAutofit/>
          </a:bodyPr>
          <a:lstStyle/>
          <a:p>
            <a:r>
              <a:rPr lang="en-US" sz="3600" dirty="0"/>
              <a:t>Modeling H</a:t>
            </a:r>
            <a:r>
              <a:rPr lang="en-US" sz="3600" baseline="-25000" dirty="0"/>
              <a:t>2</a:t>
            </a:r>
            <a:r>
              <a:rPr lang="en-US" sz="3600" dirty="0"/>
              <a:t> Storage in a Geological Formation</a:t>
            </a:r>
            <a:endParaRPr lang="en-SE" sz="3600" dirty="0"/>
          </a:p>
        </p:txBody>
      </p:sp>
      <p:pic>
        <p:nvPicPr>
          <p:cNvPr id="9" name="Picture 8">
            <a:extLst>
              <a:ext uri="{FF2B5EF4-FFF2-40B4-BE49-F238E27FC236}">
                <a16:creationId xmlns:a16="http://schemas.microsoft.com/office/drawing/2014/main" id="{9623759D-7973-74A1-98CC-679C2A3343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0800" y="1710267"/>
            <a:ext cx="6011177" cy="3889585"/>
          </a:xfrm>
          <a:prstGeom prst="rect">
            <a:avLst/>
          </a:prstGeom>
        </p:spPr>
      </p:pic>
    </p:spTree>
    <p:extLst>
      <p:ext uri="{BB962C8B-B14F-4D97-AF65-F5344CB8AC3E}">
        <p14:creationId xmlns:p14="http://schemas.microsoft.com/office/powerpoint/2010/main" val="217358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937EA2-CD8C-4867-B5B9-76084D749C2F}"/>
              </a:ext>
            </a:extLst>
          </p:cNvPr>
          <p:cNvSpPr>
            <a:spLocks noGrp="1"/>
          </p:cNvSpPr>
          <p:nvPr>
            <p:ph type="title"/>
          </p:nvPr>
        </p:nvSpPr>
        <p:spPr/>
        <p:txBody>
          <a:bodyPr/>
          <a:lstStyle/>
          <a:p>
            <a:r>
              <a:rPr lang="en-US" dirty="0"/>
              <a:t>Background</a:t>
            </a:r>
            <a:endParaRPr lang="en-SE" dirty="0"/>
          </a:p>
        </p:txBody>
      </p:sp>
      <p:sp>
        <p:nvSpPr>
          <p:cNvPr id="6" name="Content Placeholder 5">
            <a:extLst>
              <a:ext uri="{FF2B5EF4-FFF2-40B4-BE49-F238E27FC236}">
                <a16:creationId xmlns:a16="http://schemas.microsoft.com/office/drawing/2014/main" id="{0CEAF5B3-B863-4A1B-BA39-146C26C48289}"/>
              </a:ext>
            </a:extLst>
          </p:cNvPr>
          <p:cNvSpPr>
            <a:spLocks noGrp="1"/>
          </p:cNvSpPr>
          <p:nvPr>
            <p:ph sz="quarter" idx="11"/>
          </p:nvPr>
        </p:nvSpPr>
        <p:spPr/>
        <p:txBody>
          <a:bodyPr/>
          <a:lstStyle/>
          <a:p>
            <a:r>
              <a:rPr lang="en-US" dirty="0"/>
              <a:t> </a:t>
            </a:r>
            <a:endParaRPr lang="en-SE" dirty="0"/>
          </a:p>
        </p:txBody>
      </p:sp>
      <p:sp>
        <p:nvSpPr>
          <p:cNvPr id="5" name="Content Placeholder 4">
            <a:extLst>
              <a:ext uri="{FF2B5EF4-FFF2-40B4-BE49-F238E27FC236}">
                <a16:creationId xmlns:a16="http://schemas.microsoft.com/office/drawing/2014/main" id="{BA823996-7F72-4559-BD61-75116A4C6714}"/>
              </a:ext>
            </a:extLst>
          </p:cNvPr>
          <p:cNvSpPr>
            <a:spLocks noGrp="1"/>
          </p:cNvSpPr>
          <p:nvPr>
            <p:ph sz="half" idx="10"/>
          </p:nvPr>
        </p:nvSpPr>
        <p:spPr/>
        <p:txBody>
          <a:bodyPr>
            <a:normAutofit fontScale="85000" lnSpcReduction="20000"/>
          </a:bodyPr>
          <a:lstStyle/>
          <a:p>
            <a:pPr>
              <a:lnSpc>
                <a:spcPct val="120000"/>
              </a:lnSpc>
              <a:spcBef>
                <a:spcPts val="600"/>
              </a:spcBef>
            </a:pPr>
            <a:r>
              <a:rPr lang="en-US" dirty="0"/>
              <a:t>Hydrogen technology is a green alternative for reducing the carbon footprint of the energy, transportation, oil and gas, and manufacturing sectors.</a:t>
            </a:r>
          </a:p>
          <a:p>
            <a:pPr>
              <a:lnSpc>
                <a:spcPct val="120000"/>
              </a:lnSpc>
              <a:spcBef>
                <a:spcPts val="600"/>
              </a:spcBef>
            </a:pPr>
            <a:r>
              <a:rPr lang="en-US" dirty="0"/>
              <a:t>Green hydrogen can be used to remedy the intermittence in electricity production from solar and wind farms.</a:t>
            </a:r>
          </a:p>
          <a:p>
            <a:pPr>
              <a:lnSpc>
                <a:spcPct val="120000"/>
              </a:lnSpc>
              <a:spcBef>
                <a:spcPts val="600"/>
              </a:spcBef>
            </a:pPr>
            <a:r>
              <a:rPr lang="en-US" dirty="0"/>
              <a:t>Hydrogen can be stored in reservoirs, aquifers, salt caves, and other geological formations.</a:t>
            </a:r>
          </a:p>
          <a:p>
            <a:pPr>
              <a:lnSpc>
                <a:spcPct val="120000"/>
              </a:lnSpc>
              <a:spcBef>
                <a:spcPts val="600"/>
              </a:spcBef>
            </a:pPr>
            <a:r>
              <a:rPr lang="en-US" dirty="0"/>
              <a:t>This model shows how to define a model of a hydrogen storage cycle in a geological formation. Models such as this one can be used to prospect suitable sites for hydrogen storage.</a:t>
            </a:r>
            <a:endParaRPr lang="en-SE" dirty="0"/>
          </a:p>
        </p:txBody>
      </p:sp>
      <p:sp>
        <p:nvSpPr>
          <p:cNvPr id="7" name="Text Placeholder 6">
            <a:extLst>
              <a:ext uri="{FF2B5EF4-FFF2-40B4-BE49-F238E27FC236}">
                <a16:creationId xmlns:a16="http://schemas.microsoft.com/office/drawing/2014/main" id="{9AD3784A-74EC-4253-9A28-6297263E0670}"/>
              </a:ext>
            </a:extLst>
          </p:cNvPr>
          <p:cNvSpPr>
            <a:spLocks noGrp="1"/>
          </p:cNvSpPr>
          <p:nvPr>
            <p:ph type="body" sz="quarter" idx="12"/>
          </p:nvPr>
        </p:nvSpPr>
        <p:spPr>
          <a:xfrm>
            <a:off x="5486400" y="6172200"/>
            <a:ext cx="4679004" cy="406400"/>
          </a:xfrm>
        </p:spPr>
        <p:txBody>
          <a:bodyPr>
            <a:normAutofit fontScale="92500" lnSpcReduction="10000"/>
          </a:bodyPr>
          <a:lstStyle/>
          <a:p>
            <a:r>
              <a:rPr lang="en-US" dirty="0"/>
              <a:t>The topography of the top of the geological formation, with a dome-shaped structure, which suggests that it could be suitable for H</a:t>
            </a:r>
            <a:r>
              <a:rPr lang="en-US" baseline="-25000" dirty="0"/>
              <a:t>2</a:t>
            </a:r>
            <a:r>
              <a:rPr lang="en-US" dirty="0"/>
              <a:t> storage.</a:t>
            </a:r>
            <a:endParaRPr lang="en-SE" dirty="0"/>
          </a:p>
        </p:txBody>
      </p:sp>
      <p:pic>
        <p:nvPicPr>
          <p:cNvPr id="9" name="Picture 8">
            <a:extLst>
              <a:ext uri="{FF2B5EF4-FFF2-40B4-BE49-F238E27FC236}">
                <a16:creationId xmlns:a16="http://schemas.microsoft.com/office/drawing/2014/main" id="{1EF80447-74CF-43D2-A360-2704AA1FA617}"/>
              </a:ext>
            </a:extLst>
          </p:cNvPr>
          <p:cNvPicPr>
            <a:picLocks noChangeAspect="1"/>
          </p:cNvPicPr>
          <p:nvPr/>
        </p:nvPicPr>
        <p:blipFill>
          <a:blip r:embed="rId2"/>
          <a:stretch>
            <a:fillRect/>
          </a:stretch>
        </p:blipFill>
        <p:spPr>
          <a:xfrm>
            <a:off x="5237980" y="1827413"/>
            <a:ext cx="6954020" cy="3911637"/>
          </a:xfrm>
          <a:prstGeom prst="rect">
            <a:avLst/>
          </a:prstGeom>
        </p:spPr>
      </p:pic>
    </p:spTree>
    <p:extLst>
      <p:ext uri="{BB962C8B-B14F-4D97-AF65-F5344CB8AC3E}">
        <p14:creationId xmlns:p14="http://schemas.microsoft.com/office/powerpoint/2010/main" val="3592684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40C69-2939-4E00-AC65-75960BE45DBF}"/>
              </a:ext>
            </a:extLst>
          </p:cNvPr>
          <p:cNvSpPr>
            <a:spLocks noGrp="1"/>
          </p:cNvSpPr>
          <p:nvPr>
            <p:ph type="title"/>
          </p:nvPr>
        </p:nvSpPr>
        <p:spPr/>
        <p:txBody>
          <a:bodyPr/>
          <a:lstStyle/>
          <a:p>
            <a:r>
              <a:rPr lang="en-US" dirty="0"/>
              <a:t>Model Definition</a:t>
            </a:r>
            <a:endParaRPr lang="en-SE" dirty="0"/>
          </a:p>
        </p:txBody>
      </p:sp>
      <p:sp>
        <p:nvSpPr>
          <p:cNvPr id="3" name="Content Placeholder 2">
            <a:extLst>
              <a:ext uri="{FF2B5EF4-FFF2-40B4-BE49-F238E27FC236}">
                <a16:creationId xmlns:a16="http://schemas.microsoft.com/office/drawing/2014/main" id="{9F9438C0-CC75-4D97-BDB6-2C95BEA7DFDC}"/>
              </a:ext>
            </a:extLst>
          </p:cNvPr>
          <p:cNvSpPr>
            <a:spLocks noGrp="1"/>
          </p:cNvSpPr>
          <p:nvPr>
            <p:ph sz="quarter" idx="11"/>
          </p:nvPr>
        </p:nvSpPr>
        <p:spPr/>
        <p:txBody>
          <a:bodyPr/>
          <a:lstStyle/>
          <a:p>
            <a:r>
              <a:rPr lang="en-US" dirty="0"/>
              <a:t> </a:t>
            </a:r>
            <a:endParaRPr lang="en-SE" dirty="0"/>
          </a:p>
        </p:txBody>
      </p:sp>
      <p:sp>
        <p:nvSpPr>
          <p:cNvPr id="4" name="Content Placeholder 3">
            <a:extLst>
              <a:ext uri="{FF2B5EF4-FFF2-40B4-BE49-F238E27FC236}">
                <a16:creationId xmlns:a16="http://schemas.microsoft.com/office/drawing/2014/main" id="{31403D95-EA23-4958-80A9-82535F3A4961}"/>
              </a:ext>
            </a:extLst>
          </p:cNvPr>
          <p:cNvSpPr>
            <a:spLocks noGrp="1"/>
          </p:cNvSpPr>
          <p:nvPr>
            <p:ph sz="half" idx="10"/>
          </p:nvPr>
        </p:nvSpPr>
        <p:spPr/>
        <p:txBody>
          <a:bodyPr>
            <a:normAutofit fontScale="85000" lnSpcReduction="20000"/>
          </a:bodyPr>
          <a:lstStyle/>
          <a:p>
            <a:pPr>
              <a:lnSpc>
                <a:spcPct val="110000"/>
              </a:lnSpc>
              <a:spcBef>
                <a:spcPts val="600"/>
              </a:spcBef>
            </a:pPr>
            <a:r>
              <a:rPr lang="en-US" dirty="0"/>
              <a:t>The domain is selected large enough for the lateral boundaries to give a small impact on the process over the storage–discharge cycle</a:t>
            </a:r>
          </a:p>
          <a:p>
            <a:pPr>
              <a:lnSpc>
                <a:spcPct val="110000"/>
              </a:lnSpc>
              <a:spcBef>
                <a:spcPts val="600"/>
              </a:spcBef>
            </a:pPr>
            <a:r>
              <a:rPr lang="en-US" dirty="0"/>
              <a:t>A well is situated at the highest point of the dome-shaped geological formation</a:t>
            </a:r>
          </a:p>
          <a:p>
            <a:pPr>
              <a:lnSpc>
                <a:spcPct val="110000"/>
              </a:lnSpc>
              <a:spcBef>
                <a:spcPts val="600"/>
              </a:spcBef>
            </a:pPr>
            <a:r>
              <a:rPr lang="en-US" dirty="0"/>
              <a:t>The model describes two-phase flow in porous media and the porosity is constant in the formation</a:t>
            </a:r>
          </a:p>
          <a:p>
            <a:pPr>
              <a:lnSpc>
                <a:spcPct val="110000"/>
              </a:lnSpc>
              <a:spcBef>
                <a:spcPts val="600"/>
              </a:spcBef>
            </a:pPr>
            <a:r>
              <a:rPr lang="en-US" dirty="0"/>
              <a:t>The well is used for injection at 1kg/s of hydrogen during 2 years, followed by extraction over 5 months</a:t>
            </a:r>
          </a:p>
          <a:p>
            <a:pPr>
              <a:lnSpc>
                <a:spcPct val="110000"/>
              </a:lnSpc>
              <a:spcBef>
                <a:spcPts val="600"/>
              </a:spcBef>
            </a:pPr>
            <a:r>
              <a:rPr lang="en-US" dirty="0"/>
              <a:t>In reality, the injection over two years would likely be followed by a cyclic phase with injection and extraction over days and weeks, once the storage is relatively well filled </a:t>
            </a:r>
            <a:endParaRPr lang="en-SE" dirty="0"/>
          </a:p>
        </p:txBody>
      </p:sp>
      <p:sp>
        <p:nvSpPr>
          <p:cNvPr id="5" name="Text Placeholder 4">
            <a:extLst>
              <a:ext uri="{FF2B5EF4-FFF2-40B4-BE49-F238E27FC236}">
                <a16:creationId xmlns:a16="http://schemas.microsoft.com/office/drawing/2014/main" id="{14CB0631-F943-44CA-B710-D7C87B910D84}"/>
              </a:ext>
            </a:extLst>
          </p:cNvPr>
          <p:cNvSpPr>
            <a:spLocks noGrp="1"/>
          </p:cNvSpPr>
          <p:nvPr>
            <p:ph type="body" sz="quarter" idx="12"/>
          </p:nvPr>
        </p:nvSpPr>
        <p:spPr/>
        <p:txBody>
          <a:bodyPr/>
          <a:lstStyle/>
          <a:p>
            <a:r>
              <a:rPr lang="en-US" dirty="0"/>
              <a:t> </a:t>
            </a:r>
            <a:endParaRPr lang="en-SE" dirty="0"/>
          </a:p>
        </p:txBody>
      </p:sp>
      <p:pic>
        <p:nvPicPr>
          <p:cNvPr id="7" name="Picture 6">
            <a:extLst>
              <a:ext uri="{FF2B5EF4-FFF2-40B4-BE49-F238E27FC236}">
                <a16:creationId xmlns:a16="http://schemas.microsoft.com/office/drawing/2014/main" id="{42F4CF4A-40D4-41A1-9185-B188D88A4655}"/>
              </a:ext>
            </a:extLst>
          </p:cNvPr>
          <p:cNvPicPr>
            <a:picLocks noChangeAspect="1"/>
          </p:cNvPicPr>
          <p:nvPr/>
        </p:nvPicPr>
        <p:blipFill>
          <a:blip r:embed="rId2"/>
          <a:stretch>
            <a:fillRect/>
          </a:stretch>
        </p:blipFill>
        <p:spPr>
          <a:xfrm>
            <a:off x="5237980" y="1827413"/>
            <a:ext cx="6954020" cy="3911637"/>
          </a:xfrm>
          <a:prstGeom prst="rect">
            <a:avLst/>
          </a:prstGeom>
        </p:spPr>
      </p:pic>
      <p:cxnSp>
        <p:nvCxnSpPr>
          <p:cNvPr id="9" name="Straight Connector 8">
            <a:extLst>
              <a:ext uri="{FF2B5EF4-FFF2-40B4-BE49-F238E27FC236}">
                <a16:creationId xmlns:a16="http://schemas.microsoft.com/office/drawing/2014/main" id="{06375092-5D67-4AC7-8C00-A2E8BE71E1EC}"/>
              </a:ext>
            </a:extLst>
          </p:cNvPr>
          <p:cNvCxnSpPr/>
          <p:nvPr/>
        </p:nvCxnSpPr>
        <p:spPr>
          <a:xfrm>
            <a:off x="8462963" y="3078956"/>
            <a:ext cx="0" cy="57150"/>
          </a:xfrm>
          <a:prstGeom prst="line">
            <a:avLst/>
          </a:prstGeom>
          <a:ln w="190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7A380DA-2085-4B92-9EA8-A8B4EE7BCA43}"/>
              </a:ext>
            </a:extLst>
          </p:cNvPr>
          <p:cNvSpPr txBox="1"/>
          <p:nvPr/>
        </p:nvSpPr>
        <p:spPr>
          <a:xfrm>
            <a:off x="8537098" y="1731696"/>
            <a:ext cx="1636987" cy="307777"/>
          </a:xfrm>
          <a:prstGeom prst="rect">
            <a:avLst/>
          </a:prstGeom>
          <a:noFill/>
        </p:spPr>
        <p:txBody>
          <a:bodyPr wrap="none" rtlCol="0">
            <a:spAutoFit/>
          </a:bodyPr>
          <a:lstStyle/>
          <a:p>
            <a:r>
              <a:rPr lang="en-US" sz="1400" dirty="0">
                <a:latin typeface="Lato Light" panose="020F0302020204030203" pitchFamily="34" charset="0"/>
              </a:rPr>
              <a:t>Position of the well</a:t>
            </a:r>
            <a:endParaRPr lang="en-SE" sz="1400" dirty="0">
              <a:latin typeface="Lato Light" panose="020F0302020204030203" pitchFamily="34" charset="0"/>
            </a:endParaRPr>
          </a:p>
        </p:txBody>
      </p:sp>
      <p:cxnSp>
        <p:nvCxnSpPr>
          <p:cNvPr id="12" name="Connector: Elbow 11">
            <a:extLst>
              <a:ext uri="{FF2B5EF4-FFF2-40B4-BE49-F238E27FC236}">
                <a16:creationId xmlns:a16="http://schemas.microsoft.com/office/drawing/2014/main" id="{D046887C-C594-443C-812B-87A8CAB959A9}"/>
              </a:ext>
            </a:extLst>
          </p:cNvPr>
          <p:cNvCxnSpPr>
            <a:cxnSpLocks/>
            <a:stCxn id="10" idx="2"/>
            <a:endCxn id="14" idx="3"/>
          </p:cNvCxnSpPr>
          <p:nvPr/>
        </p:nvCxnSpPr>
        <p:spPr>
          <a:xfrm rot="5400000">
            <a:off x="8378265" y="2124166"/>
            <a:ext cx="1062021" cy="892635"/>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5C6E31C8-F8F9-4DD1-B350-14D37F15BAA2}"/>
              </a:ext>
            </a:extLst>
          </p:cNvPr>
          <p:cNvSpPr/>
          <p:nvPr/>
        </p:nvSpPr>
        <p:spPr>
          <a:xfrm>
            <a:off x="8319230" y="3042605"/>
            <a:ext cx="143727" cy="1177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Tree>
    <p:extLst>
      <p:ext uri="{BB962C8B-B14F-4D97-AF65-F5344CB8AC3E}">
        <p14:creationId xmlns:p14="http://schemas.microsoft.com/office/powerpoint/2010/main" val="83512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035F9D9B-B1D1-4A2D-9ACE-B90191E78D30}"/>
              </a:ext>
            </a:extLst>
          </p:cNvPr>
          <p:cNvSpPr>
            <a:spLocks noGrp="1"/>
          </p:cNvSpPr>
          <p:nvPr>
            <p:ph sz="half" idx="18"/>
          </p:nvPr>
        </p:nvSpPr>
        <p:spPr>
          <a:xfrm>
            <a:off x="609600" y="4046186"/>
            <a:ext cx="3223683" cy="2811813"/>
          </a:xfrm>
        </p:spPr>
        <p:txBody>
          <a:bodyPr>
            <a:normAutofit fontScale="55000" lnSpcReduction="20000"/>
          </a:bodyPr>
          <a:lstStyle/>
          <a:p>
            <a:pPr>
              <a:lnSpc>
                <a:spcPct val="120000"/>
              </a:lnSpc>
              <a:spcBef>
                <a:spcPts val="600"/>
              </a:spcBef>
            </a:pPr>
            <a:r>
              <a:rPr lang="en-US" i="1" dirty="0"/>
              <a:t>Phase Transport in Porous Media</a:t>
            </a:r>
            <a:r>
              <a:rPr lang="en-US" dirty="0"/>
              <a:t> to describe two-phase flow</a:t>
            </a:r>
          </a:p>
          <a:p>
            <a:pPr>
              <a:lnSpc>
                <a:spcPct val="120000"/>
              </a:lnSpc>
              <a:spcBef>
                <a:spcPts val="600"/>
              </a:spcBef>
            </a:pPr>
            <a:r>
              <a:rPr lang="en-US" i="1" dirty="0"/>
              <a:t>Darcy’s Law </a:t>
            </a:r>
            <a:r>
              <a:rPr lang="en-US" dirty="0"/>
              <a:t>to describe the total flow of both phases</a:t>
            </a:r>
          </a:p>
          <a:p>
            <a:pPr>
              <a:lnSpc>
                <a:spcPct val="120000"/>
              </a:lnSpc>
              <a:spcBef>
                <a:spcPts val="600"/>
              </a:spcBef>
            </a:pPr>
            <a:r>
              <a:rPr lang="en-US" i="1" dirty="0"/>
              <a:t>Multiphase Flow in Porous Media</a:t>
            </a:r>
            <a:r>
              <a:rPr lang="en-US" dirty="0"/>
              <a:t> to describe the coupling of phase transport and the total flow</a:t>
            </a:r>
          </a:p>
          <a:p>
            <a:pPr>
              <a:lnSpc>
                <a:spcPct val="120000"/>
              </a:lnSpc>
              <a:spcBef>
                <a:spcPts val="600"/>
              </a:spcBef>
            </a:pPr>
            <a:r>
              <a:rPr lang="en-US" i="1" dirty="0"/>
              <a:t>Well 1</a:t>
            </a:r>
            <a:r>
              <a:rPr lang="en-US" dirty="0"/>
              <a:t> and </a:t>
            </a:r>
            <a:r>
              <a:rPr lang="en-US" i="1" dirty="0"/>
              <a:t>Well 2</a:t>
            </a:r>
            <a:r>
              <a:rPr lang="en-US" dirty="0"/>
              <a:t> features to describe the injection and extraction processes, respectively, despite the fact that they have the same geometrical position</a:t>
            </a:r>
          </a:p>
          <a:p>
            <a:pPr>
              <a:lnSpc>
                <a:spcPct val="120000"/>
              </a:lnSpc>
              <a:spcBef>
                <a:spcPts val="600"/>
              </a:spcBef>
            </a:pPr>
            <a:r>
              <a:rPr lang="en-US" i="1" dirty="0"/>
              <a:t>Injection</a:t>
            </a:r>
            <a:r>
              <a:rPr lang="en-US" dirty="0"/>
              <a:t> study to describe injection by activating the feature </a:t>
            </a:r>
            <a:r>
              <a:rPr lang="en-US" i="1" dirty="0"/>
              <a:t>Well 1</a:t>
            </a:r>
            <a:r>
              <a:rPr lang="en-US" dirty="0"/>
              <a:t> </a:t>
            </a:r>
          </a:p>
          <a:p>
            <a:pPr>
              <a:lnSpc>
                <a:spcPct val="120000"/>
              </a:lnSpc>
              <a:spcBef>
                <a:spcPts val="600"/>
              </a:spcBef>
            </a:pPr>
            <a:r>
              <a:rPr lang="en-US" i="1" dirty="0"/>
              <a:t>Extraction</a:t>
            </a:r>
            <a:r>
              <a:rPr lang="en-US" dirty="0"/>
              <a:t> study to describe extraction by activating the feature </a:t>
            </a:r>
            <a:r>
              <a:rPr lang="en-US" i="1" dirty="0"/>
              <a:t>Well 2</a:t>
            </a:r>
            <a:endParaRPr lang="en-SE" dirty="0"/>
          </a:p>
        </p:txBody>
      </p:sp>
      <p:sp>
        <p:nvSpPr>
          <p:cNvPr id="7" name="Content Placeholder 6">
            <a:extLst>
              <a:ext uri="{FF2B5EF4-FFF2-40B4-BE49-F238E27FC236}">
                <a16:creationId xmlns:a16="http://schemas.microsoft.com/office/drawing/2014/main" id="{447D7E82-E681-4D26-9E43-BD57BA94335D}"/>
              </a:ext>
            </a:extLst>
          </p:cNvPr>
          <p:cNvSpPr>
            <a:spLocks noGrp="1"/>
          </p:cNvSpPr>
          <p:nvPr>
            <p:ph sz="quarter" idx="17"/>
          </p:nvPr>
        </p:nvSpPr>
        <p:spPr/>
        <p:txBody>
          <a:bodyPr/>
          <a:lstStyle/>
          <a:p>
            <a:endParaRPr lang="en-SE"/>
          </a:p>
        </p:txBody>
      </p:sp>
      <p:sp>
        <p:nvSpPr>
          <p:cNvPr id="6" name="Title 5">
            <a:extLst>
              <a:ext uri="{FF2B5EF4-FFF2-40B4-BE49-F238E27FC236}">
                <a16:creationId xmlns:a16="http://schemas.microsoft.com/office/drawing/2014/main" id="{8BFA8D87-8225-4D0B-A2F6-58F7A39E60FE}"/>
              </a:ext>
            </a:extLst>
          </p:cNvPr>
          <p:cNvSpPr>
            <a:spLocks noGrp="1"/>
          </p:cNvSpPr>
          <p:nvPr>
            <p:ph type="title"/>
          </p:nvPr>
        </p:nvSpPr>
        <p:spPr/>
        <p:txBody>
          <a:bodyPr/>
          <a:lstStyle/>
          <a:p>
            <a:r>
              <a:rPr lang="en-US" dirty="0"/>
              <a:t>Implementation in COMSOL Multiphysics</a:t>
            </a:r>
            <a:r>
              <a:rPr lang="en-SE" baseline="30000" dirty="0"/>
              <a:t>®</a:t>
            </a:r>
            <a:endParaRPr lang="en-SE" dirty="0"/>
          </a:p>
        </p:txBody>
      </p:sp>
      <p:pic>
        <p:nvPicPr>
          <p:cNvPr id="9" name="Picture 8">
            <a:extLst>
              <a:ext uri="{FF2B5EF4-FFF2-40B4-BE49-F238E27FC236}">
                <a16:creationId xmlns:a16="http://schemas.microsoft.com/office/drawing/2014/main" id="{9A2E7174-C29B-4B8A-9129-2293CED22F72}"/>
              </a:ext>
            </a:extLst>
          </p:cNvPr>
          <p:cNvPicPr>
            <a:picLocks noChangeAspect="1"/>
          </p:cNvPicPr>
          <p:nvPr/>
        </p:nvPicPr>
        <p:blipFill rotWithShape="1">
          <a:blip r:embed="rId2"/>
          <a:srcRect r="31085" b="2936"/>
          <a:stretch/>
        </p:blipFill>
        <p:spPr>
          <a:xfrm>
            <a:off x="4361411" y="582355"/>
            <a:ext cx="8402089" cy="6656645"/>
          </a:xfrm>
          <a:prstGeom prst="rect">
            <a:avLst/>
          </a:prstGeom>
        </p:spPr>
      </p:pic>
    </p:spTree>
    <p:extLst>
      <p:ext uri="{BB962C8B-B14F-4D97-AF65-F5344CB8AC3E}">
        <p14:creationId xmlns:p14="http://schemas.microsoft.com/office/powerpoint/2010/main" val="925186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0C8E8C-0C87-48FD-863C-90E41530797E}"/>
              </a:ext>
            </a:extLst>
          </p:cNvPr>
          <p:cNvSpPr>
            <a:spLocks noGrp="1"/>
          </p:cNvSpPr>
          <p:nvPr>
            <p:ph type="title"/>
          </p:nvPr>
        </p:nvSpPr>
        <p:spPr>
          <a:xfrm>
            <a:off x="609601" y="1092200"/>
            <a:ext cx="3932767" cy="1066800"/>
          </a:xfrm>
        </p:spPr>
        <p:txBody>
          <a:bodyPr>
            <a:normAutofit fontScale="90000"/>
          </a:bodyPr>
          <a:lstStyle/>
          <a:p>
            <a:r>
              <a:rPr lang="en-US" sz="1600" dirty="0">
                <a:solidFill>
                  <a:schemeClr val="accent4">
                    <a:lumMod val="60000"/>
                    <a:lumOff val="40000"/>
                  </a:schemeClr>
                </a:solidFill>
              </a:rPr>
              <a:t>RESULTS</a:t>
            </a:r>
            <a:br>
              <a:rPr lang="en-US" dirty="0"/>
            </a:br>
            <a:r>
              <a:rPr lang="en-US" dirty="0"/>
              <a:t>H</a:t>
            </a:r>
            <a:r>
              <a:rPr lang="en-US" baseline="-25000" dirty="0"/>
              <a:t>2</a:t>
            </a:r>
            <a:r>
              <a:rPr lang="en-US" dirty="0"/>
              <a:t> Content </a:t>
            </a:r>
            <a:br>
              <a:rPr lang="en-US" dirty="0"/>
            </a:br>
            <a:r>
              <a:rPr lang="en-US" dirty="0"/>
              <a:t>After Injection</a:t>
            </a:r>
            <a:endParaRPr lang="en-SE" dirty="0"/>
          </a:p>
        </p:txBody>
      </p:sp>
      <p:sp>
        <p:nvSpPr>
          <p:cNvPr id="7" name="Content Placeholder 6">
            <a:extLst>
              <a:ext uri="{FF2B5EF4-FFF2-40B4-BE49-F238E27FC236}">
                <a16:creationId xmlns:a16="http://schemas.microsoft.com/office/drawing/2014/main" id="{34379D41-A08A-4551-9AE1-A00E4C2DAB7A}"/>
              </a:ext>
            </a:extLst>
          </p:cNvPr>
          <p:cNvSpPr>
            <a:spLocks noGrp="1"/>
          </p:cNvSpPr>
          <p:nvPr>
            <p:ph sz="quarter" idx="11"/>
          </p:nvPr>
        </p:nvSpPr>
        <p:spPr/>
        <p:txBody>
          <a:bodyPr/>
          <a:lstStyle/>
          <a:p>
            <a:r>
              <a:rPr lang="en-US" dirty="0"/>
              <a:t> </a:t>
            </a:r>
            <a:endParaRPr lang="en-SE" dirty="0"/>
          </a:p>
        </p:txBody>
      </p:sp>
      <p:sp>
        <p:nvSpPr>
          <p:cNvPr id="6" name="Content Placeholder 5">
            <a:extLst>
              <a:ext uri="{FF2B5EF4-FFF2-40B4-BE49-F238E27FC236}">
                <a16:creationId xmlns:a16="http://schemas.microsoft.com/office/drawing/2014/main" id="{4363F747-2600-4631-9706-C05D586828C4}"/>
              </a:ext>
            </a:extLst>
          </p:cNvPr>
          <p:cNvSpPr>
            <a:spLocks noGrp="1"/>
          </p:cNvSpPr>
          <p:nvPr>
            <p:ph sz="half" idx="10"/>
          </p:nvPr>
        </p:nvSpPr>
        <p:spPr/>
        <p:txBody>
          <a:bodyPr/>
          <a:lstStyle/>
          <a:p>
            <a:pPr marL="0" indent="0">
              <a:buNone/>
            </a:pPr>
            <a:r>
              <a:rPr lang="en-US" dirty="0"/>
              <a:t>Over a period of two years and with the mass rate of 1 kg/s, the dome of the formation is able to store a large amount of hydrogen with small losses to the surrounding media.</a:t>
            </a:r>
            <a:endParaRPr lang="en-SE" dirty="0"/>
          </a:p>
        </p:txBody>
      </p:sp>
      <p:sp>
        <p:nvSpPr>
          <p:cNvPr id="8" name="Text Placeholder 7">
            <a:extLst>
              <a:ext uri="{FF2B5EF4-FFF2-40B4-BE49-F238E27FC236}">
                <a16:creationId xmlns:a16="http://schemas.microsoft.com/office/drawing/2014/main" id="{8F487142-23F5-47B7-AF4E-225899EF6CFA}"/>
              </a:ext>
            </a:extLst>
          </p:cNvPr>
          <p:cNvSpPr>
            <a:spLocks noGrp="1"/>
          </p:cNvSpPr>
          <p:nvPr>
            <p:ph type="body" sz="quarter" idx="12"/>
          </p:nvPr>
        </p:nvSpPr>
        <p:spPr/>
        <p:txBody>
          <a:bodyPr>
            <a:normAutofit fontScale="92500" lnSpcReduction="10000"/>
          </a:bodyPr>
          <a:lstStyle/>
          <a:p>
            <a:r>
              <a:rPr lang="en-US" dirty="0"/>
              <a:t>Hydrogen volume fraction in the pores of the structure after 2 years of injection at a mass rate of 1 kg/s.</a:t>
            </a:r>
            <a:endParaRPr lang="en-SE" dirty="0"/>
          </a:p>
        </p:txBody>
      </p:sp>
      <p:pic>
        <p:nvPicPr>
          <p:cNvPr id="14" name="Picture 13">
            <a:extLst>
              <a:ext uri="{FF2B5EF4-FFF2-40B4-BE49-F238E27FC236}">
                <a16:creationId xmlns:a16="http://schemas.microsoft.com/office/drawing/2014/main" id="{F9AB7E1A-DB79-E523-0807-6B1A94616A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8730" y="1625600"/>
            <a:ext cx="6956139" cy="3907875"/>
          </a:xfrm>
          <a:prstGeom prst="rect">
            <a:avLst/>
          </a:prstGeom>
        </p:spPr>
      </p:pic>
    </p:spTree>
    <p:extLst>
      <p:ext uri="{BB962C8B-B14F-4D97-AF65-F5344CB8AC3E}">
        <p14:creationId xmlns:p14="http://schemas.microsoft.com/office/powerpoint/2010/main" val="2851741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0C8E8C-0C87-48FD-863C-90E41530797E}"/>
              </a:ext>
            </a:extLst>
          </p:cNvPr>
          <p:cNvSpPr>
            <a:spLocks noGrp="1"/>
          </p:cNvSpPr>
          <p:nvPr>
            <p:ph type="title"/>
          </p:nvPr>
        </p:nvSpPr>
        <p:spPr/>
        <p:txBody>
          <a:bodyPr>
            <a:normAutofit fontScale="90000"/>
          </a:bodyPr>
          <a:lstStyle/>
          <a:p>
            <a:r>
              <a:rPr lang="en-US" sz="1600" dirty="0">
                <a:solidFill>
                  <a:schemeClr val="accent4">
                    <a:lumMod val="60000"/>
                    <a:lumOff val="40000"/>
                  </a:schemeClr>
                </a:solidFill>
              </a:rPr>
              <a:t>RESULTS</a:t>
            </a:r>
            <a:br>
              <a:rPr lang="en-US" dirty="0"/>
            </a:br>
            <a:r>
              <a:rPr lang="en-US" dirty="0"/>
              <a:t>H</a:t>
            </a:r>
            <a:r>
              <a:rPr lang="en-US" baseline="-25000" dirty="0"/>
              <a:t>2</a:t>
            </a:r>
            <a:r>
              <a:rPr lang="en-US" dirty="0"/>
              <a:t> Content </a:t>
            </a:r>
            <a:br>
              <a:rPr lang="en-US" dirty="0"/>
            </a:br>
            <a:r>
              <a:rPr lang="en-US" dirty="0"/>
              <a:t>After Extraction</a:t>
            </a:r>
            <a:endParaRPr lang="en-SE" dirty="0"/>
          </a:p>
        </p:txBody>
      </p:sp>
      <p:sp>
        <p:nvSpPr>
          <p:cNvPr id="7" name="Content Placeholder 6">
            <a:extLst>
              <a:ext uri="{FF2B5EF4-FFF2-40B4-BE49-F238E27FC236}">
                <a16:creationId xmlns:a16="http://schemas.microsoft.com/office/drawing/2014/main" id="{34379D41-A08A-4551-9AE1-A00E4C2DAB7A}"/>
              </a:ext>
            </a:extLst>
          </p:cNvPr>
          <p:cNvSpPr>
            <a:spLocks noGrp="1"/>
          </p:cNvSpPr>
          <p:nvPr>
            <p:ph sz="quarter" idx="11"/>
          </p:nvPr>
        </p:nvSpPr>
        <p:spPr/>
        <p:txBody>
          <a:bodyPr/>
          <a:lstStyle/>
          <a:p>
            <a:r>
              <a:rPr lang="en-US" dirty="0"/>
              <a:t> </a:t>
            </a:r>
            <a:endParaRPr lang="en-SE" dirty="0"/>
          </a:p>
        </p:txBody>
      </p:sp>
      <p:sp>
        <p:nvSpPr>
          <p:cNvPr id="6" name="Content Placeholder 5">
            <a:extLst>
              <a:ext uri="{FF2B5EF4-FFF2-40B4-BE49-F238E27FC236}">
                <a16:creationId xmlns:a16="http://schemas.microsoft.com/office/drawing/2014/main" id="{4363F747-2600-4631-9706-C05D586828C4}"/>
              </a:ext>
            </a:extLst>
          </p:cNvPr>
          <p:cNvSpPr>
            <a:spLocks noGrp="1"/>
          </p:cNvSpPr>
          <p:nvPr>
            <p:ph sz="half" idx="10"/>
          </p:nvPr>
        </p:nvSpPr>
        <p:spPr>
          <a:xfrm>
            <a:off x="609601" y="2159000"/>
            <a:ext cx="4098586" cy="4216400"/>
          </a:xfrm>
        </p:spPr>
        <p:txBody>
          <a:bodyPr/>
          <a:lstStyle/>
          <a:p>
            <a:pPr marL="0" indent="0">
              <a:spcBef>
                <a:spcPts val="600"/>
              </a:spcBef>
              <a:buNone/>
            </a:pPr>
            <a:r>
              <a:rPr lang="en-US" dirty="0"/>
              <a:t>The modeled extraction phase occurs at a faster mass flow rate than the injection phase. After extraction during 5 months, a considerable amount of H</a:t>
            </a:r>
            <a:r>
              <a:rPr lang="en-US" baseline="-25000" dirty="0"/>
              <a:t>2</a:t>
            </a:r>
            <a:r>
              <a:rPr lang="en-US" dirty="0"/>
              <a:t> remains in the structure.</a:t>
            </a:r>
            <a:endParaRPr lang="en-SE" dirty="0"/>
          </a:p>
        </p:txBody>
      </p:sp>
      <p:sp>
        <p:nvSpPr>
          <p:cNvPr id="8" name="Text Placeholder 7">
            <a:extLst>
              <a:ext uri="{FF2B5EF4-FFF2-40B4-BE49-F238E27FC236}">
                <a16:creationId xmlns:a16="http://schemas.microsoft.com/office/drawing/2014/main" id="{8F487142-23F5-47B7-AF4E-225899EF6CFA}"/>
              </a:ext>
            </a:extLst>
          </p:cNvPr>
          <p:cNvSpPr>
            <a:spLocks noGrp="1"/>
          </p:cNvSpPr>
          <p:nvPr>
            <p:ph type="body" sz="quarter" idx="12"/>
          </p:nvPr>
        </p:nvSpPr>
        <p:spPr/>
        <p:txBody>
          <a:bodyPr>
            <a:normAutofit fontScale="92500" lnSpcReduction="10000"/>
          </a:bodyPr>
          <a:lstStyle/>
          <a:p>
            <a:r>
              <a:rPr lang="en-US" dirty="0"/>
              <a:t>Hydrogen volume fraction in the pores of the structure after about 5 months of extraction at a mass rate of about 2 kg/s.</a:t>
            </a:r>
            <a:endParaRPr lang="en-SE" dirty="0"/>
          </a:p>
        </p:txBody>
      </p:sp>
      <p:pic>
        <p:nvPicPr>
          <p:cNvPr id="3" name="Picture 2">
            <a:extLst>
              <a:ext uri="{FF2B5EF4-FFF2-40B4-BE49-F238E27FC236}">
                <a16:creationId xmlns:a16="http://schemas.microsoft.com/office/drawing/2014/main" id="{A1CB1FDA-AE27-380E-1083-877776444F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8730" y="1625600"/>
            <a:ext cx="6956139" cy="3907875"/>
          </a:xfrm>
          <a:prstGeom prst="rect">
            <a:avLst/>
          </a:prstGeom>
        </p:spPr>
      </p:pic>
    </p:spTree>
    <p:extLst>
      <p:ext uri="{BB962C8B-B14F-4D97-AF65-F5344CB8AC3E}">
        <p14:creationId xmlns:p14="http://schemas.microsoft.com/office/powerpoint/2010/main" val="109233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0C8E8C-0C87-48FD-863C-90E41530797E}"/>
              </a:ext>
            </a:extLst>
          </p:cNvPr>
          <p:cNvSpPr>
            <a:spLocks noGrp="1"/>
          </p:cNvSpPr>
          <p:nvPr>
            <p:ph type="title"/>
          </p:nvPr>
        </p:nvSpPr>
        <p:spPr/>
        <p:txBody>
          <a:bodyPr>
            <a:normAutofit fontScale="90000"/>
          </a:bodyPr>
          <a:lstStyle/>
          <a:p>
            <a:r>
              <a:rPr lang="en-US" sz="1600" dirty="0">
                <a:solidFill>
                  <a:schemeClr val="accent4">
                    <a:lumMod val="60000"/>
                    <a:lumOff val="40000"/>
                  </a:schemeClr>
                </a:solidFill>
              </a:rPr>
              <a:t>RESULTS</a:t>
            </a:r>
            <a:br>
              <a:rPr lang="en-US" dirty="0"/>
            </a:br>
            <a:r>
              <a:rPr lang="en-US" dirty="0"/>
              <a:t>H</a:t>
            </a:r>
            <a:r>
              <a:rPr lang="en-US" baseline="-25000" dirty="0"/>
              <a:t>2</a:t>
            </a:r>
            <a:r>
              <a:rPr lang="en-US" dirty="0"/>
              <a:t> Content </a:t>
            </a:r>
            <a:br>
              <a:rPr lang="en-US" dirty="0"/>
            </a:br>
            <a:r>
              <a:rPr lang="en-US" dirty="0"/>
              <a:t>During Cycling</a:t>
            </a:r>
            <a:endParaRPr lang="en-SE" dirty="0"/>
          </a:p>
        </p:txBody>
      </p:sp>
      <p:sp>
        <p:nvSpPr>
          <p:cNvPr id="7" name="Content Placeholder 6">
            <a:extLst>
              <a:ext uri="{FF2B5EF4-FFF2-40B4-BE49-F238E27FC236}">
                <a16:creationId xmlns:a16="http://schemas.microsoft.com/office/drawing/2014/main" id="{34379D41-A08A-4551-9AE1-A00E4C2DAB7A}"/>
              </a:ext>
            </a:extLst>
          </p:cNvPr>
          <p:cNvSpPr>
            <a:spLocks noGrp="1"/>
          </p:cNvSpPr>
          <p:nvPr>
            <p:ph sz="quarter" idx="11"/>
          </p:nvPr>
        </p:nvSpPr>
        <p:spPr/>
        <p:txBody>
          <a:bodyPr/>
          <a:lstStyle/>
          <a:p>
            <a:r>
              <a:rPr lang="en-US" dirty="0"/>
              <a:t> </a:t>
            </a:r>
            <a:endParaRPr lang="en-SE" dirty="0"/>
          </a:p>
        </p:txBody>
      </p:sp>
      <p:sp>
        <p:nvSpPr>
          <p:cNvPr id="6" name="Content Placeholder 5">
            <a:extLst>
              <a:ext uri="{FF2B5EF4-FFF2-40B4-BE49-F238E27FC236}">
                <a16:creationId xmlns:a16="http://schemas.microsoft.com/office/drawing/2014/main" id="{4363F747-2600-4631-9706-C05D586828C4}"/>
              </a:ext>
            </a:extLst>
          </p:cNvPr>
          <p:cNvSpPr>
            <a:spLocks noGrp="1"/>
          </p:cNvSpPr>
          <p:nvPr>
            <p:ph sz="half" idx="10"/>
          </p:nvPr>
        </p:nvSpPr>
        <p:spPr/>
        <p:txBody>
          <a:bodyPr/>
          <a:lstStyle/>
          <a:p>
            <a:pPr marL="0" indent="0">
              <a:spcBef>
                <a:spcPts val="600"/>
              </a:spcBef>
              <a:buNone/>
            </a:pPr>
            <a:r>
              <a:rPr lang="en-US" dirty="0"/>
              <a:t>The model shows that the extraction phase using the applied conditions is somewhat faster than the injection phase. </a:t>
            </a:r>
          </a:p>
          <a:p>
            <a:pPr marL="0" indent="0">
              <a:spcBef>
                <a:spcPts val="600"/>
              </a:spcBef>
              <a:buNone/>
            </a:pPr>
            <a:r>
              <a:rPr lang="en-US" dirty="0"/>
              <a:t>However, in a real process, cycling after the initial injection would probably be even faster, within days and weeks with injection–extraction cycles following the weather conditions and hydrogen production.</a:t>
            </a:r>
            <a:endParaRPr lang="en-SE" dirty="0"/>
          </a:p>
        </p:txBody>
      </p:sp>
      <p:sp>
        <p:nvSpPr>
          <p:cNvPr id="8" name="Text Placeholder 7">
            <a:extLst>
              <a:ext uri="{FF2B5EF4-FFF2-40B4-BE49-F238E27FC236}">
                <a16:creationId xmlns:a16="http://schemas.microsoft.com/office/drawing/2014/main" id="{8F487142-23F5-47B7-AF4E-225899EF6CFA}"/>
              </a:ext>
            </a:extLst>
          </p:cNvPr>
          <p:cNvSpPr>
            <a:spLocks noGrp="1"/>
          </p:cNvSpPr>
          <p:nvPr>
            <p:ph type="body" sz="quarter" idx="12"/>
          </p:nvPr>
        </p:nvSpPr>
        <p:spPr/>
        <p:txBody>
          <a:bodyPr>
            <a:normAutofit fontScale="92500" lnSpcReduction="10000"/>
          </a:bodyPr>
          <a:lstStyle/>
          <a:p>
            <a:r>
              <a:rPr lang="en-US" dirty="0"/>
              <a:t>Hydrogen volume fraction in the pores of the structure after 2 years of injection at a mass rate of 1 kg/s.</a:t>
            </a:r>
            <a:endParaRPr lang="en-SE" dirty="0"/>
          </a:p>
        </p:txBody>
      </p:sp>
      <p:pic>
        <p:nvPicPr>
          <p:cNvPr id="9" name="Picture 8">
            <a:extLst>
              <a:ext uri="{FF2B5EF4-FFF2-40B4-BE49-F238E27FC236}">
                <a16:creationId xmlns:a16="http://schemas.microsoft.com/office/drawing/2014/main" id="{A392E56E-1A8F-1C2A-992B-1B56E50CD0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3184" y="2159000"/>
            <a:ext cx="6267231" cy="3523793"/>
          </a:xfrm>
          <a:prstGeom prst="rect">
            <a:avLst/>
          </a:prstGeom>
        </p:spPr>
      </p:pic>
    </p:spTree>
    <p:extLst>
      <p:ext uri="{BB962C8B-B14F-4D97-AF65-F5344CB8AC3E}">
        <p14:creationId xmlns:p14="http://schemas.microsoft.com/office/powerpoint/2010/main" val="110753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DEDD70F-D3C1-582D-4028-3C3DE09732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7319" y="1407704"/>
            <a:ext cx="9516681" cy="5450296"/>
          </a:xfrm>
          <a:prstGeom prst="rect">
            <a:avLst/>
          </a:prstGeom>
        </p:spPr>
      </p:pic>
      <p:sp>
        <p:nvSpPr>
          <p:cNvPr id="9" name="Content Placeholder 8">
            <a:extLst>
              <a:ext uri="{FF2B5EF4-FFF2-40B4-BE49-F238E27FC236}">
                <a16:creationId xmlns:a16="http://schemas.microsoft.com/office/drawing/2014/main" id="{FC75E927-3818-44F9-B6BA-18544F440B47}"/>
              </a:ext>
            </a:extLst>
          </p:cNvPr>
          <p:cNvSpPr>
            <a:spLocks noGrp="1"/>
          </p:cNvSpPr>
          <p:nvPr>
            <p:ph sz="quarter" idx="29"/>
          </p:nvPr>
        </p:nvSpPr>
        <p:spPr/>
        <p:txBody>
          <a:bodyPr/>
          <a:lstStyle/>
          <a:p>
            <a:r>
              <a:rPr lang="en-US" dirty="0"/>
              <a:t> </a:t>
            </a:r>
            <a:endParaRPr lang="en-SE" dirty="0"/>
          </a:p>
        </p:txBody>
      </p:sp>
      <p:sp>
        <p:nvSpPr>
          <p:cNvPr id="6" name="Text Placeholder 5">
            <a:extLst>
              <a:ext uri="{FF2B5EF4-FFF2-40B4-BE49-F238E27FC236}">
                <a16:creationId xmlns:a16="http://schemas.microsoft.com/office/drawing/2014/main" id="{F5AAE794-FBBD-48EE-AA61-C923945801D9}"/>
              </a:ext>
            </a:extLst>
          </p:cNvPr>
          <p:cNvSpPr>
            <a:spLocks noGrp="1"/>
          </p:cNvSpPr>
          <p:nvPr>
            <p:ph type="body" sz="quarter" idx="12"/>
          </p:nvPr>
        </p:nvSpPr>
        <p:spPr/>
        <p:txBody>
          <a:bodyPr/>
          <a:lstStyle/>
          <a:p>
            <a:r>
              <a:rPr lang="en-US" dirty="0"/>
              <a:t> </a:t>
            </a:r>
            <a:endParaRPr lang="en-SE" dirty="0"/>
          </a:p>
        </p:txBody>
      </p:sp>
      <p:sp>
        <p:nvSpPr>
          <p:cNvPr id="7" name="Content Placeholder 6">
            <a:extLst>
              <a:ext uri="{FF2B5EF4-FFF2-40B4-BE49-F238E27FC236}">
                <a16:creationId xmlns:a16="http://schemas.microsoft.com/office/drawing/2014/main" id="{403A0F1A-8BFD-45C4-AE5D-A5A88EA8BDE3}"/>
              </a:ext>
            </a:extLst>
          </p:cNvPr>
          <p:cNvSpPr>
            <a:spLocks noGrp="1"/>
          </p:cNvSpPr>
          <p:nvPr>
            <p:ph sz="quarter" idx="19"/>
          </p:nvPr>
        </p:nvSpPr>
        <p:spPr/>
        <p:txBody>
          <a:bodyPr/>
          <a:lstStyle/>
          <a:p>
            <a:r>
              <a:rPr lang="en-US" sz="2400" dirty="0"/>
              <a:t>Hydrogen Storage in a Geological Formation</a:t>
            </a:r>
            <a:endParaRPr lang="en-SE" sz="2400" dirty="0"/>
          </a:p>
        </p:txBody>
      </p:sp>
      <p:sp>
        <p:nvSpPr>
          <p:cNvPr id="8" name="Content Placeholder 7">
            <a:extLst>
              <a:ext uri="{FF2B5EF4-FFF2-40B4-BE49-F238E27FC236}">
                <a16:creationId xmlns:a16="http://schemas.microsoft.com/office/drawing/2014/main" id="{A8778BAE-3FF0-45A6-B87C-424A6F19F9CA}"/>
              </a:ext>
            </a:extLst>
          </p:cNvPr>
          <p:cNvSpPr>
            <a:spLocks noGrp="1"/>
          </p:cNvSpPr>
          <p:nvPr>
            <p:ph sz="quarter" idx="20"/>
          </p:nvPr>
        </p:nvSpPr>
        <p:spPr/>
        <p:txBody>
          <a:bodyPr>
            <a:normAutofit fontScale="70000" lnSpcReduction="20000"/>
          </a:bodyPr>
          <a:lstStyle/>
          <a:p>
            <a:pPr>
              <a:lnSpc>
                <a:spcPct val="120000"/>
              </a:lnSpc>
            </a:pPr>
            <a:r>
              <a:rPr lang="en-US" dirty="0"/>
              <a:t>The model is easy to set up and solve using COMSOL Multiphysics and the Subsurface Flow Module. The studies that can be concatenated allow for defining arbitrary injection–extraction cycles. The model shows when leakage occurs and if there is mass loss of H</a:t>
            </a:r>
            <a:r>
              <a:rPr lang="en-US" baseline="-25000" dirty="0"/>
              <a:t>2</a:t>
            </a:r>
            <a:r>
              <a:rPr lang="en-US" dirty="0"/>
              <a:t> during storage.</a:t>
            </a:r>
            <a:endParaRPr lang="en-SE" dirty="0"/>
          </a:p>
        </p:txBody>
      </p:sp>
      <p:sp>
        <p:nvSpPr>
          <p:cNvPr id="10" name="Content Placeholder 9">
            <a:extLst>
              <a:ext uri="{FF2B5EF4-FFF2-40B4-BE49-F238E27FC236}">
                <a16:creationId xmlns:a16="http://schemas.microsoft.com/office/drawing/2014/main" id="{36E9DDFE-1CF5-490E-824F-AB26FEFE0FE0}"/>
              </a:ext>
            </a:extLst>
          </p:cNvPr>
          <p:cNvSpPr>
            <a:spLocks noGrp="1"/>
          </p:cNvSpPr>
          <p:nvPr>
            <p:ph sz="quarter" idx="30"/>
          </p:nvPr>
        </p:nvSpPr>
        <p:spPr>
          <a:xfrm>
            <a:off x="609599" y="3984527"/>
            <a:ext cx="3533423" cy="511387"/>
          </a:xfrm>
        </p:spPr>
        <p:txBody>
          <a:bodyPr/>
          <a:lstStyle/>
          <a:p>
            <a:r>
              <a:rPr lang="en-US" dirty="0"/>
              <a:t>MODEL SUMMARY</a:t>
            </a:r>
            <a:endParaRPr lang="en-SE" dirty="0"/>
          </a:p>
        </p:txBody>
      </p:sp>
    </p:spTree>
    <p:extLst>
      <p:ext uri="{BB962C8B-B14F-4D97-AF65-F5344CB8AC3E}">
        <p14:creationId xmlns:p14="http://schemas.microsoft.com/office/powerpoint/2010/main" val="3284714965"/>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docProps/app.xml><?xml version="1.0" encoding="utf-8"?>
<Properties xmlns="http://schemas.openxmlformats.org/officeDocument/2006/extended-properties" xmlns:vt="http://schemas.openxmlformats.org/officeDocument/2006/docPropsVTypes">
  <Template>Slide-Template-2023</Template>
  <TotalTime>295</TotalTime>
  <Words>615</Words>
  <Application>Microsoft Office PowerPoint</Application>
  <PresentationFormat>Widescreen</PresentationFormat>
  <Paragraphs>42</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Lato</vt:lpstr>
      <vt:lpstr>Lato Black</vt:lpstr>
      <vt:lpstr>Lato Light</vt:lpstr>
      <vt:lpstr>Wingdings</vt:lpstr>
      <vt:lpstr>comsol-slide-template-NEW</vt:lpstr>
      <vt:lpstr>Modeling H2 Storage in a Geological Formation</vt:lpstr>
      <vt:lpstr>Background</vt:lpstr>
      <vt:lpstr>Model Definition</vt:lpstr>
      <vt:lpstr>Implementation in COMSOL Multiphysics®</vt:lpstr>
      <vt:lpstr>RESULTS H2 Content  After Injection</vt:lpstr>
      <vt:lpstr>RESULTS H2 Content  After Extraction</vt:lpstr>
      <vt:lpstr>RESULTS H2 Content  During Cycling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of the H2 Storage in a Geological Formation</dc:title>
  <dc:creator>Ed Fontes</dc:creator>
  <cp:lastModifiedBy>Tycho van Noorden</cp:lastModifiedBy>
  <cp:revision>20</cp:revision>
  <dcterms:created xsi:type="dcterms:W3CDTF">2024-05-08T12:32:47Z</dcterms:created>
  <dcterms:modified xsi:type="dcterms:W3CDTF">2024-05-15T12:57:02Z</dcterms:modified>
</cp:coreProperties>
</file>