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60" r:id="rId4"/>
    <p:sldId id="266" r:id="rId5"/>
    <p:sldId id="263" r:id="rId6"/>
    <p:sldId id="264" r:id="rId7"/>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7" autoAdjust="0"/>
    <p:restoredTop sz="94660"/>
  </p:normalViewPr>
  <p:slideViewPr>
    <p:cSldViewPr snapToGrid="0">
      <p:cViewPr varScale="1">
        <p:scale>
          <a:sx n="175" d="100"/>
          <a:sy n="175" d="100"/>
        </p:scale>
        <p:origin x="320"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5.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白色）">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zh-CN" altLang="en-US" dirty="0"/>
              <a:t>标题，左对齐</a:t>
            </a:r>
            <a:br>
              <a:rPr lang="en-US" altLang="zh-CN" dirty="0"/>
            </a:br>
            <a:r>
              <a:rPr lang="zh-CN" altLang="en-US" dirty="0"/>
              <a:t>可以上下移动或从右侧缩短文本框</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74744"/>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姓名</a:t>
            </a:r>
            <a:endParaRPr lang="en-US" dirty="0"/>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74744"/>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zh-CN" altLang="en-US" dirty="0"/>
              <a:t>职务，公司</a:t>
            </a:r>
            <a:endParaRPr lang="en-US" dirty="0"/>
          </a:p>
        </p:txBody>
      </p:sp>
    </p:spTree>
    <p:extLst>
      <p:ext uri="{BB962C8B-B14F-4D97-AF65-F5344CB8AC3E}">
        <p14:creationId xmlns:p14="http://schemas.microsoft.com/office/powerpoint/2010/main" val="31951021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 图：4 小节标题+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正文（无项目列表）</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464773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图： 并列， 2 小节标题+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67497" y="1431926"/>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优先使用正文（而不是项目列表）</a:t>
            </a:r>
            <a:endParaRPr lang="en-US" dirty="0"/>
          </a:p>
          <a:p>
            <a:pPr lvl="1"/>
            <a:r>
              <a:rPr lang="zh-CN" altLang="en-US" dirty="0"/>
              <a:t>第二级</a:t>
            </a:r>
            <a:endParaRPr lang="en-US" altLang="zh-CN"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7"/>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altLang="zh-CN" dirty="0"/>
          </a:p>
          <a:p>
            <a:pPr lvl="1"/>
            <a:r>
              <a:rPr lang="zh-CN" altLang="en-US" dirty="0"/>
              <a:t>第二级</a:t>
            </a:r>
            <a:endParaRPr lang="en-US" dirty="0"/>
          </a:p>
          <a:p>
            <a:pPr lvl="2"/>
            <a:r>
              <a:rPr lang="zh-CN" altLang="en-US" dirty="0"/>
              <a:t>第三级</a:t>
            </a:r>
            <a:endParaRPr lang="en-US" dirty="0"/>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6"/>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1"/>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8735543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2 图：正文（2 列）">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2" y="1"/>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2" y="1"/>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1" y="3505199"/>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全部为第二级项目列表的两列内容或无项目列表的简短正文内容</a:t>
            </a:r>
            <a:endParaRPr lang="en-US" dirty="0"/>
          </a:p>
          <a:p>
            <a:pPr lvl="1"/>
            <a:r>
              <a:rPr lang="zh-CN" altLang="en-US" dirty="0"/>
              <a:t>第二级</a:t>
            </a:r>
            <a:endParaRPr lang="en-US" dirty="0"/>
          </a:p>
          <a:p>
            <a:pPr lvl="2"/>
            <a:r>
              <a:rPr lang="zh-CN" altLang="en-US" dirty="0"/>
              <a:t>第三级</a:t>
            </a:r>
            <a:endParaRPr lang="en-US" dirty="0"/>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4134719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3 图：并列，对应 3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67497"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8"/>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10" name="Rectangle 9">
            <a:extLst>
              <a:ext uri="{FF2B5EF4-FFF2-40B4-BE49-F238E27FC236}">
                <a16:creationId xmlns:a16="http://schemas.microsoft.com/office/drawing/2014/main" id="{4BF6B05F-53E1-8945-B16F-0DF3CF82F24C}"/>
              </a:ext>
            </a:extLst>
          </p:cNvPr>
          <p:cNvSpPr/>
          <p:nvPr/>
        </p:nvSpPr>
        <p:spPr>
          <a:xfrm>
            <a:off x="0" y="2887848"/>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41" indent="-22065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优先使用正文格式</a:t>
            </a:r>
            <a:endParaRPr lang="en-US" dirty="0"/>
          </a:p>
          <a:p>
            <a:pPr lvl="1"/>
            <a:r>
              <a:rPr lang="zh-CN" altLang="en-US" dirty="0"/>
              <a:t>第二级</a:t>
            </a:r>
            <a:endParaRPr lang="en-US" dirty="0"/>
          </a:p>
          <a:p>
            <a:pPr lvl="2"/>
            <a:r>
              <a:rPr lang="zh-CN" altLang="en-US" dirty="0"/>
              <a:t>第三级</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lvl="2"/>
            <a:r>
              <a:rPr lang="zh-CN" altLang="en-US" dirty="0"/>
              <a:t>第三级</a:t>
            </a:r>
            <a:endParaRPr lang="en-US" dirty="0"/>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7501"/>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128584" marR="0" indent="0" algn="l" defTabSz="914378" rtl="0" eaLnBrk="1" fontAlgn="auto" latinLnBrk="0" hangingPunct="1">
              <a:lnSpc>
                <a:spcPct val="100000"/>
              </a:lnSpc>
              <a:spcBef>
                <a:spcPts val="500"/>
              </a:spcBef>
              <a:spcAft>
                <a:spcPts val="0"/>
              </a:spcAft>
              <a:buClrTx/>
              <a:buSzTx/>
              <a:buFontTx/>
              <a:buNone/>
              <a:tabLst/>
              <a:defRPr sz="1200">
                <a:solidFill>
                  <a:srgbClr val="393A39"/>
                </a:solidFill>
                <a:latin typeface="Lato" panose="020F0502020204030203" pitchFamily="34" charset="0"/>
              </a:defRPr>
            </a:lvl2pPr>
            <a:lvl3pPr marL="576248" marR="0" indent="0" algn="l" defTabSz="806430" rtl="0" eaLnBrk="1" fontAlgn="auto" latinLnBrk="0" hangingPunct="1">
              <a:lnSpc>
                <a:spcPct val="100000"/>
              </a:lnSpc>
              <a:spcBef>
                <a:spcPts val="500"/>
              </a:spcBef>
              <a:spcAft>
                <a:spcPts val="0"/>
              </a:spcAft>
              <a:buClrTx/>
              <a:buSzTx/>
              <a:buFont typeface="Arial" panose="020B0604020202020204" pitchFamily="34" charset="0"/>
              <a:buNone/>
              <a:tabLst/>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优先使用正文格式</a:t>
            </a:r>
            <a:endParaRPr lang="en-US" dirty="0"/>
          </a:p>
          <a:p>
            <a:pPr marL="349241" marR="0" lvl="1" indent="-220658" algn="l" defTabSz="914378" rtl="0" eaLnBrk="1" fontAlgn="auto" latinLnBrk="0" hangingPunct="1">
              <a:lnSpc>
                <a:spcPct val="100000"/>
              </a:lnSpc>
              <a:spcBef>
                <a:spcPts val="500"/>
              </a:spcBef>
              <a:spcAft>
                <a:spcPts val="0"/>
              </a:spcAft>
              <a:buClrTx/>
              <a:buSzTx/>
              <a:buFontTx/>
              <a:buBlip>
                <a:blip r:embed="rId2"/>
              </a:buBlip>
              <a:tabLst/>
              <a:defRPr/>
            </a:pPr>
            <a:r>
              <a:rPr lang="zh-CN" altLang="en-US" dirty="0"/>
              <a:t>第二级</a:t>
            </a:r>
            <a:endParaRPr lang="en-US" dirty="0"/>
          </a:p>
          <a:p>
            <a:pPr marL="746106" marR="0" lvl="2" indent="-169859" algn="l" defTabSz="806430" rtl="0" eaLnBrk="1" fontAlgn="auto" latinLnBrk="0" hangingPunct="1">
              <a:lnSpc>
                <a:spcPct val="100000"/>
              </a:lnSpc>
              <a:spcBef>
                <a:spcPts val="500"/>
              </a:spcBef>
              <a:spcAft>
                <a:spcPts val="0"/>
              </a:spcAft>
              <a:buClrTx/>
              <a:buSzTx/>
              <a:buFont typeface="Arial" panose="020B0604020202020204" pitchFamily="34" charset="0"/>
              <a:buChar char="•"/>
              <a:tabLst/>
              <a:defRPr/>
            </a:pPr>
            <a:r>
              <a:rPr lang="zh-CN" altLang="en-US" dirty="0"/>
              <a:t>第三级</a:t>
            </a:r>
            <a:endParaRPr lang="en-US" altLang="zh-CN" dirty="0"/>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dirty="0"/>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90986"/>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6700998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4 图：并列，对应 4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0" name="Rectangle 9">
            <a:extLst>
              <a:ext uri="{FF2B5EF4-FFF2-40B4-BE49-F238E27FC236}">
                <a16:creationId xmlns:a16="http://schemas.microsoft.com/office/drawing/2014/main" id="{4BF6B05F-53E1-8945-B16F-0DF3CF82F24C}"/>
              </a:ext>
            </a:extLst>
          </p:cNvPr>
          <p:cNvSpPr/>
          <p:nvPr/>
        </p:nvSpPr>
        <p:spPr>
          <a:xfrm>
            <a:off x="0" y="3358136"/>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50"/>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4893850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4 图：正文（右）">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1849255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4 图（仅图像+图注）">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3459350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5 图：并列，对应 5 小节标题+正文">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marL="176209" marR="0" indent="-176209" algn="l" defTabSz="914378" rtl="0" eaLnBrk="1" fontAlgn="auto" latinLnBrk="0" hangingPunct="1">
              <a:lnSpc>
                <a:spcPct val="100000"/>
              </a:lnSpc>
              <a:spcBef>
                <a:spcPts val="1000"/>
              </a:spcBef>
              <a:spcAft>
                <a:spcPts val="0"/>
              </a:spcAft>
              <a:buClrTx/>
              <a:buSzTx/>
              <a:buFont typeface="Wingdings" pitchFamily="2" charset="2"/>
              <a:buChar char="§"/>
              <a:tabLst/>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6"/>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优先使用正文</a:t>
            </a:r>
            <a:endParaRPr lang="en-US" dirty="0"/>
          </a:p>
          <a:p>
            <a:pPr lvl="1"/>
            <a:r>
              <a:rPr lang="zh-CN" altLang="en-US" dirty="0"/>
              <a:t>第二级</a:t>
            </a:r>
            <a:endParaRPr lang="en-US" dirty="0"/>
          </a:p>
          <a:p>
            <a:pPr lvl="2"/>
            <a:r>
              <a:rPr lang="zh-CN" altLang="en-US" dirty="0"/>
              <a:t>第三级</a:t>
            </a:r>
            <a:endParaRPr lang="en-US" dirty="0"/>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使用透明背景的模型图片且仅在边缘裁剪</a:t>
            </a:r>
            <a:endParaRPr lang="en-US" altLang="zh-CN" dirty="0"/>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1"/>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6077252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8 图（仅图像+图注）">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7"/>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7442828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0 图（仅图像+图注）">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如果使用透明背景的模型图，则背景格式设置为蓝色</a:t>
            </a:r>
            <a:r>
              <a:rPr lang="en-US" altLang="zh-CN" dirty="0"/>
              <a:t>+</a:t>
            </a:r>
            <a:r>
              <a:rPr lang="zh-CN" altLang="en-US" dirty="0"/>
              <a:t>无边框</a:t>
            </a:r>
            <a:endParaRPr lang="en-US" dirty="0"/>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上图背景为蓝色时，图注文字左对齐</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如果使用非透明背景的模型图，则背景格式设置为无填充色</a:t>
            </a:r>
            <a:r>
              <a:rPr lang="en-US" altLang="zh-CN" dirty="0"/>
              <a:t>+</a:t>
            </a:r>
            <a:r>
              <a:rPr lang="zh-CN" altLang="en-US" dirty="0"/>
              <a:t>蓝色边框</a:t>
            </a:r>
            <a:endParaRPr lang="en-US" dirty="0"/>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上图背景为无填充色</a:t>
            </a:r>
            <a:r>
              <a:rPr lang="en-US" altLang="zh-CN" dirty="0"/>
              <a:t>+</a:t>
            </a:r>
            <a:r>
              <a:rPr lang="zh-CN" altLang="en-US" dirty="0"/>
              <a:t>蓝色边框时，图注文字居中</a:t>
            </a:r>
            <a:endParaRPr lang="en-US" dirty="0"/>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本页所有图片的背景设置应保持一致</a:t>
            </a:r>
            <a:endParaRPr lang="en-US" dirty="0"/>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dirty="0"/>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dirty="0"/>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仅图片</a:t>
            </a:r>
            <a:endParaRPr lang="en-US" altLang="zh-CN" dirty="0"/>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0">
                <a:solidFill>
                  <a:schemeClr val="accent5"/>
                </a:solidFill>
              </a:defRPr>
            </a:lvl1pPr>
            <a:lvl2pPr>
              <a:defRPr>
                <a:solidFill>
                  <a:schemeClr val="bg2"/>
                </a:solidFill>
              </a:defRPr>
            </a:lvl2pPr>
            <a:lvl3pPr>
              <a:defRPr>
                <a:solidFill>
                  <a:schemeClr val="bg2"/>
                </a:solidFill>
              </a:defRPr>
            </a:lvl3pPr>
          </a:lstStyle>
          <a:p>
            <a:pPr lvl="0"/>
            <a:r>
              <a:rPr lang="zh-CN" altLang="en-US" dirty="0"/>
              <a:t>图注</a:t>
            </a:r>
            <a:endParaRPr lang="en-US" altLang="zh-CN" dirty="0"/>
          </a:p>
        </p:txBody>
      </p:sp>
    </p:spTree>
    <p:extLst>
      <p:ext uri="{BB962C8B-B14F-4D97-AF65-F5344CB8AC3E}">
        <p14:creationId xmlns:p14="http://schemas.microsoft.com/office/powerpoint/2010/main" val="41843996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节标题（简单）">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zh-CN" altLang="en-US" dirty="0"/>
              <a:t>节标题</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zh-CN" altLang="en-US" dirty="0"/>
              <a:t>章节副标题</a:t>
            </a:r>
            <a:endParaRPr lang="en-US" dirty="0"/>
          </a:p>
        </p:txBody>
      </p:sp>
    </p:spTree>
    <p:extLst>
      <p:ext uri="{BB962C8B-B14F-4D97-AF65-F5344CB8AC3E}">
        <p14:creationId xmlns:p14="http://schemas.microsoft.com/office/powerpoint/2010/main" val="387414637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产品库">
    <p:spTree>
      <p:nvGrpSpPr>
        <p:cNvPr id="1" name=""/>
        <p:cNvGrpSpPr/>
        <p:nvPr/>
      </p:nvGrpSpPr>
      <p:grpSpPr>
        <a:xfrm>
          <a:off x="0" y="0"/>
          <a:ext cx="0" cy="0"/>
          <a:chOff x="0" y="0"/>
          <a:chExt cx="0" cy="0"/>
        </a:xfrm>
      </p:grpSpPr>
      <p:pic>
        <p:nvPicPr>
          <p:cNvPr id="4" name="图片 3">
            <a:extLst>
              <a:ext uri="{FF2B5EF4-FFF2-40B4-BE49-F238E27FC236}">
                <a16:creationId xmlns:a16="http://schemas.microsoft.com/office/drawing/2014/main" id="{DD037972-A07D-4468-906F-4135DB6E57FE}"/>
              </a:ext>
            </a:extLst>
          </p:cNvPr>
          <p:cNvPicPr>
            <a:picLocks noChangeAspect="1"/>
          </p:cNvPicPr>
          <p:nvPr/>
        </p:nvPicPr>
        <p:blipFill>
          <a:blip r:embed="rId2"/>
          <a:stretch>
            <a:fillRect/>
          </a:stretch>
        </p:blipFill>
        <p:spPr>
          <a:xfrm>
            <a:off x="123" y="0"/>
            <a:ext cx="9143756" cy="5143500"/>
          </a:xfrm>
          <a:prstGeom prst="rect">
            <a:avLst/>
          </a:prstGeom>
        </p:spPr>
      </p:pic>
    </p:spTree>
    <p:extLst>
      <p:ext uri="{BB962C8B-B14F-4D97-AF65-F5344CB8AC3E}">
        <p14:creationId xmlns:p14="http://schemas.microsoft.com/office/powerpoint/2010/main" val="24626492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推广：更多资源">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533400" y="0"/>
            <a:ext cx="8610601" cy="4781550"/>
          </a:xfrm>
          <a:prstGeom prst="rect">
            <a:avLst/>
          </a:prstGeom>
        </p:spPr>
      </p:pic>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692869"/>
            <a:ext cx="2895600" cy="338554"/>
          </a:xfrm>
          <a:prstGeom prst="rect">
            <a:avLst/>
          </a:prstGeom>
          <a:noFill/>
        </p:spPr>
        <p:txBody>
          <a:bodyPr wrap="square" rtlCol="0">
            <a:spAutoFit/>
          </a:bodyPr>
          <a:lstStyle/>
          <a:p>
            <a:r>
              <a:rPr lang="en-US" sz="1600" b="0" i="0" dirty="0">
                <a:solidFill>
                  <a:schemeClr val="tx1"/>
                </a:solidFill>
                <a:latin typeface="Lato" panose="020F0502020204030203" pitchFamily="34" charset="77"/>
              </a:rPr>
              <a:t>comsol.com</a:t>
            </a: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1800" dirty="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3276600" y="3333751"/>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661542" y="3347882"/>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3200400" y="3333751"/>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Rectangle 12">
            <a:extLst>
              <a:ext uri="{FF2B5EF4-FFF2-40B4-BE49-F238E27FC236}">
                <a16:creationId xmlns:a16="http://schemas.microsoft.com/office/drawing/2014/main" id="{5144D7FA-71D5-1247-8CC0-659E1B402155}"/>
              </a:ext>
            </a:extLst>
          </p:cNvPr>
          <p:cNvSpPr/>
          <p:nvPr/>
        </p:nvSpPr>
        <p:spPr>
          <a:xfrm>
            <a:off x="0" y="-14129"/>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9" name="TextBox 7">
            <a:extLst>
              <a:ext uri="{FF2B5EF4-FFF2-40B4-BE49-F238E27FC236}">
                <a16:creationId xmlns:a16="http://schemas.microsoft.com/office/drawing/2014/main" id="{DA2FEDFD-0867-4C68-AC34-61D0D4760F9C}"/>
              </a:ext>
            </a:extLst>
          </p:cNvPr>
          <p:cNvSpPr txBox="1"/>
          <p:nvPr/>
        </p:nvSpPr>
        <p:spPr>
          <a:xfrm>
            <a:off x="661542" y="964623"/>
            <a:ext cx="2895600" cy="830997"/>
          </a:xfrm>
          <a:prstGeom prst="rect">
            <a:avLst/>
          </a:prstGeom>
          <a:noFill/>
        </p:spPr>
        <p:txBody>
          <a:bodyPr wrap="square" rtlCol="0">
            <a:spAutoFit/>
          </a:bodyPr>
          <a:lstStyle/>
          <a:p>
            <a:endParaRPr lang="en-US" altLang="zh-CN" sz="2400" b="1" i="0" dirty="0">
              <a:solidFill>
                <a:schemeClr val="accent1"/>
              </a:solidFill>
              <a:latin typeface="黑体" panose="02010609060101010101" pitchFamily="49" charset="-122"/>
              <a:ea typeface="黑体" panose="02010609060101010101" pitchFamily="49" charset="-122"/>
            </a:endParaRPr>
          </a:p>
          <a:p>
            <a:r>
              <a:rPr lang="zh-CN" altLang="en-US" sz="2400" b="1" i="0" dirty="0">
                <a:solidFill>
                  <a:schemeClr val="accent1"/>
                </a:solidFill>
                <a:latin typeface="黑体" panose="02010609060101010101" pitchFamily="49" charset="-122"/>
                <a:ea typeface="黑体" panose="02010609060101010101" pitchFamily="49" charset="-122"/>
              </a:rPr>
              <a:t>更多资源</a:t>
            </a:r>
            <a:endParaRPr lang="en-US" altLang="zh-CN" sz="2400" b="1" i="0" dirty="0">
              <a:solidFill>
                <a:schemeClr val="accent1"/>
              </a:solid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id="{54A69CCF-876A-47B7-8AB7-FECBBA83AA76}"/>
              </a:ext>
            </a:extLst>
          </p:cNvPr>
          <p:cNvSpPr txBox="1"/>
          <p:nvPr/>
        </p:nvSpPr>
        <p:spPr>
          <a:xfrm>
            <a:off x="707842" y="3078115"/>
            <a:ext cx="25146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中文博客</a:t>
            </a:r>
          </a:p>
        </p:txBody>
      </p:sp>
      <p:sp>
        <p:nvSpPr>
          <p:cNvPr id="31" name="文本框 30">
            <a:extLst>
              <a:ext uri="{FF2B5EF4-FFF2-40B4-BE49-F238E27FC236}">
                <a16:creationId xmlns:a16="http://schemas.microsoft.com/office/drawing/2014/main" id="{F61E5BAD-C93A-4565-BE4E-419244E78DDC}"/>
              </a:ext>
            </a:extLst>
          </p:cNvPr>
          <p:cNvSpPr txBox="1"/>
          <p:nvPr/>
        </p:nvSpPr>
        <p:spPr>
          <a:xfrm>
            <a:off x="3222442" y="3069154"/>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视频中心</a:t>
            </a:r>
          </a:p>
        </p:txBody>
      </p:sp>
      <p:sp>
        <p:nvSpPr>
          <p:cNvPr id="32" name="文本框 31">
            <a:extLst>
              <a:ext uri="{FF2B5EF4-FFF2-40B4-BE49-F238E27FC236}">
                <a16:creationId xmlns:a16="http://schemas.microsoft.com/office/drawing/2014/main" id="{23C7B225-2374-46E3-A0CD-A1526D4E2361}"/>
              </a:ext>
            </a:extLst>
          </p:cNvPr>
          <p:cNvSpPr txBox="1"/>
          <p:nvPr/>
        </p:nvSpPr>
        <p:spPr>
          <a:xfrm>
            <a:off x="707842" y="4343303"/>
            <a:ext cx="243840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用户故事</a:t>
            </a:r>
          </a:p>
        </p:txBody>
      </p:sp>
      <p:sp>
        <p:nvSpPr>
          <p:cNvPr id="33" name="文本框 32">
            <a:extLst>
              <a:ext uri="{FF2B5EF4-FFF2-40B4-BE49-F238E27FC236}">
                <a16:creationId xmlns:a16="http://schemas.microsoft.com/office/drawing/2014/main" id="{FAB41773-9C4F-4EBA-B1F3-F768F7A34DEF}"/>
              </a:ext>
            </a:extLst>
          </p:cNvPr>
          <p:cNvSpPr txBox="1"/>
          <p:nvPr/>
        </p:nvSpPr>
        <p:spPr>
          <a:xfrm>
            <a:off x="3238780" y="4343303"/>
            <a:ext cx="3205430" cy="253916"/>
          </a:xfrm>
          <a:prstGeom prst="rect">
            <a:avLst/>
          </a:prstGeom>
          <a:solidFill>
            <a:schemeClr val="bg1"/>
          </a:solidFill>
        </p:spPr>
        <p:txBody>
          <a:bodyPr wrap="square" rtlCol="0">
            <a:spAutoFit/>
          </a:bodyPr>
          <a:lstStyle/>
          <a:p>
            <a:r>
              <a:rPr lang="zh-CN" altLang="en-US" sz="1050" b="1" dirty="0">
                <a:latin typeface="黑体" panose="02010609060101010101" pitchFamily="49" charset="-122"/>
                <a:ea typeface="黑体" panose="02010609060101010101" pitchFamily="49" charset="-122"/>
              </a:rPr>
              <a:t>案例下载</a:t>
            </a:r>
          </a:p>
        </p:txBody>
      </p:sp>
    </p:spTree>
    <p:extLst>
      <p:ext uri="{BB962C8B-B14F-4D97-AF65-F5344CB8AC3E}">
        <p14:creationId xmlns:p14="http://schemas.microsoft.com/office/powerpoint/2010/main" val="40790413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标题幻灯片（蓝色）">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266566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标题幻灯片（带照片）">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9" y="1282701"/>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1"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1"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7"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7"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zh-CN" altLang="en-US"/>
              <a:t>编辑母版文本样式</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zh-CN" altLang="en-US"/>
              <a:t>编辑母版文本样式</a:t>
            </a:r>
          </a:p>
        </p:txBody>
      </p:sp>
    </p:spTree>
    <p:extLst>
      <p:ext uri="{BB962C8B-B14F-4D97-AF65-F5344CB8AC3E}">
        <p14:creationId xmlns:p14="http://schemas.microsoft.com/office/powerpoint/2010/main" val="460314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节标题（1 图）">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800"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957986"/>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200"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385521979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基本：2 列">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1" y="1333514"/>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4"/>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200"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9913029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基本：2 列 + 副标题">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9" y="1333515"/>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9" y="1962146"/>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zh-CN" altLang="en-US"/>
              <a:t>编辑母版文本样式</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3"/>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3939540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8599073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基本：1 图">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9259023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基本：1 图（透明背景-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093" indent="0">
              <a:buFont typeface="Arial" panose="020B0604020202020204" pitchFamily="34" charset="0"/>
              <a:buNone/>
              <a:defRPr/>
            </a:lvl2pPr>
            <a:lvl3pPr marL="576248"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357952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基本：单栏内容">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dirty="0"/>
              <a:t>标题，可按实际文本长度设置对齐方式（顶端对齐、中部对齐或底端对齐）</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14288903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无裁剪的 GUI + 2 小节">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1"/>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1"/>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30792560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无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1" y="971551"/>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9" y="223914"/>
            <a:ext cx="752320" cy="69658"/>
          </a:xfrm>
          <a:prstGeom prst="rect">
            <a:avLst/>
          </a:prstGeom>
        </p:spPr>
      </p:pic>
    </p:spTree>
    <p:extLst>
      <p:ext uri="{BB962C8B-B14F-4D97-AF65-F5344CB8AC3E}">
        <p14:creationId xmlns:p14="http://schemas.microsoft.com/office/powerpoint/2010/main" val="32486279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裁剪的 GUI 模型树">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200"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1"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6548981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1"/>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5"/>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7" y="2606675"/>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2"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8"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7088931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裁剪的 GUI + 正文">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20426674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裁剪的 GUI + 图 + 正文">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1"/>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Rectangle 10">
            <a:extLst>
              <a:ext uri="{FF2B5EF4-FFF2-40B4-BE49-F238E27FC236}">
                <a16:creationId xmlns:a16="http://schemas.microsoft.com/office/drawing/2014/main" id="{CD8A0CAE-EB69-8B4A-8FD3-105C3132143E}"/>
              </a:ext>
            </a:extLst>
          </p:cNvPr>
          <p:cNvSpPr/>
          <p:nvPr/>
        </p:nvSpPr>
        <p:spPr>
          <a:xfrm>
            <a:off x="0" y="869462"/>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1" y="3257551"/>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68482123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裁剪的 GUI（小）+ 图 + 正文">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9" y="2266951"/>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1"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92233713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2 幅裁剪的 GUI + 2 小节">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6"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1"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2"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3" y="309905"/>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8" y="3564952"/>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7"/>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67431453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1 图：正文 + 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1"/>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8"/>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2"/>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2463709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1 图：2 小节（垂直）">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1"/>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8"/>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4188016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基本：1 图（透明背景）">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zh-CN" altLang="en-US" dirty="0"/>
              <a:t>仅限使用透明背景的模型图片或图表（不可使用已经有背景的图片或屏幕截图）。将图片与页面边缘对齐并裁剪。</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1"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a:t>
            </a:r>
            <a:endParaRPr lang="en-US" dirty="0"/>
          </a:p>
        </p:txBody>
      </p:sp>
    </p:spTree>
    <p:extLst>
      <p:ext uri="{BB962C8B-B14F-4D97-AF65-F5344CB8AC3E}">
        <p14:creationId xmlns:p14="http://schemas.microsoft.com/office/powerpoint/2010/main" val="352536474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1 图：正文（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1"/>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1"/>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3"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Tree>
    <p:extLst>
      <p:ext uri="{BB962C8B-B14F-4D97-AF65-F5344CB8AC3E}">
        <p14:creationId xmlns:p14="http://schemas.microsoft.com/office/powerpoint/2010/main" val="35448183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 图：正文 + 2 小节（水平）">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50"/>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2"/>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3"/>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17087688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 图：4 小节（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2"/>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2"/>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9" y="223914"/>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2"/>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2791322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1 图（仅图像）">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5" y="1387824"/>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5"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189" indent="0">
              <a:buNone/>
              <a:defRPr/>
            </a:lvl2pPr>
            <a:lvl3pPr marL="914378"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9304019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2 图：2 小节（其中一个大于另一个）">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20"/>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Rectangle 1">
            <a:extLst>
              <a:ext uri="{FF2B5EF4-FFF2-40B4-BE49-F238E27FC236}">
                <a16:creationId xmlns:a16="http://schemas.microsoft.com/office/drawing/2014/main" id="{01A19ABD-8F20-9948-B84A-E38FAEDBE435}"/>
              </a:ext>
            </a:extLst>
          </p:cNvPr>
          <p:cNvSpPr/>
          <p:nvPr/>
        </p:nvSpPr>
        <p:spPr>
          <a:xfrm>
            <a:off x="1" y="1574620"/>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1574620"/>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20"/>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7720449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2 图：2 小节（相等）">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Rectangle 1">
            <a:extLst>
              <a:ext uri="{FF2B5EF4-FFF2-40B4-BE49-F238E27FC236}">
                <a16:creationId xmlns:a16="http://schemas.microsoft.com/office/drawing/2014/main" id="{E90536AE-01BB-8045-A38A-303A59E98089}"/>
              </a:ext>
            </a:extLst>
          </p:cNvPr>
          <p:cNvSpPr/>
          <p:nvPr/>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0913784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3 图：正文">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6" y="302684"/>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2" name="Rectangle 11">
            <a:extLst>
              <a:ext uri="{FF2B5EF4-FFF2-40B4-BE49-F238E27FC236}">
                <a16:creationId xmlns:a16="http://schemas.microsoft.com/office/drawing/2014/main" id="{C5198B12-F0DC-FC40-A343-A79509F228C4}"/>
              </a:ext>
            </a:extLst>
          </p:cNvPr>
          <p:cNvSpPr/>
          <p:nvPr/>
        </p:nvSpPr>
        <p:spPr>
          <a:xfrm>
            <a:off x="3671416"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3" name="Rectangle 12">
            <a:extLst>
              <a:ext uri="{FF2B5EF4-FFF2-40B4-BE49-F238E27FC236}">
                <a16:creationId xmlns:a16="http://schemas.microsoft.com/office/drawing/2014/main" id="{15BC1452-772F-BB4B-94B4-41012A92321B}"/>
              </a:ext>
            </a:extLst>
          </p:cNvPr>
          <p:cNvSpPr/>
          <p:nvPr/>
        </p:nvSpPr>
        <p:spPr>
          <a:xfrm>
            <a:off x="6339591"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6"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1"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6" y="1929117"/>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1"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1" y="3790952"/>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1"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944668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3 图：3 小节">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67497"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67498"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1" y="1578053"/>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20"/>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1" y="1574618"/>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60986985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3 图：3 小节（相等）">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42884564-BF92-DEC3-5831-8633D5487C8B}"/>
              </a:ext>
            </a:extLst>
          </p:cNvPr>
          <p:cNvSpPr/>
          <p:nvPr/>
        </p:nvSpPr>
        <p:spPr>
          <a:xfrm>
            <a:off x="33249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9" name="Rectangle 18">
            <a:extLst>
              <a:ext uri="{FF2B5EF4-FFF2-40B4-BE49-F238E27FC236}">
                <a16:creationId xmlns:a16="http://schemas.microsoft.com/office/drawing/2014/main" id="{79D9CDFF-245F-98BE-4166-91FDB7B98DF8}"/>
              </a:ext>
            </a:extLst>
          </p:cNvPr>
          <p:cNvSpPr/>
          <p:nvPr/>
        </p:nvSpPr>
        <p:spPr>
          <a:xfrm>
            <a:off x="467498"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67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7"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8" y="1574618"/>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2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5396087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4 图：正文">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3"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9" y="223914"/>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3" y="819150"/>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1"/>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093"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48" indent="0">
              <a:lnSpc>
                <a:spcPct val="100000"/>
              </a:lnSpc>
              <a:buNone/>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8"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8" y="3349651"/>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029079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无裁剪的 GUI + 1标题+1正文">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1" y="3034641"/>
            <a:ext cx="2417762" cy="1670710"/>
          </a:xfrm>
          <a:prstGeom prst="rect">
            <a:avLst/>
          </a:prstGeom>
        </p:spPr>
        <p:txBody>
          <a:bodyPr lIns="0" tIns="0">
            <a:normAutofit/>
          </a:bodyPr>
          <a:lstStyle>
            <a:lvl1pPr marL="0" marR="0" indent="0" algn="l" defTabSz="914378" rtl="0" eaLnBrk="1" fontAlgn="auto" latinLnBrk="0" hangingPunct="1">
              <a:lnSpc>
                <a:spcPct val="100000"/>
              </a:lnSpc>
              <a:spcBef>
                <a:spcPts val="1000"/>
              </a:spcBef>
              <a:spcAft>
                <a:spcPts val="0"/>
              </a:spcAft>
              <a:buClrTx/>
              <a:buSzTx/>
              <a:buFont typeface="Wingdings" pitchFamily="2" charset="2"/>
              <a:buNone/>
              <a:tabLst/>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marL="176209" marR="0" lvl="0" indent="-176209" algn="l" defTabSz="914378" rtl="0" eaLnBrk="1" fontAlgn="auto" latinLnBrk="0" hangingPunct="1">
              <a:lnSpc>
                <a:spcPct val="100000"/>
              </a:lnSpc>
              <a:spcBef>
                <a:spcPts val="1000"/>
              </a:spcBef>
              <a:spcAft>
                <a:spcPts val="0"/>
              </a:spcAft>
              <a:buClrTx/>
              <a:buSzTx/>
              <a:buFont typeface="Wingdings" pitchFamily="2" charset="2"/>
              <a:buChar char="§"/>
              <a:tabLst/>
              <a:defRPr/>
            </a:pPr>
            <a:r>
              <a:rPr lang="zh-CN" altLang="en-US" dirty="0"/>
              <a:t>使用正文，而不是项目列表</a:t>
            </a:r>
            <a:endParaRPr lang="en-US" dirty="0"/>
          </a:p>
          <a:p>
            <a:pPr lvl="1"/>
            <a:r>
              <a:rPr lang="zh-CN" altLang="en-US" dirty="0"/>
              <a:t>第二级</a:t>
            </a:r>
            <a:endParaRPr lang="en-US" dirty="0"/>
          </a:p>
          <a:p>
            <a:pPr lvl="2"/>
            <a:r>
              <a:rPr lang="zh-CN" altLang="en-US" dirty="0"/>
              <a:t>第三级</a:t>
            </a:r>
            <a:endParaRPr lang="en-US" dirty="0"/>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7"/>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仅适用完整的 </a:t>
            </a:r>
            <a:r>
              <a:rPr lang="en-US" altLang="zh-CN" dirty="0"/>
              <a:t>GUI </a:t>
            </a:r>
            <a:r>
              <a:rPr lang="zh-CN" altLang="en-US" dirty="0"/>
              <a:t>图片，图片可从底部和右侧裁剪</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1"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53273553"/>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4 图：正文（左）">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9" y="223914"/>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9"/>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5"/>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9"/>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1"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8465345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4 图：对应 4 小节（项目列表）">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67497"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3"/>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9153"/>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6"/>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51" indent="-201608">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1"/>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28390156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4 图（仅图像和图注，左）">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3"/>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3"/>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318142818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4 图：4 小节（相等）">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9"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7" name="Rectangle 16">
            <a:extLst>
              <a:ext uri="{FF2B5EF4-FFF2-40B4-BE49-F238E27FC236}">
                <a16:creationId xmlns:a16="http://schemas.microsoft.com/office/drawing/2014/main" id="{5B7F8B45-2942-FFC7-D3E1-885DFB4F2996}"/>
              </a:ext>
            </a:extLst>
          </p:cNvPr>
          <p:cNvSpPr/>
          <p:nvPr/>
        </p:nvSpPr>
        <p:spPr>
          <a:xfrm>
            <a:off x="4782809" y="1338056"/>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6" name="Rectangle 15">
            <a:extLst>
              <a:ext uri="{FF2B5EF4-FFF2-40B4-BE49-F238E27FC236}">
                <a16:creationId xmlns:a16="http://schemas.microsoft.com/office/drawing/2014/main" id="{20A0D4FB-E53C-992F-1223-76C9CEAFB374}"/>
              </a:ext>
            </a:extLst>
          </p:cNvPr>
          <p:cNvSpPr/>
          <p:nvPr/>
        </p:nvSpPr>
        <p:spPr>
          <a:xfrm>
            <a:off x="457201" y="338062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5" name="Rectangle 14">
            <a:extLst>
              <a:ext uri="{FF2B5EF4-FFF2-40B4-BE49-F238E27FC236}">
                <a16:creationId xmlns:a16="http://schemas.microsoft.com/office/drawing/2014/main" id="{EE0EDB29-4637-0289-6363-D852B2A703B3}"/>
              </a:ext>
            </a:extLst>
          </p:cNvPr>
          <p:cNvSpPr/>
          <p:nvPr/>
        </p:nvSpPr>
        <p:spPr>
          <a:xfrm>
            <a:off x="449705" y="1342272"/>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200" y="133350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3" y="1336235"/>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4"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4"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1"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1" y="229378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3" y="3381461"/>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1"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1"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200" y="3389548"/>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4"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4" y="4229102"/>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16125619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8 图：小标题 + 正文">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6"/>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1"/>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1"/>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4120374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裁剪的 GUI">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zh-CN" altLang="en-US" dirty="0"/>
              <a:t>仅适用裁剪后的 </a:t>
            </a:r>
            <a:r>
              <a:rPr lang="en-US" altLang="zh-CN" dirty="0"/>
              <a:t>GUI </a:t>
            </a:r>
            <a:r>
              <a:rPr lang="zh-CN" altLang="en-US" dirty="0"/>
              <a:t>图片，从底部裁剪。（图片须放置于深蓝色背景上层）</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a:t>编辑母版文本样式</a:t>
            </a:r>
          </a:p>
          <a:p>
            <a:pPr lvl="1"/>
            <a:r>
              <a:rPr lang="zh-CN" altLang="en-US"/>
              <a:t>第二级</a:t>
            </a:r>
          </a:p>
          <a:p>
            <a:pPr lvl="2"/>
            <a:r>
              <a:rPr lang="zh-CN" altLang="en-US"/>
              <a:t>第三级</a:t>
            </a:r>
          </a:p>
        </p:txBody>
      </p:sp>
    </p:spTree>
    <p:extLst>
      <p:ext uri="{BB962C8B-B14F-4D97-AF65-F5344CB8AC3E}">
        <p14:creationId xmlns:p14="http://schemas.microsoft.com/office/powerpoint/2010/main" val="2353317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1 图：2小节标题+正文（水平）">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20"/>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20"/>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p>
          <a:p>
            <a:pPr lvl="0"/>
            <a:r>
              <a:rPr lang="zh-CN" altLang="en-US" dirty="0"/>
              <a:t>适用横向比例的图片</a:t>
            </a:r>
            <a:endParaRPr lang="en-US" dirty="0"/>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1"/>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zh-CN" altLang="en-US" dirty="0"/>
              <a:t>标题</a:t>
            </a:r>
            <a:endParaRPr lang="en-US" dirty="0"/>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2"/>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zh-CN" altLang="en-US" dirty="0"/>
              <a:t>正文</a:t>
            </a:r>
            <a:endParaRPr lang="en-US" dirty="0"/>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zh-CN" altLang="en-US"/>
              <a:t>单击此处编辑母版标题样式</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0">
                <a:solidFill>
                  <a:schemeClr val="accent5"/>
                </a:solidFill>
                <a:latin typeface="Lato" panose="020F0502020204030203" pitchFamily="34" charset="77"/>
              </a:defRPr>
            </a:lvl1pPr>
            <a:lvl2pPr marL="457189" indent="0">
              <a:buNone/>
              <a:defRPr/>
            </a:lvl2pPr>
            <a:lvl3pPr marL="914378" indent="0">
              <a:buNone/>
              <a:defRPr/>
            </a:lvl3pPr>
          </a:lstStyle>
          <a:p>
            <a:pPr lvl="0"/>
            <a:r>
              <a:rPr lang="zh-CN" altLang="en-US" dirty="0"/>
              <a:t>将图注移动到图片附近，保持在右侧</a:t>
            </a:r>
          </a:p>
        </p:txBody>
      </p:sp>
    </p:spTree>
    <p:extLst>
      <p:ext uri="{BB962C8B-B14F-4D97-AF65-F5344CB8AC3E}">
        <p14:creationId xmlns:p14="http://schemas.microsoft.com/office/powerpoint/2010/main" val="2792250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 图：6 小节标题+文字">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如果所需的文本框少于 </a:t>
            </a:r>
            <a:r>
              <a:rPr lang="en-US" altLang="zh-CN" dirty="0"/>
              <a:t>6 </a:t>
            </a:r>
            <a:r>
              <a:rPr lang="zh-CN" altLang="en-US" dirty="0"/>
              <a:t>个，优先从底部开始移除</a:t>
            </a:r>
            <a:endParaRPr lang="en-US" altLang="zh-CN" dirty="0"/>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文本框高度可调整，以适应内容，文本框需要保持顶部和左侧对齐</a:t>
            </a:r>
            <a:endParaRPr lang="en-US" altLang="zh-CN" dirty="0"/>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5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2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3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5"/>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zh-CN" altLang="en-US" dirty="0"/>
              <a:t>标题</a:t>
            </a:r>
            <a:endParaRPr lang="en-US" altLang="zh-CN" dirty="0"/>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900"/>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zh-CN" altLang="en-US" dirty="0"/>
              <a:t>正文</a:t>
            </a:r>
            <a:endParaRPr lang="en-US" altLang="zh-CN" dirty="0"/>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8"/>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9" y="223914"/>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仅使用透明背景的模型图片</a:t>
            </a:r>
            <a:endParaRPr lang="en-US" altLang="zh-CN" dirty="0"/>
          </a:p>
          <a:p>
            <a:pPr lvl="0"/>
            <a:r>
              <a:rPr lang="zh-CN" altLang="en-US" dirty="0"/>
              <a:t>适用方形</a:t>
            </a:r>
            <a:r>
              <a:rPr lang="en-US" altLang="zh-CN" dirty="0"/>
              <a:t>/</a:t>
            </a:r>
            <a:r>
              <a:rPr lang="zh-CN" altLang="en-US" dirty="0"/>
              <a:t>纵向比例的图片</a:t>
            </a:r>
            <a:endParaRPr lang="en-US" dirty="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zh-CN" altLang="en-US"/>
              <a:t>单击此处编辑母版标题样式</a:t>
            </a:r>
            <a:endParaRPr lang="en-US" dirty="0"/>
          </a:p>
        </p:txBody>
      </p:sp>
    </p:spTree>
    <p:extLst>
      <p:ext uri="{BB962C8B-B14F-4D97-AF65-F5344CB8AC3E}">
        <p14:creationId xmlns:p14="http://schemas.microsoft.com/office/powerpoint/2010/main" val="19610830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 图：标题 + 正文">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3"/>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400"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zh-CN" altLang="en-US"/>
              <a:t>单击此处编辑母版标题样式</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400"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37" indent="-222245">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566" indent="0">
              <a:buNone/>
              <a:defRPr sz="1200">
                <a:latin typeface="Lato" panose="020F0502020204030203" pitchFamily="34" charset="0"/>
              </a:defRPr>
            </a:lvl4pPr>
            <a:lvl5pPr marL="1828754" indent="0">
              <a:buNone/>
              <a:defRPr sz="1200">
                <a:latin typeface="Lato" panose="020F0502020204030203" pitchFamily="34" charset="0"/>
              </a:defRPr>
            </a:lvl5pPr>
          </a:lstStyle>
          <a:p>
            <a:pPr lvl="0"/>
            <a:r>
              <a:rPr lang="zh-CN" altLang="en-US" dirty="0"/>
              <a:t>仅使用正文</a:t>
            </a:r>
            <a:endParaRPr lang="en-US" altLang="zh-CN" dirty="0"/>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7"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dirty="0"/>
              <a:t> </a:t>
            </a:r>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7"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zh-CN" altLang="en-US" dirty="0"/>
              <a:t>仅使用透明背景的图片</a:t>
            </a:r>
          </a:p>
        </p:txBody>
      </p:sp>
    </p:spTree>
    <p:extLst>
      <p:ext uri="{BB962C8B-B14F-4D97-AF65-F5344CB8AC3E}">
        <p14:creationId xmlns:p14="http://schemas.microsoft.com/office/powerpoint/2010/main" val="20151958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1"/>
            <a:ext cx="8229600" cy="742951"/>
          </a:xfrm>
          <a:prstGeom prst="rect">
            <a:avLst/>
          </a:prstGeom>
        </p:spPr>
        <p:txBody>
          <a:bodyPr vert="horz" lIns="0" tIns="45720" rIns="91440" bIns="45720" rtlCol="0" anchor="ctr">
            <a:normAutofit/>
          </a:bodyPr>
          <a:lstStyle/>
          <a:p>
            <a:r>
              <a:rPr lang="zh-CN" altLang="en-US" dirty="0"/>
              <a:t>标题，可按实际需要设置文字对齐方式（顶端对齐、中部对齐或底端对齐）</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2"/>
            <a:ext cx="8229600" cy="3752848"/>
          </a:xfrm>
          <a:prstGeom prst="rect">
            <a:avLst/>
          </a:prstGeom>
        </p:spPr>
        <p:txBody>
          <a:bodyPr vert="horz" lIns="0" tIns="45720" rIns="91440" bIns="45720" rtlCol="0">
            <a:normAutofit/>
          </a:bodyPr>
          <a:lstStyle/>
          <a:p>
            <a:pPr lvl="0"/>
            <a:r>
              <a:rPr lang="zh-CN" altLang="en-US" dirty="0"/>
              <a:t>编辑母版文本样式</a:t>
            </a:r>
            <a:endParaRPr lang="en-US" dirty="0"/>
          </a:p>
          <a:p>
            <a:pPr lvl="1"/>
            <a:r>
              <a:rPr lang="zh-CN" altLang="en-US" dirty="0"/>
              <a:t>第二级</a:t>
            </a:r>
            <a:endParaRPr lang="en-US" dirty="0"/>
          </a:p>
          <a:p>
            <a:pPr lvl="2"/>
            <a:r>
              <a:rPr lang="zh-CN" altLang="en-US" dirty="0"/>
              <a:t>第三级</a:t>
            </a:r>
            <a:endParaRPr lang="en-US" dirty="0"/>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6"/>
          <a:srcRect l="24096"/>
          <a:stretch/>
        </p:blipFill>
        <p:spPr>
          <a:xfrm>
            <a:off x="0" y="115218"/>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7"/>
          <a:stretch>
            <a:fillRect/>
          </a:stretch>
        </p:blipFill>
        <p:spPr>
          <a:xfrm>
            <a:off x="115779" y="223914"/>
            <a:ext cx="752320" cy="69658"/>
          </a:xfrm>
          <a:prstGeom prst="rect">
            <a:avLst/>
          </a:prstGeom>
        </p:spPr>
      </p:pic>
    </p:spTree>
    <p:extLst>
      <p:ext uri="{BB962C8B-B14F-4D97-AF65-F5344CB8AC3E}">
        <p14:creationId xmlns:p14="http://schemas.microsoft.com/office/powerpoint/2010/main" val="314384174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Lst>
  <p:txStyles>
    <p:titleStyle>
      <a:lvl1pPr algn="l" defTabSz="914378"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2.xml"/></Relationships>
</file>

<file path=ppt/slides/_rels/slide2.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9133666-ABDC-4BD2-9A37-A222568992E7}"/>
              </a:ext>
            </a:extLst>
          </p:cNvPr>
          <p:cNvSpPr>
            <a:spLocks noGrp="1"/>
          </p:cNvSpPr>
          <p:nvPr>
            <p:ph type="title"/>
          </p:nvPr>
        </p:nvSpPr>
        <p:spPr>
          <a:xfrm>
            <a:off x="457200" y="3028950"/>
            <a:ext cx="5341620" cy="1231900"/>
          </a:xfrm>
        </p:spPr>
        <p:txBody>
          <a:bodyPr/>
          <a:lstStyle/>
          <a:p>
            <a:r>
              <a:rPr lang="en-US" altLang="zh-CN" dirty="0"/>
              <a:t>Photoresist Spin Coating</a:t>
            </a:r>
            <a:endParaRPr lang="en-US" dirty="0"/>
          </a:p>
        </p:txBody>
      </p:sp>
      <p:pic>
        <p:nvPicPr>
          <p:cNvPr id="9" name="图片 8">
            <a:extLst>
              <a:ext uri="{FF2B5EF4-FFF2-40B4-BE49-F238E27FC236}">
                <a16:creationId xmlns:a16="http://schemas.microsoft.com/office/drawing/2014/main" id="{BDFEC14B-A64D-4D35-9001-9FFA871B3C1F}"/>
              </a:ext>
            </a:extLst>
          </p:cNvPr>
          <p:cNvPicPr>
            <a:picLocks noChangeAspect="1"/>
          </p:cNvPicPr>
          <p:nvPr/>
        </p:nvPicPr>
        <p:blipFill rotWithShape="1">
          <a:blip r:embed="rId2">
            <a:extLst>
              <a:ext uri="{28A0092B-C50C-407E-A947-70E740481C1C}">
                <a14:useLocalDpi xmlns:a14="http://schemas.microsoft.com/office/drawing/2010/main" val="0"/>
              </a:ext>
            </a:extLst>
          </a:blip>
          <a:srcRect l="7040" t="17942" r="16329" b="25070"/>
          <a:stretch/>
        </p:blipFill>
        <p:spPr>
          <a:xfrm>
            <a:off x="2225042" y="0"/>
            <a:ext cx="6934198" cy="3441400"/>
          </a:xfrm>
          <a:prstGeom prst="rect">
            <a:avLst/>
          </a:prstGeom>
        </p:spPr>
      </p:pic>
    </p:spTree>
    <p:extLst>
      <p:ext uri="{BB962C8B-B14F-4D97-AF65-F5344CB8AC3E}">
        <p14:creationId xmlns:p14="http://schemas.microsoft.com/office/powerpoint/2010/main" val="168614219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052EB00-C74F-4169-A192-240FFE8B7AE8}"/>
              </a:ext>
            </a:extLst>
          </p:cNvPr>
          <p:cNvSpPr>
            <a:spLocks noGrp="1"/>
          </p:cNvSpPr>
          <p:nvPr>
            <p:ph type="title"/>
          </p:nvPr>
        </p:nvSpPr>
        <p:spPr/>
        <p:txBody>
          <a:bodyPr/>
          <a:lstStyle/>
          <a:p>
            <a:r>
              <a:rPr lang="en-US" dirty="0"/>
              <a:t>Overview</a:t>
            </a:r>
          </a:p>
        </p:txBody>
      </p:sp>
      <p:sp>
        <p:nvSpPr>
          <p:cNvPr id="4" name="内容占位符 3">
            <a:extLst>
              <a:ext uri="{FF2B5EF4-FFF2-40B4-BE49-F238E27FC236}">
                <a16:creationId xmlns:a16="http://schemas.microsoft.com/office/drawing/2014/main" id="{07182697-6E21-471E-B92E-E2CDB2A63CBD}"/>
              </a:ext>
            </a:extLst>
          </p:cNvPr>
          <p:cNvSpPr>
            <a:spLocks noGrp="1"/>
          </p:cNvSpPr>
          <p:nvPr>
            <p:ph sz="half" idx="10"/>
          </p:nvPr>
        </p:nvSpPr>
        <p:spPr/>
        <p:txBody>
          <a:bodyPr/>
          <a:lstStyle/>
          <a:p>
            <a:r>
              <a:rPr lang="en-US" altLang="zh-CN" dirty="0"/>
              <a:t>A simulation model for photoresist spin coating on 8-inch wafer surface has been established</a:t>
            </a:r>
          </a:p>
          <a:p>
            <a:r>
              <a:rPr lang="en-US" altLang="zh-CN" dirty="0"/>
              <a:t>The thickness begins with 10um, changed with rotating speed</a:t>
            </a:r>
          </a:p>
          <a:p>
            <a:r>
              <a:rPr lang="en-US" altLang="zh-CN" dirty="0"/>
              <a:t>The thickness changes of photoresists with different rotating speeds and viscosity were investigated</a:t>
            </a:r>
            <a:endParaRPr lang="en-US" dirty="0"/>
          </a:p>
        </p:txBody>
      </p:sp>
      <p:sp>
        <p:nvSpPr>
          <p:cNvPr id="5" name="文本占位符 4">
            <a:extLst>
              <a:ext uri="{FF2B5EF4-FFF2-40B4-BE49-F238E27FC236}">
                <a16:creationId xmlns:a16="http://schemas.microsoft.com/office/drawing/2014/main" id="{F5F496C7-D76E-42BC-8B7A-4CEFF81C124E}"/>
              </a:ext>
            </a:extLst>
          </p:cNvPr>
          <p:cNvSpPr>
            <a:spLocks noGrp="1"/>
          </p:cNvSpPr>
          <p:nvPr>
            <p:ph type="body" sz="quarter" idx="12"/>
          </p:nvPr>
        </p:nvSpPr>
        <p:spPr>
          <a:xfrm>
            <a:off x="4982359" y="4135279"/>
            <a:ext cx="3103378" cy="304800"/>
          </a:xfrm>
        </p:spPr>
        <p:txBody>
          <a:bodyPr/>
          <a:lstStyle/>
          <a:p>
            <a:r>
              <a:rPr lang="en-US" altLang="zh-CN" i="1" dirty="0"/>
              <a:t>The thinning process of the photoresist on the wafer surface.</a:t>
            </a:r>
            <a:endParaRPr lang="en-US" i="1" dirty="0"/>
          </a:p>
        </p:txBody>
      </p:sp>
      <p:pic>
        <p:nvPicPr>
          <p:cNvPr id="8" name="内容占位符 8">
            <a:extLst>
              <a:ext uri="{FF2B5EF4-FFF2-40B4-BE49-F238E27FC236}">
                <a16:creationId xmlns:a16="http://schemas.microsoft.com/office/drawing/2014/main" id="{531EE606-A420-4546-9BC8-04EF635BC98F}"/>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3917446" y="1097280"/>
            <a:ext cx="5400888" cy="3037999"/>
          </a:xfrm>
        </p:spPr>
      </p:pic>
    </p:spTree>
    <p:extLst>
      <p:ext uri="{BB962C8B-B14F-4D97-AF65-F5344CB8AC3E}">
        <p14:creationId xmlns:p14="http://schemas.microsoft.com/office/powerpoint/2010/main" val="3784244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id="{6862668D-16C0-4D0E-B7B2-73287443120B}"/>
              </a:ext>
            </a:extLst>
          </p:cNvPr>
          <p:cNvSpPr>
            <a:spLocks noGrp="1"/>
          </p:cNvSpPr>
          <p:nvPr>
            <p:ph type="title"/>
          </p:nvPr>
        </p:nvSpPr>
        <p:spPr/>
        <p:txBody>
          <a:bodyPr/>
          <a:lstStyle/>
          <a:p>
            <a:r>
              <a:rPr lang="en-US" altLang="zh-CN" dirty="0"/>
              <a:t>Model Setup</a:t>
            </a:r>
            <a:endParaRPr lang="en-US" dirty="0"/>
          </a:p>
        </p:txBody>
      </p:sp>
      <p:sp>
        <p:nvSpPr>
          <p:cNvPr id="4" name="内容占位符 3">
            <a:extLst>
              <a:ext uri="{FF2B5EF4-FFF2-40B4-BE49-F238E27FC236}">
                <a16:creationId xmlns:a16="http://schemas.microsoft.com/office/drawing/2014/main" id="{0E68B5F5-7255-418B-AD73-D67CBA776502}"/>
              </a:ext>
            </a:extLst>
          </p:cNvPr>
          <p:cNvSpPr>
            <a:spLocks noGrp="1"/>
          </p:cNvSpPr>
          <p:nvPr>
            <p:ph sz="half" idx="10"/>
          </p:nvPr>
        </p:nvSpPr>
        <p:spPr>
          <a:xfrm>
            <a:off x="4234180" y="2190750"/>
            <a:ext cx="4566920" cy="2743200"/>
          </a:xfrm>
        </p:spPr>
        <p:txBody>
          <a:bodyPr>
            <a:normAutofit fontScale="92500" lnSpcReduction="10000"/>
          </a:bodyPr>
          <a:lstStyle/>
          <a:p>
            <a:r>
              <a:rPr lang="en-US" altLang="zh-CN" dirty="0"/>
              <a:t>2D axisymmetric</a:t>
            </a:r>
          </a:p>
          <a:p>
            <a:r>
              <a:rPr lang="en-US" altLang="zh-CN" dirty="0"/>
              <a:t>Two-phase flow, moving mesh</a:t>
            </a:r>
          </a:p>
          <a:p>
            <a:pPr lvl="1"/>
            <a:r>
              <a:rPr lang="en-US" altLang="zh-CN" dirty="0"/>
              <a:t>laminar flow</a:t>
            </a:r>
          </a:p>
          <a:p>
            <a:pPr lvl="2"/>
            <a:r>
              <a:rPr lang="en-US" altLang="zh-CN" dirty="0"/>
              <a:t>Turn on </a:t>
            </a:r>
            <a:r>
              <a:rPr lang="en-US" altLang="zh-CN" i="1" dirty="0"/>
              <a:t>Swirl flow </a:t>
            </a:r>
            <a:r>
              <a:rPr lang="en-US" altLang="zh-CN" dirty="0"/>
              <a:t>and set the rotating speed of the wafer</a:t>
            </a:r>
          </a:p>
          <a:p>
            <a:pPr lvl="1"/>
            <a:r>
              <a:rPr lang="en-US" altLang="zh-CN" dirty="0"/>
              <a:t>Moving mesh</a:t>
            </a:r>
          </a:p>
          <a:p>
            <a:pPr lvl="2"/>
            <a:r>
              <a:rPr lang="en-US" altLang="zh-CN" i="1" dirty="0"/>
              <a:t>Free surface</a:t>
            </a:r>
            <a:r>
              <a:rPr lang="en-US" altLang="zh-CN" dirty="0"/>
              <a:t>, surface tension 0.07 N/m, contact angle 90 degrees</a:t>
            </a:r>
          </a:p>
          <a:p>
            <a:r>
              <a:rPr lang="en-US" altLang="zh-CN" dirty="0"/>
              <a:t>Wafer diameter is 8 inches, initial thickness of photoresist is  10um</a:t>
            </a:r>
          </a:p>
          <a:p>
            <a:r>
              <a:rPr lang="en-US" altLang="zh-CN" dirty="0"/>
              <a:t>Parametric scanning</a:t>
            </a:r>
          </a:p>
          <a:p>
            <a:pPr lvl="1"/>
            <a:r>
              <a:rPr lang="en-US" altLang="zh-CN" dirty="0"/>
              <a:t>Rotate Speed: 1000/2000/4000/6000/8000 [rpm]</a:t>
            </a:r>
          </a:p>
          <a:p>
            <a:pPr lvl="1"/>
            <a:r>
              <a:rPr lang="en-US" altLang="zh-CN" dirty="0"/>
              <a:t>Photoresist dynamic viscosity: 2/6/11/29 [mPa · s]</a:t>
            </a:r>
            <a:endParaRPr lang="en-US" dirty="0"/>
          </a:p>
        </p:txBody>
      </p:sp>
      <p:pic>
        <p:nvPicPr>
          <p:cNvPr id="8" name="Picture 7">
            <a:extLst>
              <a:ext uri="{FF2B5EF4-FFF2-40B4-BE49-F238E27FC236}">
                <a16:creationId xmlns:a16="http://schemas.microsoft.com/office/drawing/2014/main" id="{1006AE65-4962-4EFD-A396-5ABF478E0BB8}"/>
              </a:ext>
            </a:extLst>
          </p:cNvPr>
          <p:cNvPicPr>
            <a:picLocks noChangeAspect="1"/>
          </p:cNvPicPr>
          <p:nvPr/>
        </p:nvPicPr>
        <p:blipFill rotWithShape="1">
          <a:blip r:embed="rId2"/>
          <a:srcRect b="11905"/>
          <a:stretch/>
        </p:blipFill>
        <p:spPr>
          <a:xfrm>
            <a:off x="845820" y="779947"/>
            <a:ext cx="3055239" cy="4531193"/>
          </a:xfrm>
          <a:prstGeom prst="rect">
            <a:avLst/>
          </a:prstGeom>
          <a:ln>
            <a:solidFill>
              <a:schemeClr val="bg2"/>
            </a:solidFill>
          </a:ln>
        </p:spPr>
      </p:pic>
    </p:spTree>
    <p:extLst>
      <p:ext uri="{BB962C8B-B14F-4D97-AF65-F5344CB8AC3E}">
        <p14:creationId xmlns:p14="http://schemas.microsoft.com/office/powerpoint/2010/main" val="444797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6FDD8D-A0B6-48AB-B0AB-21C33BEAF915}"/>
              </a:ext>
            </a:extLst>
          </p:cNvPr>
          <p:cNvSpPr>
            <a:spLocks noGrp="1"/>
          </p:cNvSpPr>
          <p:nvPr>
            <p:ph type="title"/>
          </p:nvPr>
        </p:nvSpPr>
        <p:spPr>
          <a:xfrm>
            <a:off x="457201" y="819150"/>
            <a:ext cx="3207956" cy="800100"/>
          </a:xfrm>
        </p:spPr>
        <p:txBody>
          <a:bodyPr>
            <a:normAutofit/>
          </a:bodyPr>
          <a:lstStyle/>
          <a:p>
            <a:r>
              <a:rPr lang="en-US" altLang="zh-CN" dirty="0"/>
              <a:t>Gradual Thinning of Photoresist Thickness</a:t>
            </a:r>
            <a:endParaRPr lang="en-US" dirty="0"/>
          </a:p>
        </p:txBody>
      </p:sp>
      <mc:AlternateContent xmlns:mc="http://schemas.openxmlformats.org/markup-compatibility/2006" xmlns:a14="http://schemas.microsoft.com/office/drawing/2010/main">
        <mc:Choice Requires="a14">
          <p:sp>
            <p:nvSpPr>
              <p:cNvPr id="4" name="内容占位符 3">
                <a:extLst>
                  <a:ext uri="{FF2B5EF4-FFF2-40B4-BE49-F238E27FC236}">
                    <a16:creationId xmlns:a16="http://schemas.microsoft.com/office/drawing/2014/main" id="{E08F0B08-552C-428A-A322-32472DFD381E}"/>
                  </a:ext>
                </a:extLst>
              </p:cNvPr>
              <p:cNvSpPr>
                <a:spLocks noGrp="1"/>
              </p:cNvSpPr>
              <p:nvPr>
                <p:ph sz="half" idx="10"/>
              </p:nvPr>
            </p:nvSpPr>
            <p:spPr/>
            <p:txBody>
              <a:bodyPr/>
              <a:lstStyle/>
              <a:p>
                <a:r>
                  <a:rPr lang="en-US" altLang="zh-CN" dirty="0"/>
                  <a:t>As the wafer rotates, the photoresist is thrown out from all around, and the thickness of the photoresist layer gradually becomes thinner</a:t>
                </a:r>
              </a:p>
              <a:p>
                <a:r>
                  <a:rPr lang="en-US" altLang="zh-CN" dirty="0"/>
                  <a:t>Consistent with theoretical results</a:t>
                </a:r>
              </a:p>
              <a:p>
                <a:pPr lvl="1"/>
                <a:r>
                  <a:rPr lang="en-US" dirty="0"/>
                  <a:t>Emslie, Bonner, and Peck *	</a:t>
                </a:r>
                <a14:m>
                  <m:oMath xmlns:m="http://schemas.openxmlformats.org/officeDocument/2006/math">
                    <m:r>
                      <a:rPr lang="en-US" b="0" i="0" smtClean="0">
                        <a:latin typeface="Cambria Math" panose="02040503050406030204" pitchFamily="18" charset="0"/>
                      </a:rPr>
                      <m:t> </m:t>
                    </m:r>
                    <m:r>
                      <a:rPr lang="en-US" b="1" i="1">
                        <a:latin typeface="Cambria Math" panose="02040503050406030204" pitchFamily="18" charset="0"/>
                      </a:rPr>
                      <m:t>h</m:t>
                    </m:r>
                    <m:r>
                      <a:rPr lang="en-US" b="1" i="1">
                        <a:latin typeface="Cambria Math" panose="02040503050406030204" pitchFamily="18" charset="0"/>
                      </a:rPr>
                      <m:t>=</m:t>
                    </m:r>
                    <m:f>
                      <m:fPr>
                        <m:ctrlPr>
                          <a:rPr lang="en-US" b="1" i="1">
                            <a:latin typeface="Cambria Math" panose="02040503050406030204" pitchFamily="18" charset="0"/>
                          </a:rPr>
                        </m:ctrlPr>
                      </m:fPr>
                      <m:num>
                        <m:sSub>
                          <m:sSubPr>
                            <m:ctrlPr>
                              <a:rPr lang="en-US" b="1" i="1">
                                <a:latin typeface="Cambria Math" panose="02040503050406030204" pitchFamily="18" charset="0"/>
                              </a:rPr>
                            </m:ctrlPr>
                          </m:sSubPr>
                          <m:e>
                            <m:r>
                              <a:rPr lang="en-US" b="1" i="1">
                                <a:latin typeface="Cambria Math" panose="02040503050406030204" pitchFamily="18" charset="0"/>
                              </a:rPr>
                              <m:t>h</m:t>
                            </m:r>
                          </m:e>
                          <m:sub>
                            <m:r>
                              <a:rPr lang="en-US" b="1" i="1">
                                <a:latin typeface="Cambria Math" panose="02040503050406030204" pitchFamily="18" charset="0"/>
                              </a:rPr>
                              <m:t>0</m:t>
                            </m:r>
                          </m:sub>
                        </m:sSub>
                      </m:num>
                      <m:den>
                        <m:sSup>
                          <m:sSupPr>
                            <m:ctrlPr>
                              <a:rPr lang="en-US" b="1" i="1">
                                <a:latin typeface="Cambria Math" panose="02040503050406030204" pitchFamily="18" charset="0"/>
                              </a:rPr>
                            </m:ctrlPr>
                          </m:sSupPr>
                          <m:e>
                            <m:d>
                              <m:dPr>
                                <m:ctrlPr>
                                  <a:rPr lang="en-US" b="1" i="1">
                                    <a:latin typeface="Cambria Math" panose="02040503050406030204" pitchFamily="18" charset="0"/>
                                  </a:rPr>
                                </m:ctrlPr>
                              </m:dPr>
                              <m:e>
                                <m:r>
                                  <a:rPr lang="en-US" b="1" i="1">
                                    <a:latin typeface="Cambria Math" panose="02040503050406030204" pitchFamily="18" charset="0"/>
                                  </a:rPr>
                                  <m:t>1+</m:t>
                                </m:r>
                                <m:f>
                                  <m:fPr>
                                    <m:ctrlPr>
                                      <a:rPr lang="en-US" b="1" i="1">
                                        <a:latin typeface="Cambria Math" panose="02040503050406030204" pitchFamily="18" charset="0"/>
                                      </a:rPr>
                                    </m:ctrlPr>
                                  </m:fPr>
                                  <m:num>
                                    <m:r>
                                      <a:rPr lang="en-US" b="1" i="1">
                                        <a:latin typeface="Cambria Math" panose="02040503050406030204" pitchFamily="18" charset="0"/>
                                      </a:rPr>
                                      <m:t>4</m:t>
                                    </m:r>
                                    <m:r>
                                      <a:rPr lang="en-US" b="1" i="1">
                                        <a:latin typeface="Cambria Math" panose="02040503050406030204" pitchFamily="18" charset="0"/>
                                      </a:rPr>
                                      <m:t>𝜌</m:t>
                                    </m:r>
                                    <m:sSup>
                                      <m:sSupPr>
                                        <m:ctrlPr>
                                          <a:rPr lang="en-US" b="1" i="1">
                                            <a:latin typeface="Cambria Math" panose="02040503050406030204" pitchFamily="18" charset="0"/>
                                          </a:rPr>
                                        </m:ctrlPr>
                                      </m:sSupPr>
                                      <m:e>
                                        <m:r>
                                          <a:rPr lang="en-US" b="1" i="1">
                                            <a:latin typeface="Cambria Math" panose="02040503050406030204" pitchFamily="18" charset="0"/>
                                          </a:rPr>
                                          <m:t>𝜔</m:t>
                                        </m:r>
                                      </m:e>
                                      <m:sup>
                                        <m:r>
                                          <a:rPr lang="en-US" b="1" i="1">
                                            <a:latin typeface="Cambria Math" panose="02040503050406030204" pitchFamily="18" charset="0"/>
                                          </a:rPr>
                                          <m:t>2</m:t>
                                        </m:r>
                                      </m:sup>
                                    </m:sSup>
                                  </m:num>
                                  <m:den>
                                    <m:r>
                                      <a:rPr lang="en-US" b="1" i="1">
                                        <a:latin typeface="Cambria Math" panose="02040503050406030204" pitchFamily="18" charset="0"/>
                                      </a:rPr>
                                      <m:t>3</m:t>
                                    </m:r>
                                    <m:r>
                                      <a:rPr lang="en-US" b="1" i="1">
                                        <a:latin typeface="Cambria Math" panose="02040503050406030204" pitchFamily="18" charset="0"/>
                                      </a:rPr>
                                      <m:t>𝑛</m:t>
                                    </m:r>
                                  </m:den>
                                </m:f>
                                <m:sSubSup>
                                  <m:sSubSupPr>
                                    <m:ctrlPr>
                                      <a:rPr lang="en-US" b="1" i="1">
                                        <a:latin typeface="Cambria Math" panose="02040503050406030204" pitchFamily="18" charset="0"/>
                                      </a:rPr>
                                    </m:ctrlPr>
                                  </m:sSubSupPr>
                                  <m:e>
                                    <m:r>
                                      <a:rPr lang="en-US" b="1" i="1">
                                        <a:latin typeface="Cambria Math" panose="02040503050406030204" pitchFamily="18" charset="0"/>
                                      </a:rPr>
                                      <m:t>h</m:t>
                                    </m:r>
                                  </m:e>
                                  <m:sub>
                                    <m:r>
                                      <a:rPr lang="en-US" b="1" i="1">
                                        <a:latin typeface="Cambria Math" panose="02040503050406030204" pitchFamily="18" charset="0"/>
                                      </a:rPr>
                                      <m:t>0</m:t>
                                    </m:r>
                                  </m:sub>
                                  <m:sup>
                                    <m:r>
                                      <a:rPr lang="en-US" b="1" i="1">
                                        <a:latin typeface="Cambria Math" panose="02040503050406030204" pitchFamily="18" charset="0"/>
                                      </a:rPr>
                                      <m:t>2</m:t>
                                    </m:r>
                                  </m:sup>
                                </m:sSubSup>
                                <m:r>
                                  <a:rPr lang="en-US" b="1" i="1">
                                    <a:latin typeface="Cambria Math" panose="02040503050406030204" pitchFamily="18" charset="0"/>
                                  </a:rPr>
                                  <m:t>𝑡</m:t>
                                </m:r>
                              </m:e>
                            </m:d>
                          </m:e>
                          <m:sup>
                            <m:f>
                              <m:fPr>
                                <m:ctrlPr>
                                  <a:rPr lang="en-US" b="1" i="1">
                                    <a:latin typeface="Cambria Math" panose="02040503050406030204" pitchFamily="18" charset="0"/>
                                  </a:rPr>
                                </m:ctrlPr>
                              </m:fPr>
                              <m:num>
                                <m:r>
                                  <a:rPr lang="en-US" b="1" i="1">
                                    <a:latin typeface="Cambria Math" panose="02040503050406030204" pitchFamily="18" charset="0"/>
                                  </a:rPr>
                                  <m:t>1</m:t>
                                </m:r>
                              </m:num>
                              <m:den>
                                <m:r>
                                  <a:rPr lang="en-US" b="1" i="1">
                                    <a:latin typeface="Cambria Math" panose="02040503050406030204" pitchFamily="18" charset="0"/>
                                  </a:rPr>
                                  <m:t>2</m:t>
                                </m:r>
                              </m:den>
                            </m:f>
                          </m:sup>
                        </m:sSup>
                      </m:den>
                    </m:f>
                  </m:oMath>
                </a14:m>
                <a:endParaRPr lang="en-US" dirty="0"/>
              </a:p>
            </p:txBody>
          </p:sp>
        </mc:Choice>
        <mc:Fallback xmlns="">
          <p:sp>
            <p:nvSpPr>
              <p:cNvPr id="4" name="内容占位符 3">
                <a:extLst>
                  <a:ext uri="{FF2B5EF4-FFF2-40B4-BE49-F238E27FC236}">
                    <a16:creationId xmlns:a16="http://schemas.microsoft.com/office/drawing/2014/main" id="{E08F0B08-552C-428A-A322-32472DFD381E}"/>
                  </a:ext>
                </a:extLst>
              </p:cNvPr>
              <p:cNvSpPr>
                <a:spLocks noGrp="1" noRot="1" noChangeAspect="1" noMove="1" noResize="1" noEditPoints="1" noAdjustHandles="1" noChangeArrowheads="1" noChangeShapeType="1" noTextEdit="1"/>
              </p:cNvSpPr>
              <p:nvPr>
                <p:ph sz="half" idx="10"/>
              </p:nvPr>
            </p:nvSpPr>
            <p:spPr>
              <a:blipFill>
                <a:blip r:embed="rId2"/>
                <a:stretch>
                  <a:fillRect l="-3306" t="-386"/>
                </a:stretch>
              </a:blipFill>
            </p:spPr>
            <p:txBody>
              <a:bodyPr/>
              <a:lstStyle/>
              <a:p>
                <a:r>
                  <a:rPr lang="en-US">
                    <a:noFill/>
                  </a:rPr>
                  <a:t> </a:t>
                </a:r>
              </a:p>
            </p:txBody>
          </p:sp>
        </mc:Fallback>
      </mc:AlternateContent>
      <p:pic>
        <p:nvPicPr>
          <p:cNvPr id="9" name="内容占位符 8">
            <a:extLst>
              <a:ext uri="{FF2B5EF4-FFF2-40B4-BE49-F238E27FC236}">
                <a16:creationId xmlns:a16="http://schemas.microsoft.com/office/drawing/2014/main" id="{FFE7881D-16BB-4AE4-8A68-FD21B53E8D56}"/>
              </a:ext>
            </a:extLst>
          </p:cNvPr>
          <p:cNvPicPr>
            <a:picLocks noGrp="1" noChangeAspect="1"/>
          </p:cNvPicPr>
          <p:nvPr>
            <p:ph sz="quarter" idx="11"/>
          </p:nvPr>
        </p:nvPicPr>
        <p:blipFill>
          <a:blip r:embed="rId3">
            <a:extLst>
              <a:ext uri="{28A0092B-C50C-407E-A947-70E740481C1C}">
                <a14:useLocalDpi xmlns:a14="http://schemas.microsoft.com/office/drawing/2010/main" val="0"/>
              </a:ext>
            </a:extLst>
          </a:blip>
          <a:stretch>
            <a:fillRect/>
          </a:stretch>
        </p:blipFill>
        <p:spPr>
          <a:xfrm>
            <a:off x="4114800" y="972392"/>
            <a:ext cx="4800600" cy="3198715"/>
          </a:xfrm>
        </p:spPr>
      </p:pic>
      <p:sp>
        <p:nvSpPr>
          <p:cNvPr id="6" name="矩形 5">
            <a:extLst>
              <a:ext uri="{FF2B5EF4-FFF2-40B4-BE49-F238E27FC236}">
                <a16:creationId xmlns:a16="http://schemas.microsoft.com/office/drawing/2014/main" id="{219814A0-9E98-4AB5-B4C9-8C525BCC2B32}"/>
              </a:ext>
            </a:extLst>
          </p:cNvPr>
          <p:cNvSpPr/>
          <p:nvPr/>
        </p:nvSpPr>
        <p:spPr>
          <a:xfrm>
            <a:off x="457201" y="4781550"/>
            <a:ext cx="3026587" cy="200055"/>
          </a:xfrm>
          <a:prstGeom prst="rect">
            <a:avLst/>
          </a:prstGeom>
        </p:spPr>
        <p:txBody>
          <a:bodyPr wrap="square">
            <a:spAutoFit/>
          </a:bodyPr>
          <a:lstStyle/>
          <a:p>
            <a:r>
              <a:rPr lang="en-US" sz="700" dirty="0">
                <a:solidFill>
                  <a:schemeClr val="bg1">
                    <a:lumMod val="65000"/>
                  </a:schemeClr>
                </a:solidFill>
              </a:rPr>
              <a:t>* A. G. Emslie, F. T. Bonner, and L. G. Peck, J. Appl. Phys. 29, 858 (1958).</a:t>
            </a:r>
          </a:p>
        </p:txBody>
      </p:sp>
    </p:spTree>
    <p:extLst>
      <p:ext uri="{BB962C8B-B14F-4D97-AF65-F5344CB8AC3E}">
        <p14:creationId xmlns:p14="http://schemas.microsoft.com/office/powerpoint/2010/main" val="39914317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9F9991-C69E-44D9-A0B4-41A85C7F1FD9}"/>
              </a:ext>
            </a:extLst>
          </p:cNvPr>
          <p:cNvSpPr>
            <a:spLocks noGrp="1"/>
          </p:cNvSpPr>
          <p:nvPr>
            <p:ph type="title"/>
          </p:nvPr>
        </p:nvSpPr>
        <p:spPr>
          <a:xfrm>
            <a:off x="4724400" y="1731524"/>
            <a:ext cx="4042889" cy="914400"/>
          </a:xfrm>
        </p:spPr>
        <p:txBody>
          <a:bodyPr>
            <a:noAutofit/>
          </a:bodyPr>
          <a:lstStyle/>
          <a:p>
            <a:r>
              <a:rPr lang="en-US" altLang="zh-CN" dirty="0"/>
              <a:t>Variation of Adhesive Layer Thickness With Viscosity and Rotational Speed</a:t>
            </a:r>
            <a:endParaRPr lang="en-US" dirty="0"/>
          </a:p>
        </p:txBody>
      </p:sp>
      <p:sp>
        <p:nvSpPr>
          <p:cNvPr id="3" name="内容占位符 2">
            <a:extLst>
              <a:ext uri="{FF2B5EF4-FFF2-40B4-BE49-F238E27FC236}">
                <a16:creationId xmlns:a16="http://schemas.microsoft.com/office/drawing/2014/main" id="{9430AD78-8D22-448B-B6F8-D6BE143B3DEF}"/>
              </a:ext>
            </a:extLst>
          </p:cNvPr>
          <p:cNvSpPr>
            <a:spLocks noGrp="1"/>
          </p:cNvSpPr>
          <p:nvPr>
            <p:ph sz="half" idx="10"/>
          </p:nvPr>
        </p:nvSpPr>
        <p:spPr>
          <a:xfrm>
            <a:off x="4724400" y="2760224"/>
            <a:ext cx="4042889" cy="1257300"/>
          </a:xfrm>
        </p:spPr>
        <p:txBody>
          <a:bodyPr/>
          <a:lstStyle/>
          <a:p>
            <a:r>
              <a:rPr lang="en-US" altLang="zh-CN" dirty="0"/>
              <a:t>The smaller the viscosity, the faster the rotating speed, and the thinner the photoresist layer</a:t>
            </a:r>
          </a:p>
        </p:txBody>
      </p:sp>
      <p:sp>
        <p:nvSpPr>
          <p:cNvPr id="6" name="文本占位符 4">
            <a:extLst>
              <a:ext uri="{FF2B5EF4-FFF2-40B4-BE49-F238E27FC236}">
                <a16:creationId xmlns:a16="http://schemas.microsoft.com/office/drawing/2014/main" id="{3D127793-1A31-4DF0-B989-FC3EE1693ED9}"/>
              </a:ext>
            </a:extLst>
          </p:cNvPr>
          <p:cNvSpPr txBox="1">
            <a:spLocks/>
          </p:cNvSpPr>
          <p:nvPr/>
        </p:nvSpPr>
        <p:spPr>
          <a:xfrm>
            <a:off x="702803" y="4159250"/>
            <a:ext cx="2297336" cy="304800"/>
          </a:xfrm>
          <a:prstGeom prst="rect">
            <a:avLst/>
          </a:prstGeom>
        </p:spPr>
        <p:txBody>
          <a:bodyPr/>
          <a:lst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2"/>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altLang="zh-CN" sz="900" i="1" dirty="0">
                <a:solidFill>
                  <a:schemeClr val="accent5"/>
                </a:solidFill>
                <a:latin typeface="Lato" panose="020F0502020204030203" pitchFamily="34" charset="77"/>
              </a:rPr>
              <a:t>Average thickness of photoresist layer after 120s at different viscosity and speeds.</a:t>
            </a:r>
            <a:endParaRPr lang="en-US" sz="900" i="1" dirty="0">
              <a:solidFill>
                <a:schemeClr val="accent5"/>
              </a:solidFill>
              <a:latin typeface="Lato" panose="020F0502020204030203" pitchFamily="34" charset="77"/>
            </a:endParaRPr>
          </a:p>
        </p:txBody>
      </p:sp>
      <p:pic>
        <p:nvPicPr>
          <p:cNvPr id="8" name="内容占位符 7">
            <a:extLst>
              <a:ext uri="{FF2B5EF4-FFF2-40B4-BE49-F238E27FC236}">
                <a16:creationId xmlns:a16="http://schemas.microsoft.com/office/drawing/2014/main" id="{A143442B-2AB6-42FC-9EF5-CF95A6E66DB3}"/>
              </a:ext>
            </a:extLst>
          </p:cNvPr>
          <p:cNvPicPr>
            <a:picLocks noGrp="1" noChangeAspect="1"/>
          </p:cNvPicPr>
          <p:nvPr>
            <p:ph sz="quarter" idx="21"/>
          </p:nvPr>
        </p:nvPicPr>
        <p:blipFill>
          <a:blip r:embed="rId3">
            <a:extLst>
              <a:ext uri="{28A0092B-C50C-407E-A947-70E740481C1C}">
                <a14:useLocalDpi xmlns:a14="http://schemas.microsoft.com/office/drawing/2010/main" val="0"/>
              </a:ext>
            </a:extLst>
          </a:blip>
          <a:stretch>
            <a:fillRect/>
          </a:stretch>
        </p:blipFill>
        <p:spPr>
          <a:xfrm>
            <a:off x="501650" y="1346639"/>
            <a:ext cx="4008438" cy="2670885"/>
          </a:xfrm>
        </p:spPr>
      </p:pic>
    </p:spTree>
    <p:extLst>
      <p:ext uri="{BB962C8B-B14F-4D97-AF65-F5344CB8AC3E}">
        <p14:creationId xmlns:p14="http://schemas.microsoft.com/office/powerpoint/2010/main" val="10751411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9757E13-32C8-4C0C-989E-7C469FA5609D}"/>
              </a:ext>
            </a:extLst>
          </p:cNvPr>
          <p:cNvSpPr>
            <a:spLocks noGrp="1"/>
          </p:cNvSpPr>
          <p:nvPr>
            <p:ph type="title"/>
          </p:nvPr>
        </p:nvSpPr>
        <p:spPr/>
        <p:txBody>
          <a:bodyPr/>
          <a:lstStyle/>
          <a:p>
            <a:r>
              <a:rPr lang="en-US" altLang="zh-CN" dirty="0"/>
              <a:t>Summary</a:t>
            </a:r>
            <a:endParaRPr lang="en-US" dirty="0"/>
          </a:p>
        </p:txBody>
      </p:sp>
      <p:sp>
        <p:nvSpPr>
          <p:cNvPr id="3" name="内容占位符 2">
            <a:extLst>
              <a:ext uri="{FF2B5EF4-FFF2-40B4-BE49-F238E27FC236}">
                <a16:creationId xmlns:a16="http://schemas.microsoft.com/office/drawing/2014/main" id="{3B3D216C-7263-4ADB-88A9-D2025D582734}"/>
              </a:ext>
            </a:extLst>
          </p:cNvPr>
          <p:cNvSpPr>
            <a:spLocks noGrp="1"/>
          </p:cNvSpPr>
          <p:nvPr>
            <p:ph idx="1"/>
          </p:nvPr>
        </p:nvSpPr>
        <p:spPr/>
        <p:txBody>
          <a:bodyPr>
            <a:normAutofit/>
          </a:bodyPr>
          <a:lstStyle/>
          <a:p>
            <a:r>
              <a:rPr lang="en-US" altLang="zh-CN" sz="1400" dirty="0"/>
              <a:t>Simulated photoresist spin coating process by laminar flow and moving mesh in COMSOL</a:t>
            </a:r>
          </a:p>
          <a:p>
            <a:r>
              <a:rPr lang="en-US" altLang="zh-CN" sz="1400" dirty="0"/>
              <a:t>Photoresist layer gradually becomes thinner as the wafer rotates</a:t>
            </a:r>
            <a:r>
              <a:rPr lang="zh-CN" altLang="en-US" sz="1400" dirty="0"/>
              <a:t>，</a:t>
            </a:r>
            <a:r>
              <a:rPr lang="en-US" altLang="zh-CN" sz="1400" dirty="0"/>
              <a:t>consistent with theoretical result</a:t>
            </a:r>
          </a:p>
          <a:p>
            <a:r>
              <a:rPr lang="en-US" altLang="zh-CN" sz="1400" dirty="0"/>
              <a:t>The smaller the viscosity, the faster the rotational speed, and the thinner the photoresist layer </a:t>
            </a:r>
          </a:p>
          <a:p>
            <a:r>
              <a:rPr lang="en-US" altLang="zh-CN" sz="1400" dirty="0"/>
              <a:t>Photoresist is treated as a Newtonian fluid without considering shear thinning/thickening effects and the influence of temperature.</a:t>
            </a:r>
          </a:p>
          <a:p>
            <a:pPr lvl="1"/>
            <a:r>
              <a:rPr lang="en-US" altLang="zh-CN" sz="1200" dirty="0"/>
              <a:t>If there is a non Newtonian effect, a non-Newtonian constitutive should be used.</a:t>
            </a:r>
          </a:p>
          <a:p>
            <a:r>
              <a:rPr lang="en-US" altLang="zh-CN" sz="1400" dirty="0"/>
              <a:t>The evaporation of photoresist solvent has not been considered.</a:t>
            </a:r>
          </a:p>
          <a:p>
            <a:pPr lvl="1"/>
            <a:r>
              <a:rPr lang="en-US" altLang="zh-CN" sz="1200" dirty="0"/>
              <a:t>If necessary, an evaporation flux should be added to the free surface.</a:t>
            </a:r>
            <a:endParaRPr lang="en-US" sz="1200" dirty="0"/>
          </a:p>
        </p:txBody>
      </p:sp>
    </p:spTree>
    <p:extLst>
      <p:ext uri="{BB962C8B-B14F-4D97-AF65-F5344CB8AC3E}">
        <p14:creationId xmlns:p14="http://schemas.microsoft.com/office/powerpoint/2010/main" val="2607680492"/>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自定义">
      <a:majorFont>
        <a:latin typeface="Lato"/>
        <a:ea typeface="黑体"/>
        <a:cs typeface=""/>
      </a:majorFont>
      <a:minorFont>
        <a:latin typeface="Lato"/>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演示文稿4" id="{B2E89BF7-88F6-4A2F-99DB-C55DD152823A}" vid="{9B1B7EF7-1EAD-4866-B274-FADD067C3A61}"/>
    </a:ext>
  </a:extLst>
</a:theme>
</file>

<file path=docProps/app.xml><?xml version="1.0" encoding="utf-8"?>
<Properties xmlns="http://schemas.openxmlformats.org/officeDocument/2006/extended-properties" xmlns:vt="http://schemas.openxmlformats.org/officeDocument/2006/docPropsVTypes">
  <Template>COMSOL 幻灯片模板（中文）_20230213</Template>
  <TotalTime>6076</TotalTime>
  <Words>343</Words>
  <Application>Microsoft Macintosh PowerPoint</Application>
  <PresentationFormat>On-screen Show (16:9)</PresentationFormat>
  <Paragraphs>33</Paragraphs>
  <Slides>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黑体</vt:lpstr>
      <vt:lpstr>Arial</vt:lpstr>
      <vt:lpstr>Cambria Math</vt:lpstr>
      <vt:lpstr>Lato</vt:lpstr>
      <vt:lpstr>Lato Black</vt:lpstr>
      <vt:lpstr>Lato Light</vt:lpstr>
      <vt:lpstr>Wingdings</vt:lpstr>
      <vt:lpstr>comsol-slide-template-NEW</vt:lpstr>
      <vt:lpstr>Photoresist Spin Coating</vt:lpstr>
      <vt:lpstr>Overview</vt:lpstr>
      <vt:lpstr>Model Setup</vt:lpstr>
      <vt:lpstr>Gradual Thinning of Photoresist Thickness</vt:lpstr>
      <vt:lpstr>Variation of Adhesive Layer Thickness With Viscosity and Rotational Speed</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Yue Zhao</dc:creator>
  <cp:lastModifiedBy>Fanny Griesmer</cp:lastModifiedBy>
  <cp:revision>44</cp:revision>
  <dcterms:created xsi:type="dcterms:W3CDTF">2023-11-03T05:39:09Z</dcterms:created>
  <dcterms:modified xsi:type="dcterms:W3CDTF">2024-05-29T12:21:11Z</dcterms:modified>
</cp:coreProperties>
</file>