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41" r:id="rId1"/>
    <p:sldMasterId id="2147483896" r:id="rId2"/>
  </p:sldMasterIdLst>
  <p:notesMasterIdLst>
    <p:notesMasterId r:id="rId14"/>
  </p:notesMasterIdLst>
  <p:handoutMasterIdLst>
    <p:handoutMasterId r:id="rId15"/>
  </p:handoutMasterIdLst>
  <p:sldIdLst>
    <p:sldId id="260" r:id="rId3"/>
    <p:sldId id="310" r:id="rId4"/>
    <p:sldId id="282" r:id="rId5"/>
    <p:sldId id="309" r:id="rId6"/>
    <p:sldId id="290" r:id="rId7"/>
    <p:sldId id="301" r:id="rId8"/>
    <p:sldId id="302" r:id="rId9"/>
    <p:sldId id="303" r:id="rId10"/>
    <p:sldId id="307" r:id="rId11"/>
    <p:sldId id="308" r:id="rId12"/>
    <p:sldId id="267" r:id="rId13"/>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40" autoAdjust="0"/>
    <p:restoredTop sz="93744" autoAdjust="0"/>
  </p:normalViewPr>
  <p:slideViewPr>
    <p:cSldViewPr snapToGrid="0">
      <p:cViewPr varScale="1">
        <p:scale>
          <a:sx n="115" d="100"/>
          <a:sy n="115" d="100"/>
        </p:scale>
        <p:origin x="210" y="1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3204"/>
    </p:cViewPr>
  </p:sorterViewPr>
  <p:notesViewPr>
    <p:cSldViewPr snapToGrid="0">
      <p:cViewPr varScale="1">
        <p:scale>
          <a:sx n="98" d="100"/>
          <a:sy n="98" d="100"/>
        </p:scale>
        <p:origin x="-3516" y="-96"/>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87" tIns="46244" rIns="92487" bIns="46244" rtlCol="0"/>
          <a:lstStyle>
            <a:lvl1pPr algn="r">
              <a:defRPr sz="1200"/>
            </a:lvl1pPr>
          </a:lstStyle>
          <a:p>
            <a:fld id="{272D76BB-07B2-4C7D-9C88-A38292518243}" type="datetimeFigureOut">
              <a:rPr lang="en-US" smtClean="0"/>
              <a:t>9/3/2024</a:t>
            </a:fld>
            <a:endParaRPr lang="en-US" dirty="0"/>
          </a:p>
        </p:txBody>
      </p:sp>
      <p:sp>
        <p:nvSpPr>
          <p:cNvPr id="4" name="Footer Placeholder 3"/>
          <p:cNvSpPr>
            <a:spLocks noGrp="1"/>
          </p:cNvSpPr>
          <p:nvPr>
            <p:ph type="ftr" sz="quarter" idx="2"/>
          </p:nvPr>
        </p:nvSpPr>
        <p:spPr>
          <a:xfrm>
            <a:off x="0" y="8772669"/>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1804"/>
          </a:xfrm>
          <a:prstGeom prst="rect">
            <a:avLst/>
          </a:prstGeom>
        </p:spPr>
        <p:txBody>
          <a:bodyPr vert="horz" lIns="92487" tIns="46244" rIns="92487" bIns="46244" rtlCol="0" anchor="b"/>
          <a:lstStyle>
            <a:lvl1pPr algn="r">
              <a:defRPr sz="1200"/>
            </a:lvl1pPr>
          </a:lstStyle>
          <a:p>
            <a:fld id="{CD62EB29-EBAC-4367-B455-31BF7CEC98F6}" type="slidenum">
              <a:rPr lang="en-US" smtClean="0"/>
              <a:t>‹#›</a:t>
            </a:fld>
            <a:endParaRPr lang="en-US" dirty="0"/>
          </a:p>
        </p:txBody>
      </p:sp>
    </p:spTree>
    <p:extLst>
      <p:ext uri="{BB962C8B-B14F-4D97-AF65-F5344CB8AC3E}">
        <p14:creationId xmlns:p14="http://schemas.microsoft.com/office/powerpoint/2010/main" val="2076004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it-IT"/>
          </a:p>
        </p:txBody>
      </p:sp>
      <p:sp>
        <p:nvSpPr>
          <p:cNvPr id="3" name="Segnaposto data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7937EA1B-4A51-4AE4-824C-ED17190AC9DB}" type="datetimeFigureOut">
              <a:rPr lang="it-IT" smtClean="0"/>
              <a:t>03/09/2024</a:t>
            </a:fld>
            <a:endParaRPr lang="it-IT"/>
          </a:p>
        </p:txBody>
      </p:sp>
      <p:sp>
        <p:nvSpPr>
          <p:cNvPr id="4" name="Segnaposto immagine diapositiva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it-IT"/>
          </a:p>
        </p:txBody>
      </p:sp>
      <p:sp>
        <p:nvSpPr>
          <p:cNvPr id="5" name="Segnaposto note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it-IT"/>
          </a:p>
        </p:txBody>
      </p:sp>
      <p:sp>
        <p:nvSpPr>
          <p:cNvPr id="7" name="Segnaposto numero diapositiva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1BFBA7CB-1058-4335-B046-C5779CEBEFFA}" type="slidenum">
              <a:rPr lang="it-IT" smtClean="0"/>
              <a:t>‹#›</a:t>
            </a:fld>
            <a:endParaRPr lang="it-IT"/>
          </a:p>
        </p:txBody>
      </p:sp>
    </p:spTree>
    <p:extLst>
      <p:ext uri="{BB962C8B-B14F-4D97-AF65-F5344CB8AC3E}">
        <p14:creationId xmlns:p14="http://schemas.microsoft.com/office/powerpoint/2010/main" val="4280344517"/>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20084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26345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9518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47109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4542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88930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22304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56893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128403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68A03CAC-CB73-385E-E12E-226C7949D50D}"/>
              </a:ext>
            </a:extLst>
          </p:cNvPr>
          <p:cNvPicPr>
            <a:picLocks noChangeAspect="1"/>
          </p:cNvPicPr>
          <p:nvPr userDrawn="1"/>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462EEFBA-2394-AA5E-4BA4-20691B48C0F9}"/>
              </a:ext>
            </a:extLst>
          </p:cNvPr>
          <p:cNvPicPr>
            <a:picLocks noChangeAspect="1"/>
          </p:cNvPicPr>
          <p:nvPr userDrawn="1"/>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584827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5633832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657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43601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380567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29084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84720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03383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52970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7567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1895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037368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76975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53607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1586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78804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93602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9784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66787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864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70614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78689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2249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8968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8053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158029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09600" y="1701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a:t>Content slide for product </a:t>
            </a:r>
            <a:endParaRPr lang="en-US" sz="32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1693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528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940181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8551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101196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331894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3586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29042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227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3441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74904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8871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2618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6411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87891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3450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277528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51044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1794867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86682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43452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63942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68077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43437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80870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437804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755342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29143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32948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8565024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37623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0291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323821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26066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136355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257233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1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749077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283881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5108190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2490255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60041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5431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6726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69841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97823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2886164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844809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44467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794890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44700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0693220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53217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6821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0181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076153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165496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186790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19408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227765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66706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7115625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0085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82809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48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65940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35655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473558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956502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92694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5143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189327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81521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61625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028609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4794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theme" Target="../theme/theme2.xml"/><Relationship Id="rId5" Type="http://schemas.openxmlformats.org/officeDocument/2006/relationships/slideLayout" Target="../slideLayouts/slideLayout59.xml"/><Relationship Id="rId61" Type="http://schemas.openxmlformats.org/officeDocument/2006/relationships/image" Target="../media/image3.png"/><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image" Target="../media/image1.emf"/><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image" Target="../media/image2.emf"/><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80694242"/>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 id="2147483866" r:id="rId25"/>
    <p:sldLayoutId id="2147483867" r:id="rId26"/>
    <p:sldLayoutId id="2147483868" r:id="rId27"/>
    <p:sldLayoutId id="2147483869" r:id="rId28"/>
    <p:sldLayoutId id="2147483870" r:id="rId29"/>
    <p:sldLayoutId id="2147483871" r:id="rId30"/>
    <p:sldLayoutId id="2147483872" r:id="rId31"/>
    <p:sldLayoutId id="2147483873" r:id="rId32"/>
    <p:sldLayoutId id="2147483874" r:id="rId33"/>
    <p:sldLayoutId id="2147483875" r:id="rId34"/>
    <p:sldLayoutId id="2147483876" r:id="rId35"/>
    <p:sldLayoutId id="2147483877" r:id="rId36"/>
    <p:sldLayoutId id="2147483878" r:id="rId37"/>
    <p:sldLayoutId id="2147483879" r:id="rId38"/>
    <p:sldLayoutId id="2147483880" r:id="rId39"/>
    <p:sldLayoutId id="2147483881" r:id="rId40"/>
    <p:sldLayoutId id="2147483882" r:id="rId41"/>
    <p:sldLayoutId id="2147483883" r:id="rId42"/>
    <p:sldLayoutId id="2147483884" r:id="rId43"/>
    <p:sldLayoutId id="2147483885" r:id="rId44"/>
    <p:sldLayoutId id="2147483886" r:id="rId45"/>
    <p:sldLayoutId id="2147483887" r:id="rId46"/>
    <p:sldLayoutId id="2147483888" r:id="rId47"/>
    <p:sldLayoutId id="2147483889" r:id="rId48"/>
    <p:sldLayoutId id="2147483890" r:id="rId49"/>
    <p:sldLayoutId id="2147483891" r:id="rId50"/>
    <p:sldLayoutId id="2147483892" r:id="rId51"/>
    <p:sldLayoutId id="2147483893" r:id="rId52"/>
    <p:sldLayoutId id="2147483894" r:id="rId53"/>
    <p:sldLayoutId id="2147483895"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3331097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15" r:id="rId19"/>
    <p:sldLayoutId id="2147483916" r:id="rId20"/>
    <p:sldLayoutId id="2147483917" r:id="rId21"/>
    <p:sldLayoutId id="2147483918" r:id="rId22"/>
    <p:sldLayoutId id="2147483919" r:id="rId23"/>
    <p:sldLayoutId id="2147483920" r:id="rId24"/>
    <p:sldLayoutId id="2147483921" r:id="rId25"/>
    <p:sldLayoutId id="2147483922" r:id="rId26"/>
    <p:sldLayoutId id="2147483923" r:id="rId27"/>
    <p:sldLayoutId id="2147483924" r:id="rId28"/>
    <p:sldLayoutId id="2147483925" r:id="rId29"/>
    <p:sldLayoutId id="2147483926" r:id="rId30"/>
    <p:sldLayoutId id="2147483927" r:id="rId31"/>
    <p:sldLayoutId id="2147483928" r:id="rId32"/>
    <p:sldLayoutId id="2147483929" r:id="rId33"/>
    <p:sldLayoutId id="2147483930" r:id="rId34"/>
    <p:sldLayoutId id="2147483931" r:id="rId35"/>
    <p:sldLayoutId id="2147483932" r:id="rId36"/>
    <p:sldLayoutId id="2147483933" r:id="rId37"/>
    <p:sldLayoutId id="2147483934" r:id="rId38"/>
    <p:sldLayoutId id="2147483935" r:id="rId39"/>
    <p:sldLayoutId id="2147483936" r:id="rId40"/>
    <p:sldLayoutId id="2147483937" r:id="rId41"/>
    <p:sldLayoutId id="2147483938" r:id="rId42"/>
    <p:sldLayoutId id="2147483939" r:id="rId43"/>
    <p:sldLayoutId id="2147483940" r:id="rId44"/>
    <p:sldLayoutId id="2147483941" r:id="rId45"/>
    <p:sldLayoutId id="2147483942" r:id="rId46"/>
    <p:sldLayoutId id="2147483943" r:id="rId47"/>
    <p:sldLayoutId id="2147483944" r:id="rId48"/>
    <p:sldLayoutId id="2147483945" r:id="rId49"/>
    <p:sldLayoutId id="2147483946" r:id="rId50"/>
    <p:sldLayoutId id="2147483947" r:id="rId51"/>
    <p:sldLayoutId id="2147483948" r:id="rId52"/>
    <p:sldLayoutId id="2147483949" r:id="rId53"/>
    <p:sldLayoutId id="2147483950" r:id="rId54"/>
    <p:sldLayoutId id="2147483951" r:id="rId55"/>
    <p:sldLayoutId id="2147483952" r:id="rId56"/>
    <p:sldLayoutId id="2147483953"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0.png"/><Relationship Id="rId1" Type="http://schemas.openxmlformats.org/officeDocument/2006/relationships/slideLayout" Target="../slideLayouts/slideLayout6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3.xml"/><Relationship Id="rId5" Type="http://schemas.openxmlformats.org/officeDocument/2006/relationships/image" Target="../media/image22.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5.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7.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832F-FEEA-41D0-A941-D5E4BAC83BB7}"/>
              </a:ext>
            </a:extLst>
          </p:cNvPr>
          <p:cNvSpPr>
            <a:spLocks noGrp="1"/>
          </p:cNvSpPr>
          <p:nvPr>
            <p:ph type="title"/>
          </p:nvPr>
        </p:nvSpPr>
        <p:spPr/>
        <p:txBody>
          <a:bodyPr/>
          <a:lstStyle/>
          <a:p>
            <a:r>
              <a:rPr lang="en-US" dirty="0"/>
              <a:t>Lithium Plating and Stripping</a:t>
            </a:r>
            <a:endParaRPr lang="en-SE" dirty="0"/>
          </a:p>
        </p:txBody>
      </p:sp>
    </p:spTree>
    <p:extLst>
      <p:ext uri="{BB962C8B-B14F-4D97-AF65-F5344CB8AC3E}">
        <p14:creationId xmlns:p14="http://schemas.microsoft.com/office/powerpoint/2010/main" val="3976994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6889B-D0F8-490B-B3F6-06E7E4B00888}"/>
              </a:ext>
            </a:extLst>
          </p:cNvPr>
          <p:cNvSpPr>
            <a:spLocks noGrp="1"/>
          </p:cNvSpPr>
          <p:nvPr>
            <p:ph type="title"/>
          </p:nvPr>
        </p:nvSpPr>
        <p:spPr/>
        <p:txBody>
          <a:bodyPr/>
          <a:lstStyle/>
          <a:p>
            <a:r>
              <a:rPr lang="en-US" dirty="0"/>
              <a:t>Capacity Loss</a:t>
            </a:r>
            <a:endParaRPr lang="en-SE" dirty="0"/>
          </a:p>
        </p:txBody>
      </p:sp>
      <p:sp>
        <p:nvSpPr>
          <p:cNvPr id="3" name="Content Placeholder 2">
            <a:extLst>
              <a:ext uri="{FF2B5EF4-FFF2-40B4-BE49-F238E27FC236}">
                <a16:creationId xmlns:a16="http://schemas.microsoft.com/office/drawing/2014/main" id="{5576E8F6-7861-49F9-8A41-9EA94579D8AD}"/>
              </a:ext>
            </a:extLst>
          </p:cNvPr>
          <p:cNvSpPr>
            <a:spLocks noGrp="1"/>
          </p:cNvSpPr>
          <p:nvPr>
            <p:ph sz="half" idx="10"/>
          </p:nvPr>
        </p:nvSpPr>
        <p:spPr/>
        <p:txBody>
          <a:bodyPr/>
          <a:lstStyle/>
          <a:p>
            <a:r>
              <a:rPr lang="en-US" dirty="0"/>
              <a:t>Substantial loss at the lowest temperature</a:t>
            </a:r>
            <a:endParaRPr lang="en-SE" dirty="0"/>
          </a:p>
        </p:txBody>
      </p:sp>
      <p:pic>
        <p:nvPicPr>
          <p:cNvPr id="7" name="Content Placeholder 6">
            <a:extLst>
              <a:ext uri="{FF2B5EF4-FFF2-40B4-BE49-F238E27FC236}">
                <a16:creationId xmlns:a16="http://schemas.microsoft.com/office/drawing/2014/main" id="{C3334903-7813-4397-8FE7-ACA0923E4262}"/>
              </a:ext>
            </a:extLst>
          </p:cNvPr>
          <p:cNvPicPr>
            <a:picLocks noGrp="1" noChangeAspect="1"/>
          </p:cNvPicPr>
          <p:nvPr>
            <p:ph sz="quarter" idx="21"/>
          </p:nvPr>
        </p:nvPicPr>
        <p:blipFill>
          <a:blip r:embed="rId2">
            <a:extLst>
              <a:ext uri="{28A0092B-C50C-407E-A947-70E740481C1C}">
                <a14:useLocalDpi xmlns:a14="http://schemas.microsoft.com/office/drawing/2010/main" val="0"/>
              </a:ext>
            </a:extLst>
          </a:blip>
          <a:stretch>
            <a:fillRect/>
          </a:stretch>
        </p:blipFill>
        <p:spPr>
          <a:xfrm>
            <a:off x="669925" y="1570494"/>
            <a:ext cx="5343525" cy="4010700"/>
          </a:xfrm>
        </p:spPr>
      </p:pic>
    </p:spTree>
    <p:extLst>
      <p:ext uri="{BB962C8B-B14F-4D97-AF65-F5344CB8AC3E}">
        <p14:creationId xmlns:p14="http://schemas.microsoft.com/office/powerpoint/2010/main" val="4259294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890D8-2D63-4CBA-8780-62CC4A84C7AE}"/>
              </a:ext>
            </a:extLst>
          </p:cNvPr>
          <p:cNvSpPr>
            <a:spLocks noGrp="1"/>
          </p:cNvSpPr>
          <p:nvPr>
            <p:ph type="title"/>
          </p:nvPr>
        </p:nvSpPr>
        <p:spPr/>
        <p:txBody>
          <a:bodyPr/>
          <a:lstStyle/>
          <a:p>
            <a:r>
              <a:rPr lang="en-US" dirty="0"/>
              <a:t>Further Reading</a:t>
            </a:r>
            <a:endParaRPr lang="en-SE" dirty="0"/>
          </a:p>
        </p:txBody>
      </p:sp>
      <p:sp>
        <p:nvSpPr>
          <p:cNvPr id="3" name="Content Placeholder 2">
            <a:extLst>
              <a:ext uri="{FF2B5EF4-FFF2-40B4-BE49-F238E27FC236}">
                <a16:creationId xmlns:a16="http://schemas.microsoft.com/office/drawing/2014/main" id="{C9EAEA6B-EE5D-41C6-934A-4491397DF9EE}"/>
              </a:ext>
            </a:extLst>
          </p:cNvPr>
          <p:cNvSpPr>
            <a:spLocks noGrp="1"/>
          </p:cNvSpPr>
          <p:nvPr>
            <p:ph idx="1"/>
          </p:nvPr>
        </p:nvSpPr>
        <p:spPr/>
        <p:txBody>
          <a:bodyPr>
            <a:normAutofit/>
          </a:bodyPr>
          <a:lstStyle/>
          <a:p>
            <a:pPr marL="0" indent="0">
              <a:buNone/>
            </a:pPr>
            <a:r>
              <a:rPr lang="en-US" dirty="0"/>
              <a:t>S. E. J. O’Kane, I. D. Campbell, M. W. J. </a:t>
            </a:r>
            <a:r>
              <a:rPr lang="en-US" dirty="0" err="1"/>
              <a:t>Marzook</a:t>
            </a:r>
            <a:r>
              <a:rPr lang="en-US" dirty="0"/>
              <a:t>, G. J. Offer, and M. </a:t>
            </a:r>
            <a:r>
              <a:rPr lang="en-US" dirty="0" err="1"/>
              <a:t>Marinescu</a:t>
            </a:r>
            <a:r>
              <a:rPr lang="en-US" dirty="0"/>
              <a:t>, “Physical Origin of the Differential Voltage Minimum Associated with Lithium Plating in Li-Ion Batteries,” J. Elec. Soc., vol. 167, pp. 090540, 2020.</a:t>
            </a:r>
          </a:p>
          <a:p>
            <a:pPr marL="0" indent="0">
              <a:buNone/>
            </a:pPr>
            <a:r>
              <a:rPr lang="en-US" dirty="0"/>
              <a:t>X. -G. Yang, S. Ge, T. Liu, Y. </a:t>
            </a:r>
            <a:r>
              <a:rPr lang="en-US" dirty="0" err="1"/>
              <a:t>Leng</a:t>
            </a:r>
            <a:r>
              <a:rPr lang="en-US" dirty="0"/>
              <a:t>, and C. -Y. Wang, “A look into the voltage plateau signal for detection and quantification of lithium plating in lithium-ion cells,” J. Power Sources, vol. 395, pp. 251–261, 2018.</a:t>
            </a:r>
          </a:p>
          <a:p>
            <a:pPr marL="0" indent="0">
              <a:buNone/>
            </a:pPr>
            <a:r>
              <a:rPr lang="en-US" dirty="0"/>
              <a:t>S. E. J. O’Kane, W. Ai, G. </a:t>
            </a:r>
            <a:r>
              <a:rPr lang="en-US" dirty="0" err="1"/>
              <a:t>Madabattula</a:t>
            </a:r>
            <a:r>
              <a:rPr lang="en-US" dirty="0"/>
              <a:t>, D. Alonso-Alvarez, R. Timms, V. Sulzer, J. S. Edge, B. Wu, G. J. Offer, and M. </a:t>
            </a:r>
            <a:r>
              <a:rPr lang="en-US" dirty="0" err="1"/>
              <a:t>Marinescu</a:t>
            </a:r>
            <a:r>
              <a:rPr lang="en-US" dirty="0"/>
              <a:t>, “Lithium-ion battery degradation: how to model it,” Phys. Chem. Chem. Phys., vol. 24, pp. 7909–7922, 2022.</a:t>
            </a:r>
          </a:p>
        </p:txBody>
      </p:sp>
    </p:spTree>
    <p:extLst>
      <p:ext uri="{BB962C8B-B14F-4D97-AF65-F5344CB8AC3E}">
        <p14:creationId xmlns:p14="http://schemas.microsoft.com/office/powerpoint/2010/main" val="3865282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D1166-A74F-4B01-B604-5DB747F1C409}"/>
              </a:ext>
            </a:extLst>
          </p:cNvPr>
          <p:cNvSpPr>
            <a:spLocks noGrp="1"/>
          </p:cNvSpPr>
          <p:nvPr>
            <p:ph type="title"/>
          </p:nvPr>
        </p:nvSpPr>
        <p:spPr/>
        <p:txBody>
          <a:bodyPr/>
          <a:lstStyle/>
          <a:p>
            <a:r>
              <a:rPr lang="en-US" dirty="0"/>
              <a:t>Introduction</a:t>
            </a:r>
            <a:endParaRPr lang="en-SE" dirty="0"/>
          </a:p>
        </p:txBody>
      </p:sp>
      <p:sp>
        <p:nvSpPr>
          <p:cNvPr id="4" name="Content Placeholder 3">
            <a:extLst>
              <a:ext uri="{FF2B5EF4-FFF2-40B4-BE49-F238E27FC236}">
                <a16:creationId xmlns:a16="http://schemas.microsoft.com/office/drawing/2014/main" id="{FCE1B30F-309C-46E5-872D-CB8943D37CC8}"/>
              </a:ext>
            </a:extLst>
          </p:cNvPr>
          <p:cNvSpPr>
            <a:spLocks noGrp="1"/>
          </p:cNvSpPr>
          <p:nvPr>
            <p:ph sz="half" idx="10"/>
          </p:nvPr>
        </p:nvSpPr>
        <p:spPr/>
        <p:txBody>
          <a:bodyPr/>
          <a:lstStyle/>
          <a:p>
            <a:r>
              <a:rPr lang="en-US" sz="1800" dirty="0"/>
              <a:t>Deposition of metallic lithium on the negative electrode in preference to lithium intercalation is known to be a capacity loss and safety concern for lithium-ion batteries</a:t>
            </a:r>
          </a:p>
          <a:p>
            <a:r>
              <a:rPr lang="en-US" sz="1800" dirty="0"/>
              <a:t>Harsh charge conditions such as high currents (fast charging) and/or low temperatures can lead to lithium plating</a:t>
            </a:r>
          </a:p>
          <a:p>
            <a:r>
              <a:rPr lang="en-US" sz="1800" dirty="0"/>
              <a:t>This example investigates lithium plating and stripping by using the lithium-ion battery interface to model when and where to expect plating and dead lithium formation in a cell</a:t>
            </a:r>
          </a:p>
          <a:p>
            <a:r>
              <a:rPr lang="en-US" sz="1800" dirty="0"/>
              <a:t>The impact of temperature and current is demonstrated over a full charge-discharge cycle</a:t>
            </a:r>
          </a:p>
        </p:txBody>
      </p:sp>
      <p:sp>
        <p:nvSpPr>
          <p:cNvPr id="5" name="Text Placeholder 4">
            <a:extLst>
              <a:ext uri="{FF2B5EF4-FFF2-40B4-BE49-F238E27FC236}">
                <a16:creationId xmlns:a16="http://schemas.microsoft.com/office/drawing/2014/main" id="{0039D280-4E43-4199-954D-71626111637B}"/>
              </a:ext>
            </a:extLst>
          </p:cNvPr>
          <p:cNvSpPr>
            <a:spLocks noGrp="1"/>
          </p:cNvSpPr>
          <p:nvPr>
            <p:ph type="body" sz="quarter" idx="12"/>
          </p:nvPr>
        </p:nvSpPr>
        <p:spPr/>
        <p:txBody>
          <a:bodyPr>
            <a:normAutofit fontScale="92500" lnSpcReduction="10000"/>
          </a:bodyPr>
          <a:lstStyle/>
          <a:p>
            <a:r>
              <a:rPr lang="en-US" dirty="0"/>
              <a:t>Plated lithium film thickness during charge-discharge cycle at – 5 °C</a:t>
            </a:r>
            <a:endParaRPr lang="en-SE" dirty="0"/>
          </a:p>
        </p:txBody>
      </p:sp>
      <p:pic>
        <p:nvPicPr>
          <p:cNvPr id="17" name="Content Placeholder 16">
            <a:extLst>
              <a:ext uri="{FF2B5EF4-FFF2-40B4-BE49-F238E27FC236}">
                <a16:creationId xmlns:a16="http://schemas.microsoft.com/office/drawing/2014/main" id="{A65AFF7A-F545-498B-82E2-259D620FFE98}"/>
              </a:ext>
            </a:extLst>
          </p:cNvPr>
          <p:cNvPicPr>
            <a:picLocks noGrp="1" noChangeAspect="1"/>
          </p:cNvPicPr>
          <p:nvPr>
            <p:ph sz="quarter" idx="1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29600" y="2348155"/>
            <a:ext cx="3962400" cy="2161690"/>
          </a:xfrm>
        </p:spPr>
      </p:pic>
    </p:spTree>
    <p:extLst>
      <p:ext uri="{BB962C8B-B14F-4D97-AF65-F5344CB8AC3E}">
        <p14:creationId xmlns:p14="http://schemas.microsoft.com/office/powerpoint/2010/main" val="150308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54BA2-E098-4578-802C-775656647649}"/>
              </a:ext>
            </a:extLst>
          </p:cNvPr>
          <p:cNvSpPr>
            <a:spLocks noGrp="1"/>
          </p:cNvSpPr>
          <p:nvPr>
            <p:ph type="title"/>
          </p:nvPr>
        </p:nvSpPr>
        <p:spPr/>
        <p:txBody>
          <a:bodyPr/>
          <a:lstStyle/>
          <a:p>
            <a:r>
              <a:rPr lang="en-US" dirty="0"/>
              <a:t>Setup</a:t>
            </a:r>
            <a:endParaRPr lang="en-SE"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8D8D07FC-3441-4809-8D23-3EBC64AE814F}"/>
                  </a:ext>
                </a:extLst>
              </p:cNvPr>
              <p:cNvSpPr>
                <a:spLocks noGrp="1"/>
              </p:cNvSpPr>
              <p:nvPr>
                <p:ph sz="half" idx="10"/>
              </p:nvPr>
            </p:nvSpPr>
            <p:spPr>
              <a:xfrm>
                <a:off x="609601" y="2159000"/>
                <a:ext cx="3932767" cy="4216400"/>
              </a:xfrm>
            </p:spPr>
            <p:txBody>
              <a:bodyPr/>
              <a:lstStyle/>
              <a:p>
                <a:r>
                  <a:rPr lang="en-US" dirty="0"/>
                  <a:t>1D Geometry</a:t>
                </a:r>
              </a:p>
              <a:p>
                <a:r>
                  <a:rPr lang="en-US" dirty="0"/>
                  <a:t>Lithium plating/stripping side reaction competing with the electrochemical intercalation reaction in the negative electrode</a:t>
                </a:r>
              </a:p>
              <a:p>
                <a:r>
                  <a:rPr lang="en-US" dirty="0"/>
                  <a:t>The stripping is considered partially reversible; a fraction, </a:t>
                </a:r>
                <a14:m>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Li</m:t>
                        </m:r>
                        <m:r>
                          <a:rPr lang="en-US" sz="2000">
                            <a:latin typeface="Cambria Math" panose="02040503050406030204" pitchFamily="18" charset="0"/>
                          </a:rPr>
                          <m:t>, </m:t>
                        </m:r>
                        <m:r>
                          <m:rPr>
                            <m:sty m:val="p"/>
                          </m:rPr>
                          <a:rPr lang="en-US" sz="2000">
                            <a:latin typeface="Cambria Math" panose="02040503050406030204" pitchFamily="18" charset="0"/>
                          </a:rPr>
                          <m:t>dead</m:t>
                        </m:r>
                      </m:sub>
                    </m:sSub>
                  </m:oMath>
                </a14:m>
                <a:r>
                  <a:rPr lang="en-US" dirty="0"/>
                  <a:t>, is irreversibly lost</a:t>
                </a:r>
              </a:p>
              <a:p>
                <a:r>
                  <a:rPr lang="en-US" dirty="0"/>
                  <a:t>Cycling protocol; constant current charge – constant voltage – constant current discharge</a:t>
                </a:r>
              </a:p>
              <a:p>
                <a:endParaRPr lang="en-US" dirty="0"/>
              </a:p>
              <a:p>
                <a:endParaRPr lang="en-US" dirty="0"/>
              </a:p>
            </p:txBody>
          </p:sp>
        </mc:Choice>
        <mc:Fallback xmlns="">
          <p:sp>
            <p:nvSpPr>
              <p:cNvPr id="4" name="Content Placeholder 3">
                <a:extLst>
                  <a:ext uri="{FF2B5EF4-FFF2-40B4-BE49-F238E27FC236}">
                    <a16:creationId xmlns:a16="http://schemas.microsoft.com/office/drawing/2014/main" id="{8D8D07FC-3441-4809-8D23-3EBC64AE814F}"/>
                  </a:ext>
                </a:extLst>
              </p:cNvPr>
              <p:cNvSpPr>
                <a:spLocks noGrp="1" noRot="1" noChangeAspect="1" noMove="1" noResize="1" noEditPoints="1" noAdjustHandles="1" noChangeArrowheads="1" noChangeShapeType="1" noTextEdit="1"/>
              </p:cNvSpPr>
              <p:nvPr>
                <p:ph sz="half" idx="10"/>
              </p:nvPr>
            </p:nvSpPr>
            <p:spPr>
              <a:xfrm>
                <a:off x="609601" y="2159000"/>
                <a:ext cx="3932767" cy="4216400"/>
              </a:xfrm>
              <a:blipFill>
                <a:blip r:embed="rId2"/>
                <a:stretch>
                  <a:fillRect l="-3411" t="-578"/>
                </a:stretch>
              </a:blipFill>
            </p:spPr>
            <p:txBody>
              <a:bodyPr/>
              <a:lstStyle/>
              <a:p>
                <a:r>
                  <a:rPr lang="en-SE">
                    <a:noFill/>
                  </a:rPr>
                  <a:t> </a:t>
                </a:r>
              </a:p>
            </p:txBody>
          </p:sp>
        </mc:Fallback>
      </mc:AlternateContent>
      <p:pic>
        <p:nvPicPr>
          <p:cNvPr id="8" name="Content Placeholder 7">
            <a:extLst>
              <a:ext uri="{FF2B5EF4-FFF2-40B4-BE49-F238E27FC236}">
                <a16:creationId xmlns:a16="http://schemas.microsoft.com/office/drawing/2014/main" id="{BF653E74-7145-4668-8B0F-96DD131A3464}"/>
              </a:ext>
            </a:extLst>
          </p:cNvPr>
          <p:cNvPicPr>
            <a:picLocks noGrp="1" noChangeAspect="1"/>
          </p:cNvPicPr>
          <p:nvPr>
            <p:ph sz="quarter" idx="11"/>
          </p:nvPr>
        </p:nvPicPr>
        <p:blipFill>
          <a:blip r:embed="rId3" cstate="print">
            <a:extLst>
              <a:ext uri="{28A0092B-C50C-407E-A947-70E740481C1C}">
                <a14:useLocalDpi xmlns:a14="http://schemas.microsoft.com/office/drawing/2010/main" val="0"/>
              </a:ext>
            </a:extLst>
          </a:blip>
          <a:stretch>
            <a:fillRect/>
          </a:stretch>
        </p:blipFill>
        <p:spPr>
          <a:xfrm>
            <a:off x="5486400" y="1294839"/>
            <a:ext cx="6400800" cy="4268322"/>
          </a:xfrm>
        </p:spPr>
      </p:pic>
      <p:sp>
        <p:nvSpPr>
          <p:cNvPr id="35" name="TextBox 34">
            <a:extLst>
              <a:ext uri="{FF2B5EF4-FFF2-40B4-BE49-F238E27FC236}">
                <a16:creationId xmlns:a16="http://schemas.microsoft.com/office/drawing/2014/main" id="{E737EA47-45A9-4B25-B852-EC9524CC8675}"/>
              </a:ext>
            </a:extLst>
          </p:cNvPr>
          <p:cNvSpPr txBox="1"/>
          <p:nvPr/>
        </p:nvSpPr>
        <p:spPr>
          <a:xfrm>
            <a:off x="9582751" y="2895919"/>
            <a:ext cx="1999648" cy="400110"/>
          </a:xfrm>
          <a:prstGeom prst="rect">
            <a:avLst/>
          </a:prstGeom>
          <a:noFill/>
        </p:spPr>
        <p:txBody>
          <a:bodyPr wrap="square" rtlCol="0">
            <a:spAutoFit/>
          </a:bodyPr>
          <a:lstStyle/>
          <a:p>
            <a:pPr algn="ctr"/>
            <a:r>
              <a:rPr lang="en-US" sz="1000" dirty="0">
                <a:latin typeface="Lato Light" panose="020F0302020204030203" pitchFamily="34" charset="0"/>
              </a:rPr>
              <a:t>Positive porous electrode</a:t>
            </a:r>
          </a:p>
          <a:p>
            <a:pPr algn="ctr"/>
            <a:r>
              <a:rPr lang="en-US" sz="1000" dirty="0">
                <a:latin typeface="Lato Light" panose="020F0302020204030203" pitchFamily="34" charset="0"/>
              </a:rPr>
              <a:t>(NMC 811)</a:t>
            </a:r>
          </a:p>
        </p:txBody>
      </p:sp>
      <p:sp>
        <p:nvSpPr>
          <p:cNvPr id="36" name="TextBox 35">
            <a:extLst>
              <a:ext uri="{FF2B5EF4-FFF2-40B4-BE49-F238E27FC236}">
                <a16:creationId xmlns:a16="http://schemas.microsoft.com/office/drawing/2014/main" id="{FA059EE4-85AB-4892-B4CD-672F710544DC}"/>
              </a:ext>
            </a:extLst>
          </p:cNvPr>
          <p:cNvSpPr txBox="1"/>
          <p:nvPr/>
        </p:nvSpPr>
        <p:spPr>
          <a:xfrm>
            <a:off x="6151091" y="2895919"/>
            <a:ext cx="2261389" cy="400110"/>
          </a:xfrm>
          <a:prstGeom prst="rect">
            <a:avLst/>
          </a:prstGeom>
          <a:noFill/>
        </p:spPr>
        <p:txBody>
          <a:bodyPr wrap="square" rtlCol="0">
            <a:spAutoFit/>
          </a:bodyPr>
          <a:lstStyle/>
          <a:p>
            <a:pPr algn="ctr"/>
            <a:r>
              <a:rPr lang="en-US" sz="1000" dirty="0">
                <a:latin typeface="Lato Light" panose="020F0302020204030203" pitchFamily="34" charset="0"/>
              </a:rPr>
              <a:t>Negative porous electrode</a:t>
            </a:r>
          </a:p>
          <a:p>
            <a:pPr algn="ctr"/>
            <a:r>
              <a:rPr lang="en-US" sz="1000" dirty="0">
                <a:latin typeface="Lato Light" panose="020F0302020204030203" pitchFamily="34" charset="0"/>
              </a:rPr>
              <a:t>(graphite)</a:t>
            </a:r>
          </a:p>
        </p:txBody>
      </p:sp>
      <p:sp>
        <p:nvSpPr>
          <p:cNvPr id="37" name="TextBox 36">
            <a:extLst>
              <a:ext uri="{FF2B5EF4-FFF2-40B4-BE49-F238E27FC236}">
                <a16:creationId xmlns:a16="http://schemas.microsoft.com/office/drawing/2014/main" id="{CE908F17-70B5-4269-8B42-33AFA1F3C947}"/>
              </a:ext>
            </a:extLst>
          </p:cNvPr>
          <p:cNvSpPr txBox="1"/>
          <p:nvPr/>
        </p:nvSpPr>
        <p:spPr>
          <a:xfrm>
            <a:off x="8832262" y="2972864"/>
            <a:ext cx="824993" cy="246221"/>
          </a:xfrm>
          <a:prstGeom prst="rect">
            <a:avLst/>
          </a:prstGeom>
          <a:noFill/>
        </p:spPr>
        <p:txBody>
          <a:bodyPr wrap="square" rtlCol="0">
            <a:spAutoFit/>
          </a:bodyPr>
          <a:lstStyle/>
          <a:p>
            <a:pPr algn="ctr"/>
            <a:r>
              <a:rPr lang="en-US" sz="1000" dirty="0">
                <a:latin typeface="Lato Light" panose="020F0302020204030203" pitchFamily="34" charset="0"/>
              </a:rPr>
              <a:t>Separator</a:t>
            </a: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8A1D4A78-5641-4038-B85E-166900D885F9}"/>
                  </a:ext>
                </a:extLst>
              </p:cNvPr>
              <p:cNvSpPr txBox="1"/>
              <p:nvPr/>
            </p:nvSpPr>
            <p:spPr>
              <a:xfrm>
                <a:off x="5823368" y="3691019"/>
                <a:ext cx="1363643"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m:rPr>
                              <m:sty m:val="p"/>
                            </m:rPr>
                            <a:rPr lang="en-US" sz="1100" b="0" i="0" smtClean="0">
                              <a:latin typeface="Cambria Math" panose="02040503050406030204" pitchFamily="18" charset="0"/>
                            </a:rPr>
                            <m:t>C</m:t>
                          </m:r>
                        </m:e>
                        <m:sub>
                          <m:r>
                            <a:rPr lang="en-US" sz="1100" b="0" i="0" smtClean="0">
                              <a:latin typeface="Cambria Math" panose="02040503050406030204" pitchFamily="18" charset="0"/>
                            </a:rPr>
                            <m:t>6</m:t>
                          </m:r>
                        </m:sub>
                      </m:sSub>
                      <m:r>
                        <a:rPr lang="en-US" sz="1100" b="0" i="0" smtClean="0">
                          <a:latin typeface="Cambria Math" panose="02040503050406030204" pitchFamily="18" charset="0"/>
                        </a:rPr>
                        <m:t>+</m:t>
                      </m:r>
                      <m:r>
                        <m:rPr>
                          <m:sty m:val="p"/>
                        </m:rPr>
                        <a:rPr lang="en-US" sz="1100" b="0" i="0" smtClean="0">
                          <a:latin typeface="Cambria Math" panose="02040503050406030204" pitchFamily="18" charset="0"/>
                        </a:rPr>
                        <m:t>L</m:t>
                      </m:r>
                      <m:sSup>
                        <m:sSupPr>
                          <m:ctrlPr>
                            <a:rPr lang="en-US" sz="1100" b="0" i="1" smtClean="0">
                              <a:latin typeface="Cambria Math" panose="02040503050406030204" pitchFamily="18" charset="0"/>
                            </a:rPr>
                          </m:ctrlPr>
                        </m:sSupPr>
                        <m:e>
                          <m:r>
                            <m:rPr>
                              <m:sty m:val="p"/>
                            </m:rPr>
                            <a:rPr lang="en-US" sz="1100" b="0" i="0" smtClean="0">
                              <a:latin typeface="Cambria Math" panose="02040503050406030204" pitchFamily="18" charset="0"/>
                            </a:rPr>
                            <m:t>i</m:t>
                          </m:r>
                        </m:e>
                        <m:sup>
                          <m:r>
                            <a:rPr lang="en-US" sz="1100" b="0" i="0" smtClean="0">
                              <a:latin typeface="Cambria Math" panose="02040503050406030204" pitchFamily="18" charset="0"/>
                            </a:rPr>
                            <m:t>+</m:t>
                          </m:r>
                        </m:sup>
                      </m:sSup>
                      <m:r>
                        <a:rPr lang="en-US" sz="1100" b="0" i="0" smtClean="0">
                          <a:latin typeface="Cambria Math" panose="02040503050406030204" pitchFamily="18" charset="0"/>
                        </a:rPr>
                        <m:t>+</m:t>
                      </m:r>
                      <m:sSup>
                        <m:sSupPr>
                          <m:ctrlPr>
                            <a:rPr lang="en-US" sz="1100" b="0" i="1" smtClean="0">
                              <a:latin typeface="Cambria Math" panose="02040503050406030204" pitchFamily="18" charset="0"/>
                            </a:rPr>
                          </m:ctrlPr>
                        </m:sSupPr>
                        <m:e>
                          <m:r>
                            <m:rPr>
                              <m:sty m:val="p"/>
                            </m:rPr>
                            <a:rPr lang="en-US" sz="1100" b="0" i="0" smtClean="0">
                              <a:latin typeface="Cambria Math" panose="02040503050406030204" pitchFamily="18" charset="0"/>
                            </a:rPr>
                            <m:t>e</m:t>
                          </m:r>
                        </m:e>
                        <m:sup>
                          <m:r>
                            <a:rPr lang="en-US" sz="1100" b="0" i="0" smtClean="0">
                              <a:latin typeface="Cambria Math" panose="02040503050406030204" pitchFamily="18" charset="0"/>
                            </a:rPr>
                            <m:t>−</m:t>
                          </m:r>
                        </m:sup>
                      </m:sSup>
                      <m:r>
                        <a:rPr lang="en-US" sz="1100" b="0" i="1" dirty="0" smtClean="0">
                          <a:latin typeface="Cambria Math" panose="02040503050406030204" pitchFamily="18" charset="0"/>
                          <a:ea typeface="Cambria Math" panose="02040503050406030204" pitchFamily="18" charset="0"/>
                          <a:sym typeface="Symbol" panose="05050102010706020507" pitchFamily="18" charset="2"/>
                        </a:rPr>
                        <m:t>↔</m:t>
                      </m:r>
                      <m:r>
                        <a:rPr lang="en-US" sz="1100" b="0" i="0" smtClean="0">
                          <a:latin typeface="Cambria Math" panose="02040503050406030204" pitchFamily="18" charset="0"/>
                          <a:sym typeface="Symbol" panose="05050102010706020507" pitchFamily="18" charset="2"/>
                        </a:rPr>
                        <m:t> </m:t>
                      </m:r>
                      <m:r>
                        <m:rPr>
                          <m:sty m:val="p"/>
                        </m:rPr>
                        <a:rPr lang="en-US" sz="1100" b="0" i="0" smtClean="0">
                          <a:latin typeface="Cambria Math" panose="02040503050406030204" pitchFamily="18" charset="0"/>
                          <a:sym typeface="Symbol" panose="05050102010706020507" pitchFamily="18" charset="2"/>
                        </a:rPr>
                        <m:t>Li</m:t>
                      </m:r>
                      <m:sSub>
                        <m:sSubPr>
                          <m:ctrlPr>
                            <a:rPr lang="en-US" sz="1100" b="0" i="1" smtClean="0">
                              <a:latin typeface="Cambria Math" panose="02040503050406030204" pitchFamily="18" charset="0"/>
                              <a:sym typeface="Symbol" panose="05050102010706020507" pitchFamily="18" charset="2"/>
                            </a:rPr>
                          </m:ctrlPr>
                        </m:sSubPr>
                        <m:e>
                          <m:r>
                            <m:rPr>
                              <m:sty m:val="p"/>
                            </m:rPr>
                            <a:rPr lang="en-US" sz="1100" b="0" i="0" smtClean="0">
                              <a:latin typeface="Cambria Math" panose="02040503050406030204" pitchFamily="18" charset="0"/>
                              <a:sym typeface="Symbol" panose="05050102010706020507" pitchFamily="18" charset="2"/>
                            </a:rPr>
                            <m:t>C</m:t>
                          </m:r>
                        </m:e>
                        <m:sub>
                          <m:r>
                            <a:rPr lang="en-US" sz="1100" b="0" i="0" smtClean="0">
                              <a:latin typeface="Cambria Math" panose="02040503050406030204" pitchFamily="18" charset="0"/>
                              <a:sym typeface="Symbol" panose="05050102010706020507" pitchFamily="18" charset="2"/>
                            </a:rPr>
                            <m:t>6</m:t>
                          </m:r>
                        </m:sub>
                      </m:sSub>
                    </m:oMath>
                  </m:oMathPara>
                </a14:m>
                <a:endParaRPr lang="en-US" sz="1600" dirty="0"/>
              </a:p>
            </p:txBody>
          </p:sp>
        </mc:Choice>
        <mc:Fallback xmlns="">
          <p:sp>
            <p:nvSpPr>
              <p:cNvPr id="38" name="TextBox 37">
                <a:extLst>
                  <a:ext uri="{FF2B5EF4-FFF2-40B4-BE49-F238E27FC236}">
                    <a16:creationId xmlns:a16="http://schemas.microsoft.com/office/drawing/2014/main" id="{8A1D4A78-5641-4038-B85E-166900D885F9}"/>
                  </a:ext>
                </a:extLst>
              </p:cNvPr>
              <p:cNvSpPr txBox="1">
                <a:spLocks noRot="1" noChangeAspect="1" noMove="1" noResize="1" noEditPoints="1" noAdjustHandles="1" noChangeArrowheads="1" noChangeShapeType="1" noTextEdit="1"/>
              </p:cNvSpPr>
              <p:nvPr/>
            </p:nvSpPr>
            <p:spPr>
              <a:xfrm>
                <a:off x="5823368" y="3691019"/>
                <a:ext cx="1363643" cy="169277"/>
              </a:xfrm>
              <a:prstGeom prst="rect">
                <a:avLst/>
              </a:prstGeom>
              <a:blipFill>
                <a:blip r:embed="rId4"/>
                <a:stretch>
                  <a:fillRect l="-1786" r="-446" b="-17857"/>
                </a:stretch>
              </a:blipFill>
            </p:spPr>
            <p:txBody>
              <a:bodyPr/>
              <a:lstStyle/>
              <a:p>
                <a:r>
                  <a:rPr lang="en-SE">
                    <a:noFill/>
                  </a:rPr>
                  <a:t> </a:t>
                </a:r>
              </a:p>
            </p:txBody>
          </p:sp>
        </mc:Fallback>
      </mc:AlternateContent>
      <p:sp>
        <p:nvSpPr>
          <p:cNvPr id="39" name="TextBox 38">
            <a:extLst>
              <a:ext uri="{FF2B5EF4-FFF2-40B4-BE49-F238E27FC236}">
                <a16:creationId xmlns:a16="http://schemas.microsoft.com/office/drawing/2014/main" id="{1A761155-39A8-4DF9-99B7-81A60B71FF70}"/>
              </a:ext>
            </a:extLst>
          </p:cNvPr>
          <p:cNvSpPr txBox="1"/>
          <p:nvPr/>
        </p:nvSpPr>
        <p:spPr>
          <a:xfrm>
            <a:off x="8215328" y="3647861"/>
            <a:ext cx="1115885" cy="707886"/>
          </a:xfrm>
          <a:prstGeom prst="rect">
            <a:avLst/>
          </a:prstGeom>
          <a:noFill/>
        </p:spPr>
        <p:txBody>
          <a:bodyPr wrap="square" rtlCol="0">
            <a:spAutoFit/>
          </a:bodyPr>
          <a:lstStyle/>
          <a:p>
            <a:r>
              <a:rPr lang="en-US" sz="1000" dirty="0">
                <a:latin typeface="Lato Light" panose="020F0302020204030203" pitchFamily="34" charset="0"/>
              </a:rPr>
              <a:t>(intercalation)</a:t>
            </a:r>
          </a:p>
          <a:p>
            <a:endParaRPr lang="en-US" sz="500" dirty="0">
              <a:latin typeface="Lato Light" panose="020F0302020204030203" pitchFamily="34" charset="0"/>
            </a:endParaRPr>
          </a:p>
          <a:p>
            <a:r>
              <a:rPr lang="en-US" sz="1000" dirty="0">
                <a:latin typeface="Lato Light" panose="020F0302020204030203" pitchFamily="34" charset="0"/>
              </a:rPr>
              <a:t>(lithium plating)</a:t>
            </a:r>
          </a:p>
          <a:p>
            <a:endParaRPr lang="en-US" sz="500" dirty="0">
              <a:latin typeface="Lato Light" panose="020F0302020204030203" pitchFamily="34" charset="0"/>
            </a:endParaRPr>
          </a:p>
          <a:p>
            <a:r>
              <a:rPr lang="en-US" sz="1000" dirty="0">
                <a:latin typeface="Lato Light" panose="020F0302020204030203" pitchFamily="34" charset="0"/>
              </a:rPr>
              <a:t>(stripping)</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6BFFB023-BA21-4B25-8E71-86E8485A940A}"/>
                  </a:ext>
                </a:extLst>
              </p:cNvPr>
              <p:cNvSpPr/>
              <p:nvPr/>
            </p:nvSpPr>
            <p:spPr>
              <a:xfrm>
                <a:off x="5718566" y="3865703"/>
                <a:ext cx="1267206" cy="2616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1100" i="0" smtClean="0">
                          <a:latin typeface="Cambria Math" panose="02040503050406030204" pitchFamily="18" charset="0"/>
                        </a:rPr>
                        <m:t>L</m:t>
                      </m:r>
                      <m:sSup>
                        <m:sSupPr>
                          <m:ctrlPr>
                            <a:rPr lang="en-US" sz="1100" i="1">
                              <a:latin typeface="Cambria Math" panose="02040503050406030204" pitchFamily="18" charset="0"/>
                            </a:rPr>
                          </m:ctrlPr>
                        </m:sSupPr>
                        <m:e>
                          <m:r>
                            <m:rPr>
                              <m:sty m:val="p"/>
                            </m:rPr>
                            <a:rPr lang="en-US" sz="1100" i="0">
                              <a:latin typeface="Cambria Math" panose="02040503050406030204" pitchFamily="18" charset="0"/>
                            </a:rPr>
                            <m:t>i</m:t>
                          </m:r>
                        </m:e>
                        <m:sup>
                          <m:r>
                            <a:rPr lang="en-US" sz="1100" i="0">
                              <a:latin typeface="Cambria Math" panose="02040503050406030204" pitchFamily="18" charset="0"/>
                            </a:rPr>
                            <m:t>+</m:t>
                          </m:r>
                        </m:sup>
                      </m:sSup>
                      <m:r>
                        <a:rPr lang="en-US" sz="1100" i="0">
                          <a:latin typeface="Cambria Math" panose="02040503050406030204" pitchFamily="18" charset="0"/>
                        </a:rPr>
                        <m:t>+</m:t>
                      </m:r>
                      <m:sSup>
                        <m:sSupPr>
                          <m:ctrlPr>
                            <a:rPr lang="en-US" sz="1100" i="1">
                              <a:latin typeface="Cambria Math" panose="02040503050406030204" pitchFamily="18" charset="0"/>
                            </a:rPr>
                          </m:ctrlPr>
                        </m:sSupPr>
                        <m:e>
                          <m:r>
                            <m:rPr>
                              <m:sty m:val="p"/>
                            </m:rPr>
                            <a:rPr lang="en-US" sz="1100" i="0">
                              <a:latin typeface="Cambria Math" panose="02040503050406030204" pitchFamily="18" charset="0"/>
                            </a:rPr>
                            <m:t>e</m:t>
                          </m:r>
                        </m:e>
                        <m:sup>
                          <m:r>
                            <a:rPr lang="en-US" sz="1100" i="0">
                              <a:latin typeface="Cambria Math" panose="02040503050406030204" pitchFamily="18" charset="0"/>
                            </a:rPr>
                            <m:t>−</m:t>
                          </m:r>
                        </m:sup>
                      </m:sSup>
                      <m:r>
                        <a:rPr lang="en-US" sz="1100" i="1" dirty="0" smtClean="0">
                          <a:latin typeface="Cambria Math" panose="02040503050406030204" pitchFamily="18" charset="0"/>
                          <a:ea typeface="Cambria Math" panose="02040503050406030204" pitchFamily="18" charset="0"/>
                          <a:sym typeface="Symbol" panose="05050102010706020507" pitchFamily="18" charset="2"/>
                        </a:rPr>
                        <m:t>→</m:t>
                      </m:r>
                      <m:r>
                        <a:rPr lang="en-US" sz="1100" i="0">
                          <a:latin typeface="Cambria Math" panose="02040503050406030204" pitchFamily="18" charset="0"/>
                          <a:sym typeface="Symbol" panose="05050102010706020507" pitchFamily="18" charset="2"/>
                        </a:rPr>
                        <m:t> </m:t>
                      </m:r>
                      <m:r>
                        <m:rPr>
                          <m:sty m:val="p"/>
                        </m:rPr>
                        <a:rPr lang="en-US" sz="1100" i="0">
                          <a:latin typeface="Cambria Math" panose="02040503050406030204" pitchFamily="18" charset="0"/>
                          <a:sym typeface="Symbol" panose="05050102010706020507" pitchFamily="18" charset="2"/>
                        </a:rPr>
                        <m:t>Li</m:t>
                      </m:r>
                      <m:d>
                        <m:dPr>
                          <m:ctrlPr>
                            <a:rPr lang="en-US" sz="1100" i="1" smtClean="0">
                              <a:latin typeface="Cambria Math" panose="02040503050406030204" pitchFamily="18" charset="0"/>
                              <a:sym typeface="Symbol" panose="05050102010706020507" pitchFamily="18" charset="2"/>
                            </a:rPr>
                          </m:ctrlPr>
                        </m:dPr>
                        <m:e>
                          <m:r>
                            <m:rPr>
                              <m:sty m:val="p"/>
                            </m:rPr>
                            <a:rPr lang="en-US" sz="1100" b="0" i="0" smtClean="0">
                              <a:latin typeface="Cambria Math" panose="02040503050406030204" pitchFamily="18" charset="0"/>
                              <a:sym typeface="Symbol" panose="05050102010706020507" pitchFamily="18" charset="2"/>
                            </a:rPr>
                            <m:t>s</m:t>
                          </m:r>
                        </m:e>
                      </m:d>
                    </m:oMath>
                  </m:oMathPara>
                </a14:m>
                <a:endParaRPr lang="en-SE" sz="1100" dirty="0"/>
              </a:p>
            </p:txBody>
          </p:sp>
        </mc:Choice>
        <mc:Fallback xmlns="">
          <p:sp>
            <p:nvSpPr>
              <p:cNvPr id="9" name="Rectangle 8">
                <a:extLst>
                  <a:ext uri="{FF2B5EF4-FFF2-40B4-BE49-F238E27FC236}">
                    <a16:creationId xmlns:a16="http://schemas.microsoft.com/office/drawing/2014/main" id="{6BFFB023-BA21-4B25-8E71-86E8485A940A}"/>
                  </a:ext>
                </a:extLst>
              </p:cNvPr>
              <p:cNvSpPr>
                <a:spLocks noRot="1" noChangeAspect="1" noMove="1" noResize="1" noEditPoints="1" noAdjustHandles="1" noChangeArrowheads="1" noChangeShapeType="1" noTextEdit="1"/>
              </p:cNvSpPr>
              <p:nvPr/>
            </p:nvSpPr>
            <p:spPr>
              <a:xfrm>
                <a:off x="5718566" y="3865703"/>
                <a:ext cx="1267206" cy="261610"/>
              </a:xfrm>
              <a:prstGeom prst="rect">
                <a:avLst/>
              </a:prstGeom>
              <a:blipFill>
                <a:blip r:embed="rId5"/>
                <a:stretch>
                  <a:fillRect/>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A2E09AAE-85C6-4962-AF26-E3ADBEE386BF}"/>
                  </a:ext>
                </a:extLst>
              </p:cNvPr>
              <p:cNvSpPr txBox="1"/>
              <p:nvPr/>
            </p:nvSpPr>
            <p:spPr>
              <a:xfrm>
                <a:off x="8381009" y="4710207"/>
                <a:ext cx="3226076"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latin typeface="Cambria Math" panose="02040503050406030204" pitchFamily="18" charset="0"/>
                            </a:rPr>
                          </m:ctrlPr>
                        </m:sSubPr>
                        <m:e>
                          <m:r>
                            <m:rPr>
                              <m:sty m:val="p"/>
                            </m:rPr>
                            <a:rPr lang="en-US" sz="1100" b="0" i="0" smtClean="0">
                              <a:latin typeface="Cambria Math" panose="02040503050406030204" pitchFamily="18" charset="0"/>
                            </a:rPr>
                            <m:t>Ni</m:t>
                          </m:r>
                        </m:e>
                        <m:sub>
                          <m:r>
                            <a:rPr lang="en-US" sz="1100" b="0" i="0" smtClean="0">
                              <a:latin typeface="Cambria Math" panose="02040503050406030204" pitchFamily="18" charset="0"/>
                            </a:rPr>
                            <m:t>0.8</m:t>
                          </m:r>
                        </m:sub>
                      </m:sSub>
                      <m:sSub>
                        <m:sSubPr>
                          <m:ctrlPr>
                            <a:rPr lang="en-US" sz="1100" i="1">
                              <a:latin typeface="Cambria Math" panose="02040503050406030204" pitchFamily="18" charset="0"/>
                            </a:rPr>
                          </m:ctrlPr>
                        </m:sSubPr>
                        <m:e>
                          <m:r>
                            <m:rPr>
                              <m:sty m:val="p"/>
                            </m:rPr>
                            <a:rPr lang="en-US" sz="1100" b="0" i="0" smtClean="0">
                              <a:latin typeface="Cambria Math" panose="02040503050406030204" pitchFamily="18" charset="0"/>
                            </a:rPr>
                            <m:t>Mn</m:t>
                          </m:r>
                        </m:e>
                        <m:sub>
                          <m:r>
                            <a:rPr lang="en-US" sz="1100" b="0" i="0" smtClean="0">
                              <a:latin typeface="Cambria Math" panose="02040503050406030204" pitchFamily="18" charset="0"/>
                            </a:rPr>
                            <m:t>0.1</m:t>
                          </m:r>
                        </m:sub>
                      </m:sSub>
                      <m:sSub>
                        <m:sSubPr>
                          <m:ctrlPr>
                            <a:rPr lang="en-US" sz="1100" i="1">
                              <a:latin typeface="Cambria Math" panose="02040503050406030204" pitchFamily="18" charset="0"/>
                            </a:rPr>
                          </m:ctrlPr>
                        </m:sSubPr>
                        <m:e>
                          <m:r>
                            <m:rPr>
                              <m:sty m:val="p"/>
                            </m:rPr>
                            <a:rPr lang="en-US" sz="1100">
                              <a:latin typeface="Cambria Math" panose="02040503050406030204" pitchFamily="18" charset="0"/>
                            </a:rPr>
                            <m:t>C</m:t>
                          </m:r>
                          <m:r>
                            <m:rPr>
                              <m:sty m:val="p"/>
                            </m:rPr>
                            <a:rPr lang="en-US" sz="1100" b="0" i="0" smtClean="0">
                              <a:latin typeface="Cambria Math" panose="02040503050406030204" pitchFamily="18" charset="0"/>
                            </a:rPr>
                            <m:t>o</m:t>
                          </m:r>
                        </m:e>
                        <m:sub>
                          <m:r>
                            <a:rPr lang="en-US" sz="1100" b="0" i="0" smtClean="0">
                              <a:latin typeface="Cambria Math" panose="02040503050406030204" pitchFamily="18" charset="0"/>
                            </a:rPr>
                            <m:t>0.1</m:t>
                          </m:r>
                        </m:sub>
                      </m:sSub>
                      <m:sSub>
                        <m:sSubPr>
                          <m:ctrlPr>
                            <a:rPr lang="en-US" sz="1100" i="1" smtClean="0">
                              <a:latin typeface="Cambria Math" panose="02040503050406030204" pitchFamily="18" charset="0"/>
                            </a:rPr>
                          </m:ctrlPr>
                        </m:sSubPr>
                        <m:e>
                          <m:r>
                            <m:rPr>
                              <m:sty m:val="p"/>
                            </m:rPr>
                            <a:rPr lang="en-US" sz="1100" b="0" i="0" smtClean="0">
                              <a:latin typeface="Cambria Math" panose="02040503050406030204" pitchFamily="18" charset="0"/>
                            </a:rPr>
                            <m:t>O</m:t>
                          </m:r>
                        </m:e>
                        <m:sub>
                          <m:r>
                            <a:rPr lang="en-US" sz="1100" b="0" i="1" smtClean="0">
                              <a:latin typeface="Cambria Math" panose="02040503050406030204" pitchFamily="18" charset="0"/>
                            </a:rPr>
                            <m:t>2</m:t>
                          </m:r>
                        </m:sub>
                      </m:sSub>
                      <m:r>
                        <a:rPr lang="en-US" sz="1100" b="0" i="0" smtClean="0">
                          <a:latin typeface="Cambria Math" panose="02040503050406030204" pitchFamily="18" charset="0"/>
                        </a:rPr>
                        <m:t>+</m:t>
                      </m:r>
                      <m:r>
                        <m:rPr>
                          <m:sty m:val="p"/>
                        </m:rPr>
                        <a:rPr lang="en-US" sz="1100" b="0" i="0" smtClean="0">
                          <a:latin typeface="Cambria Math" panose="02040503050406030204" pitchFamily="18" charset="0"/>
                        </a:rPr>
                        <m:t>L</m:t>
                      </m:r>
                      <m:sSup>
                        <m:sSupPr>
                          <m:ctrlPr>
                            <a:rPr lang="en-US" sz="1100" b="0" i="1" smtClean="0">
                              <a:latin typeface="Cambria Math" panose="02040503050406030204" pitchFamily="18" charset="0"/>
                            </a:rPr>
                          </m:ctrlPr>
                        </m:sSupPr>
                        <m:e>
                          <m:r>
                            <m:rPr>
                              <m:sty m:val="p"/>
                            </m:rPr>
                            <a:rPr lang="en-US" sz="1100" b="0" i="0" smtClean="0">
                              <a:latin typeface="Cambria Math" panose="02040503050406030204" pitchFamily="18" charset="0"/>
                            </a:rPr>
                            <m:t>i</m:t>
                          </m:r>
                        </m:e>
                        <m:sup>
                          <m:r>
                            <a:rPr lang="en-US" sz="1100" b="0" i="0" smtClean="0">
                              <a:latin typeface="Cambria Math" panose="02040503050406030204" pitchFamily="18" charset="0"/>
                            </a:rPr>
                            <m:t>+</m:t>
                          </m:r>
                        </m:sup>
                      </m:sSup>
                      <m:r>
                        <a:rPr lang="en-US" sz="1100" b="0" i="0" smtClean="0">
                          <a:latin typeface="Cambria Math" panose="02040503050406030204" pitchFamily="18" charset="0"/>
                        </a:rPr>
                        <m:t>+</m:t>
                      </m:r>
                      <m:sSup>
                        <m:sSupPr>
                          <m:ctrlPr>
                            <a:rPr lang="en-US" sz="1100" b="0" i="1" smtClean="0">
                              <a:latin typeface="Cambria Math" panose="02040503050406030204" pitchFamily="18" charset="0"/>
                            </a:rPr>
                          </m:ctrlPr>
                        </m:sSupPr>
                        <m:e>
                          <m:r>
                            <m:rPr>
                              <m:sty m:val="p"/>
                            </m:rPr>
                            <a:rPr lang="en-US" sz="1100" b="0" i="0" smtClean="0">
                              <a:latin typeface="Cambria Math" panose="02040503050406030204" pitchFamily="18" charset="0"/>
                            </a:rPr>
                            <m:t>e</m:t>
                          </m:r>
                        </m:e>
                        <m:sup>
                          <m:r>
                            <a:rPr lang="en-US" sz="1100" b="0" i="0" smtClean="0">
                              <a:latin typeface="Cambria Math" panose="02040503050406030204" pitchFamily="18" charset="0"/>
                            </a:rPr>
                            <m:t>−</m:t>
                          </m:r>
                        </m:sup>
                      </m:sSup>
                      <m:r>
                        <a:rPr lang="en-US" sz="1100" b="0" i="1" dirty="0" smtClean="0">
                          <a:latin typeface="Cambria Math" panose="02040503050406030204" pitchFamily="18" charset="0"/>
                          <a:ea typeface="Cambria Math" panose="02040503050406030204" pitchFamily="18" charset="0"/>
                          <a:sym typeface="Symbol" panose="05050102010706020507" pitchFamily="18" charset="2"/>
                        </a:rPr>
                        <m:t>↔</m:t>
                      </m:r>
                      <m:r>
                        <a:rPr lang="en-US" sz="1100" b="0" i="0" smtClean="0">
                          <a:latin typeface="Cambria Math" panose="02040503050406030204" pitchFamily="18" charset="0"/>
                          <a:sym typeface="Symbol" panose="05050102010706020507" pitchFamily="18" charset="2"/>
                        </a:rPr>
                        <m:t> </m:t>
                      </m:r>
                      <m:r>
                        <m:rPr>
                          <m:sty m:val="p"/>
                        </m:rPr>
                        <a:rPr lang="en-US" sz="1100" b="0" i="0" smtClean="0">
                          <a:latin typeface="Cambria Math" panose="02040503050406030204" pitchFamily="18" charset="0"/>
                          <a:sym typeface="Symbol" panose="05050102010706020507" pitchFamily="18" charset="2"/>
                        </a:rPr>
                        <m:t>Li</m:t>
                      </m:r>
                      <m:sSub>
                        <m:sSubPr>
                          <m:ctrlPr>
                            <a:rPr lang="en-US" sz="1100" i="1">
                              <a:latin typeface="Cambria Math" panose="02040503050406030204" pitchFamily="18" charset="0"/>
                            </a:rPr>
                          </m:ctrlPr>
                        </m:sSubPr>
                        <m:e>
                          <m:r>
                            <m:rPr>
                              <m:sty m:val="p"/>
                            </m:rPr>
                            <a:rPr lang="en-US" sz="1100">
                              <a:latin typeface="Cambria Math" panose="02040503050406030204" pitchFamily="18" charset="0"/>
                            </a:rPr>
                            <m:t>Ni</m:t>
                          </m:r>
                        </m:e>
                        <m:sub>
                          <m:r>
                            <a:rPr lang="en-US" sz="1100">
                              <a:latin typeface="Cambria Math" panose="02040503050406030204" pitchFamily="18" charset="0"/>
                            </a:rPr>
                            <m:t>0.8</m:t>
                          </m:r>
                        </m:sub>
                      </m:sSub>
                      <m:sSub>
                        <m:sSubPr>
                          <m:ctrlPr>
                            <a:rPr lang="en-US" sz="1100" i="1">
                              <a:latin typeface="Cambria Math" panose="02040503050406030204" pitchFamily="18" charset="0"/>
                            </a:rPr>
                          </m:ctrlPr>
                        </m:sSubPr>
                        <m:e>
                          <m:r>
                            <m:rPr>
                              <m:sty m:val="p"/>
                            </m:rPr>
                            <a:rPr lang="en-US" sz="1100">
                              <a:latin typeface="Cambria Math" panose="02040503050406030204" pitchFamily="18" charset="0"/>
                            </a:rPr>
                            <m:t>Mn</m:t>
                          </m:r>
                        </m:e>
                        <m:sub>
                          <m:r>
                            <a:rPr lang="en-US" sz="1100">
                              <a:latin typeface="Cambria Math" panose="02040503050406030204" pitchFamily="18" charset="0"/>
                            </a:rPr>
                            <m:t>0.1</m:t>
                          </m:r>
                        </m:sub>
                      </m:sSub>
                      <m:sSub>
                        <m:sSubPr>
                          <m:ctrlPr>
                            <a:rPr lang="en-US" sz="1100" i="1">
                              <a:latin typeface="Cambria Math" panose="02040503050406030204" pitchFamily="18" charset="0"/>
                            </a:rPr>
                          </m:ctrlPr>
                        </m:sSubPr>
                        <m:e>
                          <m:r>
                            <m:rPr>
                              <m:sty m:val="p"/>
                            </m:rPr>
                            <a:rPr lang="en-US" sz="1100">
                              <a:latin typeface="Cambria Math" panose="02040503050406030204" pitchFamily="18" charset="0"/>
                            </a:rPr>
                            <m:t>Co</m:t>
                          </m:r>
                        </m:e>
                        <m:sub>
                          <m:r>
                            <a:rPr lang="en-US" sz="1100">
                              <a:latin typeface="Cambria Math" panose="02040503050406030204" pitchFamily="18" charset="0"/>
                            </a:rPr>
                            <m:t>0.1</m:t>
                          </m:r>
                        </m:sub>
                      </m:sSub>
                      <m:sSub>
                        <m:sSubPr>
                          <m:ctrlPr>
                            <a:rPr lang="en-US" sz="1100" i="1">
                              <a:latin typeface="Cambria Math" panose="02040503050406030204" pitchFamily="18" charset="0"/>
                            </a:rPr>
                          </m:ctrlPr>
                        </m:sSubPr>
                        <m:e>
                          <m:r>
                            <m:rPr>
                              <m:sty m:val="p"/>
                            </m:rPr>
                            <a:rPr lang="en-US" sz="1100">
                              <a:latin typeface="Cambria Math" panose="02040503050406030204" pitchFamily="18" charset="0"/>
                            </a:rPr>
                            <m:t>O</m:t>
                          </m:r>
                        </m:e>
                        <m:sub>
                          <m:r>
                            <a:rPr lang="en-US" sz="1100" i="1">
                              <a:latin typeface="Cambria Math" panose="02040503050406030204" pitchFamily="18" charset="0"/>
                            </a:rPr>
                            <m:t>2</m:t>
                          </m:r>
                        </m:sub>
                      </m:sSub>
                    </m:oMath>
                  </m:oMathPara>
                </a14:m>
                <a:endParaRPr lang="en-US" sz="1600" dirty="0"/>
              </a:p>
            </p:txBody>
          </p:sp>
        </mc:Choice>
        <mc:Fallback xmlns="">
          <p:sp>
            <p:nvSpPr>
              <p:cNvPr id="43" name="TextBox 42">
                <a:extLst>
                  <a:ext uri="{FF2B5EF4-FFF2-40B4-BE49-F238E27FC236}">
                    <a16:creationId xmlns:a16="http://schemas.microsoft.com/office/drawing/2014/main" id="{A2E09AAE-85C6-4962-AF26-E3ADBEE386BF}"/>
                  </a:ext>
                </a:extLst>
              </p:cNvPr>
              <p:cNvSpPr txBox="1">
                <a:spLocks noRot="1" noChangeAspect="1" noMove="1" noResize="1" noEditPoints="1" noAdjustHandles="1" noChangeArrowheads="1" noChangeShapeType="1" noTextEdit="1"/>
              </p:cNvSpPr>
              <p:nvPr/>
            </p:nvSpPr>
            <p:spPr>
              <a:xfrm>
                <a:off x="8381009" y="4710207"/>
                <a:ext cx="3226076" cy="169277"/>
              </a:xfrm>
              <a:prstGeom prst="rect">
                <a:avLst/>
              </a:prstGeom>
              <a:blipFill>
                <a:blip r:embed="rId6"/>
                <a:stretch>
                  <a:fillRect l="-378" r="-189" b="-22222"/>
                </a:stretch>
              </a:blipFill>
            </p:spPr>
            <p:txBody>
              <a:bodyPr/>
              <a:lstStyle/>
              <a:p>
                <a:r>
                  <a:rPr lang="en-SE">
                    <a:noFill/>
                  </a:rPr>
                  <a:t> </a:t>
                </a:r>
              </a:p>
            </p:txBody>
          </p:sp>
        </mc:Fallback>
      </mc:AlternateContent>
      <p:sp>
        <p:nvSpPr>
          <p:cNvPr id="47" name="TextBox 46">
            <a:extLst>
              <a:ext uri="{FF2B5EF4-FFF2-40B4-BE49-F238E27FC236}">
                <a16:creationId xmlns:a16="http://schemas.microsoft.com/office/drawing/2014/main" id="{89DF7023-3B36-4E38-AD52-A925C171E3A6}"/>
              </a:ext>
            </a:extLst>
          </p:cNvPr>
          <p:cNvSpPr txBox="1"/>
          <p:nvPr/>
        </p:nvSpPr>
        <p:spPr>
          <a:xfrm>
            <a:off x="9558036" y="4867473"/>
            <a:ext cx="1571106" cy="246221"/>
          </a:xfrm>
          <a:prstGeom prst="rect">
            <a:avLst/>
          </a:prstGeom>
          <a:noFill/>
        </p:spPr>
        <p:txBody>
          <a:bodyPr wrap="square" rtlCol="0">
            <a:spAutoFit/>
          </a:bodyPr>
          <a:lstStyle/>
          <a:p>
            <a:r>
              <a:rPr lang="en-US" sz="1000" dirty="0">
                <a:latin typeface="Lato Light" panose="020F0302020204030203" pitchFamily="34" charset="0"/>
              </a:rPr>
              <a:t>(intercalation)</a:t>
            </a:r>
          </a:p>
        </p:txBody>
      </p:sp>
      <p:sp>
        <p:nvSpPr>
          <p:cNvPr id="10" name="Rectangle 9">
            <a:extLst>
              <a:ext uri="{FF2B5EF4-FFF2-40B4-BE49-F238E27FC236}">
                <a16:creationId xmlns:a16="http://schemas.microsoft.com/office/drawing/2014/main" id="{59B22CE2-9EB4-4F6D-B75B-20E890563C29}"/>
              </a:ext>
            </a:extLst>
          </p:cNvPr>
          <p:cNvSpPr/>
          <p:nvPr/>
        </p:nvSpPr>
        <p:spPr>
          <a:xfrm>
            <a:off x="5775738" y="3662440"/>
            <a:ext cx="3489922" cy="707886"/>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50" name="Rectangle 49">
            <a:extLst>
              <a:ext uri="{FF2B5EF4-FFF2-40B4-BE49-F238E27FC236}">
                <a16:creationId xmlns:a16="http://schemas.microsoft.com/office/drawing/2014/main" id="{73CC5E18-D8DE-4E72-B035-995EF0442CCB}"/>
              </a:ext>
            </a:extLst>
          </p:cNvPr>
          <p:cNvSpPr/>
          <p:nvPr/>
        </p:nvSpPr>
        <p:spPr>
          <a:xfrm>
            <a:off x="8376246" y="4681629"/>
            <a:ext cx="3226076" cy="428776"/>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cxnSp>
        <p:nvCxnSpPr>
          <p:cNvPr id="12" name="Straight Connector 11">
            <a:extLst>
              <a:ext uri="{FF2B5EF4-FFF2-40B4-BE49-F238E27FC236}">
                <a16:creationId xmlns:a16="http://schemas.microsoft.com/office/drawing/2014/main" id="{71D6B1C0-7727-4665-A7D4-5DD07B6E7C06}"/>
              </a:ext>
            </a:extLst>
          </p:cNvPr>
          <p:cNvCxnSpPr>
            <a:cxnSpLocks/>
          </p:cNvCxnSpPr>
          <p:nvPr/>
        </p:nvCxnSpPr>
        <p:spPr>
          <a:xfrm flipV="1">
            <a:off x="7114096" y="3367091"/>
            <a:ext cx="0" cy="29050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5B53432-0F7F-471D-9C74-C5D2A3779EA9}"/>
              </a:ext>
            </a:extLst>
          </p:cNvPr>
          <p:cNvCxnSpPr>
            <a:cxnSpLocks/>
          </p:cNvCxnSpPr>
          <p:nvPr/>
        </p:nvCxnSpPr>
        <p:spPr>
          <a:xfrm flipH="1" flipV="1">
            <a:off x="10576430" y="3367089"/>
            <a:ext cx="6145" cy="131454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EE7C9734-C07D-4453-B781-4B1C6ED7FCC7}"/>
                  </a:ext>
                </a:extLst>
              </p:cNvPr>
              <p:cNvSpPr txBox="1"/>
              <p:nvPr/>
            </p:nvSpPr>
            <p:spPr>
              <a:xfrm>
                <a:off x="5823368" y="4124915"/>
                <a:ext cx="2451120" cy="1910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1100" b="0" i="1" smtClean="0">
                              <a:latin typeface="Cambria Math" panose="02040503050406030204" pitchFamily="18" charset="0"/>
                              <a:sym typeface="Symbol" panose="05050102010706020507" pitchFamily="18" charset="2"/>
                            </a:rPr>
                          </m:ctrlPr>
                        </m:dPr>
                        <m:e>
                          <m:r>
                            <a:rPr lang="en-US" sz="1100" b="0" i="1" smtClean="0">
                              <a:latin typeface="Cambria Math" panose="02040503050406030204" pitchFamily="18" charset="0"/>
                              <a:sym typeface="Symbol" panose="05050102010706020507" pitchFamily="18" charset="2"/>
                            </a:rPr>
                            <m:t>1+</m:t>
                          </m:r>
                          <m:sSub>
                            <m:sSubPr>
                              <m:ctrlPr>
                                <a:rPr lang="en-US" sz="1100" i="1">
                                  <a:latin typeface="Cambria Math" panose="02040503050406030204" pitchFamily="18" charset="0"/>
                                </a:rPr>
                              </m:ctrlPr>
                            </m:sSubPr>
                            <m:e>
                              <m:r>
                                <m:rPr>
                                  <m:sty m:val="p"/>
                                </m:rPr>
                                <a:rPr lang="en-US" sz="1100" i="0">
                                  <a:latin typeface="Cambria Math" panose="02040503050406030204" pitchFamily="18" charset="0"/>
                                </a:rPr>
                                <m:t>Y</m:t>
                              </m:r>
                            </m:e>
                            <m:sub>
                              <m:r>
                                <m:rPr>
                                  <m:sty m:val="p"/>
                                </m:rPr>
                                <a:rPr lang="en-US" sz="1100" i="0">
                                  <a:latin typeface="Cambria Math" panose="02040503050406030204" pitchFamily="18" charset="0"/>
                                </a:rPr>
                                <m:t>Li</m:t>
                              </m:r>
                              <m:r>
                                <a:rPr lang="en-US" sz="1100" i="0">
                                  <a:latin typeface="Cambria Math" panose="02040503050406030204" pitchFamily="18" charset="0"/>
                                </a:rPr>
                                <m:t>, </m:t>
                              </m:r>
                              <m:r>
                                <m:rPr>
                                  <m:sty m:val="p"/>
                                </m:rPr>
                                <a:rPr lang="en-US" sz="1100" b="0" i="0" smtClean="0">
                                  <a:latin typeface="Cambria Math" panose="02040503050406030204" pitchFamily="18" charset="0"/>
                                </a:rPr>
                                <m:t>d</m:t>
                              </m:r>
                              <m:r>
                                <m:rPr>
                                  <m:sty m:val="p"/>
                                </m:rPr>
                                <a:rPr lang="en-US" sz="1100" i="0">
                                  <a:latin typeface="Cambria Math" panose="02040503050406030204" pitchFamily="18" charset="0"/>
                                </a:rPr>
                                <m:t>ead</m:t>
                              </m:r>
                            </m:sub>
                          </m:sSub>
                        </m:e>
                      </m:d>
                      <m:r>
                        <m:rPr>
                          <m:sty m:val="p"/>
                        </m:rPr>
                        <a:rPr lang="en-US" sz="1100">
                          <a:latin typeface="Cambria Math" panose="02040503050406030204" pitchFamily="18" charset="0"/>
                          <a:sym typeface="Symbol" panose="05050102010706020507" pitchFamily="18" charset="2"/>
                        </a:rPr>
                        <m:t>Li</m:t>
                      </m:r>
                      <m:r>
                        <a:rPr lang="en-US" sz="1100">
                          <a:latin typeface="Cambria Math" panose="02040503050406030204" pitchFamily="18" charset="0"/>
                          <a:sym typeface="Symbol" panose="05050102010706020507" pitchFamily="18" charset="2"/>
                        </a:rPr>
                        <m:t> </m:t>
                      </m:r>
                      <m:d>
                        <m:dPr>
                          <m:ctrlPr>
                            <a:rPr lang="en-US" sz="1100" i="1">
                              <a:latin typeface="Cambria Math" panose="02040503050406030204" pitchFamily="18" charset="0"/>
                              <a:sym typeface="Symbol" panose="05050102010706020507" pitchFamily="18" charset="2"/>
                            </a:rPr>
                          </m:ctrlPr>
                        </m:dPr>
                        <m:e>
                          <m:r>
                            <m:rPr>
                              <m:sty m:val="p"/>
                            </m:rPr>
                            <a:rPr lang="en-US" sz="1100">
                              <a:latin typeface="Cambria Math" panose="02040503050406030204" pitchFamily="18" charset="0"/>
                              <a:sym typeface="Symbol" panose="05050102010706020507" pitchFamily="18" charset="2"/>
                            </a:rPr>
                            <m:t>s</m:t>
                          </m:r>
                        </m:e>
                      </m:d>
                      <m:r>
                        <a:rPr lang="en-US" sz="1100" b="0" i="0" smtClean="0">
                          <a:latin typeface="Cambria Math" panose="02040503050406030204" pitchFamily="18" charset="0"/>
                          <a:sym typeface="Symbol" panose="05050102010706020507" pitchFamily="18" charset="2"/>
                        </a:rPr>
                        <m:t></m:t>
                      </m:r>
                      <m:r>
                        <m:rPr>
                          <m:sty m:val="p"/>
                        </m:rPr>
                        <a:rPr lang="en-US" sz="1100">
                          <a:latin typeface="Cambria Math" panose="02040503050406030204" pitchFamily="18" charset="0"/>
                        </a:rPr>
                        <m:t>L</m:t>
                      </m:r>
                      <m:sSup>
                        <m:sSupPr>
                          <m:ctrlPr>
                            <a:rPr lang="en-US" sz="1100" i="1">
                              <a:latin typeface="Cambria Math" panose="02040503050406030204" pitchFamily="18" charset="0"/>
                            </a:rPr>
                          </m:ctrlPr>
                        </m:sSupPr>
                        <m:e>
                          <m:r>
                            <m:rPr>
                              <m:sty m:val="p"/>
                            </m:rPr>
                            <a:rPr lang="en-US" sz="1100">
                              <a:latin typeface="Cambria Math" panose="02040503050406030204" pitchFamily="18" charset="0"/>
                            </a:rPr>
                            <m:t>i</m:t>
                          </m:r>
                        </m:e>
                        <m:sup>
                          <m:r>
                            <a:rPr lang="en-US" sz="1100">
                              <a:latin typeface="Cambria Math" panose="02040503050406030204" pitchFamily="18" charset="0"/>
                            </a:rPr>
                            <m:t>+</m:t>
                          </m:r>
                        </m:sup>
                      </m:sSup>
                      <m:r>
                        <a:rPr lang="en-US" sz="1100">
                          <a:latin typeface="Cambria Math" panose="02040503050406030204" pitchFamily="18" charset="0"/>
                        </a:rPr>
                        <m:t>+</m:t>
                      </m:r>
                      <m:sSup>
                        <m:sSupPr>
                          <m:ctrlPr>
                            <a:rPr lang="en-US" sz="1100" i="1">
                              <a:latin typeface="Cambria Math" panose="02040503050406030204" pitchFamily="18" charset="0"/>
                            </a:rPr>
                          </m:ctrlPr>
                        </m:sSupPr>
                        <m:e>
                          <m:r>
                            <m:rPr>
                              <m:sty m:val="p"/>
                            </m:rPr>
                            <a:rPr lang="en-US" sz="1100">
                              <a:latin typeface="Cambria Math" panose="02040503050406030204" pitchFamily="18" charset="0"/>
                            </a:rPr>
                            <m:t>e</m:t>
                          </m:r>
                        </m:e>
                        <m:sup>
                          <m:r>
                            <a:rPr lang="en-US" sz="1100">
                              <a:latin typeface="Cambria Math" panose="02040503050406030204" pitchFamily="18" charset="0"/>
                            </a:rPr>
                            <m:t>−</m:t>
                          </m:r>
                        </m:sup>
                      </m:sSup>
                      <m:r>
                        <a:rPr lang="en-US" sz="1100">
                          <a:latin typeface="Cambria Math" panose="02040503050406030204" pitchFamily="18" charset="0"/>
                        </a:rPr>
                        <m:t>+</m:t>
                      </m:r>
                      <m:sSub>
                        <m:sSubPr>
                          <m:ctrlPr>
                            <a:rPr lang="en-US" sz="1100" i="1">
                              <a:latin typeface="Cambria Math" panose="02040503050406030204" pitchFamily="18" charset="0"/>
                            </a:rPr>
                          </m:ctrlPr>
                        </m:sSubPr>
                        <m:e>
                          <m:r>
                            <m:rPr>
                              <m:sty m:val="p"/>
                            </m:rPr>
                            <a:rPr lang="en-US" sz="1100" i="0">
                              <a:latin typeface="Cambria Math" panose="02040503050406030204" pitchFamily="18" charset="0"/>
                            </a:rPr>
                            <m:t>Y</m:t>
                          </m:r>
                        </m:e>
                        <m:sub>
                          <m:r>
                            <m:rPr>
                              <m:sty m:val="p"/>
                            </m:rPr>
                            <a:rPr lang="en-US" sz="1100" i="0">
                              <a:latin typeface="Cambria Math" panose="02040503050406030204" pitchFamily="18" charset="0"/>
                            </a:rPr>
                            <m:t>Li</m:t>
                          </m:r>
                          <m:r>
                            <a:rPr lang="en-US" sz="1100" i="0">
                              <a:latin typeface="Cambria Math" panose="02040503050406030204" pitchFamily="18" charset="0"/>
                            </a:rPr>
                            <m:t>, </m:t>
                          </m:r>
                          <m:r>
                            <m:rPr>
                              <m:sty m:val="p"/>
                            </m:rPr>
                            <a:rPr lang="en-US" sz="1100" b="0" i="0" smtClean="0">
                              <a:latin typeface="Cambria Math" panose="02040503050406030204" pitchFamily="18" charset="0"/>
                            </a:rPr>
                            <m:t>d</m:t>
                          </m:r>
                          <m:r>
                            <m:rPr>
                              <m:sty m:val="p"/>
                            </m:rPr>
                            <a:rPr lang="en-US" sz="1100" i="0">
                              <a:latin typeface="Cambria Math" panose="02040503050406030204" pitchFamily="18" charset="0"/>
                            </a:rPr>
                            <m:t>ead</m:t>
                          </m:r>
                        </m:sub>
                      </m:sSub>
                    </m:oMath>
                  </m:oMathPara>
                </a14:m>
                <a:endParaRPr lang="en-US" sz="1100" dirty="0"/>
              </a:p>
            </p:txBody>
          </p:sp>
        </mc:Choice>
        <mc:Fallback xmlns="">
          <p:sp>
            <p:nvSpPr>
              <p:cNvPr id="66" name="TextBox 65">
                <a:extLst>
                  <a:ext uri="{FF2B5EF4-FFF2-40B4-BE49-F238E27FC236}">
                    <a16:creationId xmlns:a16="http://schemas.microsoft.com/office/drawing/2014/main" id="{EE7C9734-C07D-4453-B781-4B1C6ED7FCC7}"/>
                  </a:ext>
                </a:extLst>
              </p:cNvPr>
              <p:cNvSpPr txBox="1">
                <a:spLocks noRot="1" noChangeAspect="1" noMove="1" noResize="1" noEditPoints="1" noAdjustHandles="1" noChangeArrowheads="1" noChangeShapeType="1" noTextEdit="1"/>
              </p:cNvSpPr>
              <p:nvPr/>
            </p:nvSpPr>
            <p:spPr>
              <a:xfrm>
                <a:off x="5823368" y="4124915"/>
                <a:ext cx="2451120" cy="191078"/>
              </a:xfrm>
              <a:prstGeom prst="rect">
                <a:avLst/>
              </a:prstGeom>
              <a:blipFill>
                <a:blip r:embed="rId7"/>
                <a:stretch>
                  <a:fillRect b="-12903"/>
                </a:stretch>
              </a:blipFill>
            </p:spPr>
            <p:txBody>
              <a:bodyPr/>
              <a:lstStyle/>
              <a:p>
                <a:r>
                  <a:rPr lang="en-SE">
                    <a:noFill/>
                  </a:rPr>
                  <a:t> </a:t>
                </a:r>
              </a:p>
            </p:txBody>
          </p:sp>
        </mc:Fallback>
      </mc:AlternateContent>
    </p:spTree>
    <p:extLst>
      <p:ext uri="{BB962C8B-B14F-4D97-AF65-F5344CB8AC3E}">
        <p14:creationId xmlns:p14="http://schemas.microsoft.com/office/powerpoint/2010/main" val="4147145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A5379DE-72B0-40C9-B390-B10E5B8EEBF3}"/>
              </a:ext>
            </a:extLst>
          </p:cNvPr>
          <p:cNvSpPr>
            <a:spLocks noGrp="1"/>
          </p:cNvSpPr>
          <p:nvPr>
            <p:ph sz="half" idx="18"/>
          </p:nvPr>
        </p:nvSpPr>
        <p:spPr/>
        <p:txBody>
          <a:bodyPr>
            <a:normAutofit/>
          </a:bodyPr>
          <a:lstStyle/>
          <a:p>
            <a:pPr marL="0" indent="0">
              <a:buNone/>
            </a:pPr>
            <a:r>
              <a:rPr lang="en-US" sz="1400" dirty="0"/>
              <a:t>Lithium plating/stripping reaction: Add a</a:t>
            </a:r>
            <a:r>
              <a:rPr lang="en-US" sz="1400" i="1" dirty="0"/>
              <a:t> Porous Electrode Reaction</a:t>
            </a:r>
            <a:r>
              <a:rPr lang="en-US" sz="1400" dirty="0"/>
              <a:t> sub-feature in the </a:t>
            </a:r>
            <a:r>
              <a:rPr lang="en-US" sz="1400" i="1" dirty="0"/>
              <a:t>Porous Electrode - Negative</a:t>
            </a:r>
            <a:r>
              <a:rPr lang="en-US" sz="1400" dirty="0"/>
              <a:t> feature to set electrode kinetics, enable dissolving-depositing species, and adjust stoichiometric coefficients</a:t>
            </a:r>
          </a:p>
        </p:txBody>
      </p:sp>
      <p:sp>
        <p:nvSpPr>
          <p:cNvPr id="7" name="Content Placeholder 6">
            <a:extLst>
              <a:ext uri="{FF2B5EF4-FFF2-40B4-BE49-F238E27FC236}">
                <a16:creationId xmlns:a16="http://schemas.microsoft.com/office/drawing/2014/main" id="{7092F0A5-5C34-4DEC-BE49-2EA0020DA978}"/>
              </a:ext>
            </a:extLst>
          </p:cNvPr>
          <p:cNvSpPr>
            <a:spLocks noGrp="1"/>
          </p:cNvSpPr>
          <p:nvPr>
            <p:ph sz="quarter" idx="17"/>
          </p:nvPr>
        </p:nvSpPr>
        <p:spPr/>
        <p:txBody>
          <a:bodyPr/>
          <a:lstStyle/>
          <a:p>
            <a:endParaRPr lang="en-SE" dirty="0"/>
          </a:p>
        </p:txBody>
      </p:sp>
      <p:sp>
        <p:nvSpPr>
          <p:cNvPr id="6" name="Title 5">
            <a:extLst>
              <a:ext uri="{FF2B5EF4-FFF2-40B4-BE49-F238E27FC236}">
                <a16:creationId xmlns:a16="http://schemas.microsoft.com/office/drawing/2014/main" id="{62D26A9B-4559-4FF1-937E-5F31019BA49E}"/>
              </a:ext>
            </a:extLst>
          </p:cNvPr>
          <p:cNvSpPr>
            <a:spLocks noGrp="1"/>
          </p:cNvSpPr>
          <p:nvPr>
            <p:ph type="title"/>
          </p:nvPr>
        </p:nvSpPr>
        <p:spPr/>
        <p:txBody>
          <a:bodyPr>
            <a:normAutofit/>
          </a:bodyPr>
          <a:lstStyle/>
          <a:p>
            <a:r>
              <a:rPr lang="en-US" sz="2800" dirty="0"/>
              <a:t>Lithium-Ion Battery Interface</a:t>
            </a:r>
            <a:endParaRPr lang="en-SE" sz="2800" dirty="0"/>
          </a:p>
        </p:txBody>
      </p:sp>
      <p:pic>
        <p:nvPicPr>
          <p:cNvPr id="3" name="Picture 2">
            <a:extLst>
              <a:ext uri="{FF2B5EF4-FFF2-40B4-BE49-F238E27FC236}">
                <a16:creationId xmlns:a16="http://schemas.microsoft.com/office/drawing/2014/main" id="{90986329-90D8-44BC-B188-E212C50143B1}"/>
              </a:ext>
            </a:extLst>
          </p:cNvPr>
          <p:cNvPicPr>
            <a:picLocks noChangeAspect="1"/>
          </p:cNvPicPr>
          <p:nvPr/>
        </p:nvPicPr>
        <p:blipFill>
          <a:blip r:embed="rId2"/>
          <a:stretch>
            <a:fillRect/>
          </a:stretch>
        </p:blipFill>
        <p:spPr>
          <a:xfrm>
            <a:off x="4357158" y="578102"/>
            <a:ext cx="12192000" cy="6568349"/>
          </a:xfrm>
          <a:prstGeom prst="rect">
            <a:avLst/>
          </a:prstGeom>
        </p:spPr>
      </p:pic>
    </p:spTree>
    <p:extLst>
      <p:ext uri="{BB962C8B-B14F-4D97-AF65-F5344CB8AC3E}">
        <p14:creationId xmlns:p14="http://schemas.microsoft.com/office/powerpoint/2010/main" val="867210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DAB2A-C7CD-461B-B8D6-067222B6BC29}"/>
              </a:ext>
            </a:extLst>
          </p:cNvPr>
          <p:cNvSpPr>
            <a:spLocks noGrp="1"/>
          </p:cNvSpPr>
          <p:nvPr>
            <p:ph type="title"/>
          </p:nvPr>
        </p:nvSpPr>
        <p:spPr/>
        <p:txBody>
          <a:bodyPr rIns="0">
            <a:normAutofit/>
          </a:bodyPr>
          <a:lstStyle/>
          <a:p>
            <a:r>
              <a:rPr lang="en-US" sz="2400" dirty="0"/>
              <a:t>Lithium Plating/Stripping Reaction Kinetics</a:t>
            </a:r>
            <a:endParaRPr lang="en-SE" sz="2400" dirty="0"/>
          </a:p>
        </p:txBody>
      </p:sp>
      <p:sp>
        <p:nvSpPr>
          <p:cNvPr id="4" name="Content Placeholder 3">
            <a:extLst>
              <a:ext uri="{FF2B5EF4-FFF2-40B4-BE49-F238E27FC236}">
                <a16:creationId xmlns:a16="http://schemas.microsoft.com/office/drawing/2014/main" id="{203FBE0D-1F89-4B76-81FF-9C98ABA8EFD8}"/>
              </a:ext>
            </a:extLst>
          </p:cNvPr>
          <p:cNvSpPr>
            <a:spLocks noGrp="1"/>
          </p:cNvSpPr>
          <p:nvPr>
            <p:ph sz="half" idx="10"/>
          </p:nvPr>
        </p:nvSpPr>
        <p:spPr/>
        <p:txBody>
          <a:bodyPr/>
          <a:lstStyle/>
          <a:p>
            <a:r>
              <a:rPr lang="en-US" dirty="0"/>
              <a:t>Concentration dependent Butler-Volmer expression describes the local current density of the side reaction</a:t>
            </a:r>
            <a:endParaRPr lang="en-SE" dirty="0"/>
          </a:p>
          <a:p>
            <a:endParaRPr lang="en-SE"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26FA4B4-81E3-4C63-AFC4-AEEA3CE8626B}"/>
                  </a:ext>
                </a:extLst>
              </p:cNvPr>
              <p:cNvSpPr txBox="1"/>
              <p:nvPr/>
            </p:nvSpPr>
            <p:spPr>
              <a:xfrm>
                <a:off x="5452279" y="5197626"/>
                <a:ext cx="4812467" cy="2130520"/>
              </a:xfrm>
              <a:prstGeom prst="rect">
                <a:avLst/>
              </a:prstGeom>
              <a:noFill/>
            </p:spPr>
            <p:txBody>
              <a:bodyPr wrap="square">
                <a:spAutoFit/>
              </a:bodyPr>
              <a:lstStyle/>
              <a:p>
                <a:pPr marL="72000" lvl="0" defTabSz="360000">
                  <a:lnSpc>
                    <a:spcPct val="200000"/>
                  </a:lnSpc>
                  <a:tabLst>
                    <a:tab pos="360000" algn="l"/>
                  </a:tabLst>
                </a:pPr>
                <a14:m>
                  <m:oMath xmlns:m="http://schemas.openxmlformats.org/officeDocument/2006/math">
                    <m:sSub>
                      <m:sSubPr>
                        <m:ctrlPr>
                          <a:rPr lang="en-US" sz="1000" b="1" i="1" smtClean="0">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b="0" i="1" smtClean="0">
                                <a:latin typeface="Cambria Math" panose="02040503050406030204" pitchFamily="18" charset="0"/>
                              </a:rPr>
                              <m:t>𝐹</m:t>
                            </m:r>
                          </m:e>
                          <m:sub>
                            <m:r>
                              <a:rPr lang="en-US" sz="1000" b="0" i="1" smtClean="0">
                                <a:latin typeface="Cambria Math" panose="02040503050406030204" pitchFamily="18" charset="0"/>
                              </a:rPr>
                              <m:t>𝑎</m:t>
                            </m:r>
                          </m:sub>
                        </m:sSub>
                      </m:e>
                      <m:sub>
                        <m:r>
                          <a:rPr lang="en-US" sz="1000" b="1" i="1" smtClean="0">
                            <a:latin typeface="Cambria Math" panose="02040503050406030204" pitchFamily="18" charset="0"/>
                            <a:ea typeface="Cambria Math" panose="02040503050406030204" pitchFamily="18" charset="0"/>
                          </a:rPr>
                          <m:t> </m:t>
                        </m:r>
                      </m:sub>
                    </m:sSub>
                  </m:oMath>
                </a14:m>
                <a:r>
                  <a:rPr kumimoji="0" lang="en-US" sz="1000" b="0" i="0" u="none" strike="noStrike" kern="1200" cap="none" spc="0" normalizeH="0" baseline="0" noProof="0" dirty="0">
                    <a:ln>
                      <a:noFill/>
                    </a:ln>
                    <a:solidFill>
                      <a:srgbClr val="393A39"/>
                    </a:solidFill>
                    <a:effectLst/>
                    <a:uLnTx/>
                    <a:uFillTx/>
                    <a:latin typeface="Lato"/>
                    <a:ea typeface="+mn-ea"/>
                    <a:cs typeface="+mn-cs"/>
                  </a:rPr>
                  <a:t>		Anodic pre-exponential</a:t>
                </a:r>
                <a:r>
                  <a:rPr kumimoji="0" lang="en-US" sz="1000" b="0" i="0" u="none" strike="noStrike" kern="1200" cap="none" spc="0" normalizeH="0" noProof="0" dirty="0">
                    <a:ln>
                      <a:noFill/>
                    </a:ln>
                    <a:solidFill>
                      <a:srgbClr val="393A39"/>
                    </a:solidFill>
                    <a:effectLst/>
                    <a:uLnTx/>
                    <a:uFillTx/>
                    <a:latin typeface="Lato"/>
                    <a:ea typeface="+mn-ea"/>
                    <a:cs typeface="+mn-cs"/>
                  </a:rPr>
                  <a:t> factor depending on </a:t>
                </a: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i="0">
                                <a:latin typeface="Cambria Math" panose="02040503050406030204" pitchFamily="18" charset="0"/>
                              </a:rPr>
                              <m:t>Li</m:t>
                            </m:r>
                            <m:d>
                              <m:dPr>
                                <m:ctrlPr>
                                  <a:rPr lang="en-US" sz="1000" i="1">
                                    <a:latin typeface="Cambria Math" panose="02040503050406030204" pitchFamily="18" charset="0"/>
                                  </a:rPr>
                                </m:ctrlPr>
                              </m:dPr>
                              <m:e>
                                <m:r>
                                  <m:rPr>
                                    <m:sty m:val="p"/>
                                  </m:rPr>
                                  <a:rPr lang="en-US" sz="1000" i="0">
                                    <a:latin typeface="Cambria Math" panose="02040503050406030204" pitchFamily="18" charset="0"/>
                                  </a:rPr>
                                  <m:t>s</m:t>
                                </m:r>
                              </m:e>
                            </m:d>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latin typeface="Lato"/>
                  </a:rPr>
                  <a:t>and </a:t>
                </a:r>
                <a14:m>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a:latin typeface="Cambria Math" panose="02040503050406030204" pitchFamily="18" charset="0"/>
                          </a:rPr>
                          <m:t>Li</m:t>
                        </m:r>
                        <m:d>
                          <m:dPr>
                            <m:ctrlPr>
                              <a:rPr lang="en-US" sz="1000" i="1">
                                <a:latin typeface="Cambria Math" panose="02040503050406030204" pitchFamily="18" charset="0"/>
                              </a:rPr>
                            </m:ctrlPr>
                          </m:dPr>
                          <m:e>
                            <m:r>
                              <m:rPr>
                                <m:sty m:val="p"/>
                              </m:rPr>
                              <a:rPr lang="en-US" sz="1000">
                                <a:latin typeface="Cambria Math" panose="02040503050406030204" pitchFamily="18" charset="0"/>
                              </a:rPr>
                              <m:t>s</m:t>
                            </m:r>
                          </m:e>
                        </m:d>
                        <m:r>
                          <a:rPr lang="en-US" sz="1000">
                            <a:latin typeface="Cambria Math" panose="02040503050406030204" pitchFamily="18" charset="0"/>
                          </a:rPr>
                          <m:t>,</m:t>
                        </m:r>
                        <m:r>
                          <m:rPr>
                            <m:sty m:val="p"/>
                          </m:rPr>
                          <a:rPr lang="en-US" sz="1000">
                            <a:latin typeface="Cambria Math" panose="02040503050406030204" pitchFamily="18" charset="0"/>
                          </a:rPr>
                          <m:t>cov</m:t>
                        </m:r>
                      </m:sub>
                    </m:sSub>
                  </m:oMath>
                </a14:m>
                <a:endParaRPr lang="en-US" sz="1000" dirty="0">
                  <a:solidFill>
                    <a:srgbClr val="393A39"/>
                  </a:solidFill>
                  <a:latin typeface="Lato"/>
                </a:endParaRPr>
              </a:p>
              <a:p>
                <a:pPr marL="72000" defTabSz="360000">
                  <a:lnSpc>
                    <a:spcPct val="200000"/>
                  </a:lnSpc>
                  <a:tabLst>
                    <a:tab pos="360000" algn="l"/>
                  </a:tabLst>
                </a:pP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a:latin typeface="Cambria Math" panose="02040503050406030204" pitchFamily="18" charset="0"/>
                              </a:rPr>
                              <m:t>Li</m:t>
                            </m:r>
                            <m:d>
                              <m:dPr>
                                <m:ctrlPr>
                                  <a:rPr lang="en-US" sz="1000" i="1">
                                    <a:latin typeface="Cambria Math" panose="02040503050406030204" pitchFamily="18" charset="0"/>
                                  </a:rPr>
                                </m:ctrlPr>
                              </m:dPr>
                              <m:e>
                                <m:r>
                                  <m:rPr>
                                    <m:sty m:val="p"/>
                                  </m:rPr>
                                  <a:rPr lang="en-US" sz="1000">
                                    <a:latin typeface="Cambria Math" panose="02040503050406030204" pitchFamily="18" charset="0"/>
                                  </a:rPr>
                                  <m:t>s</m:t>
                                </m:r>
                              </m:e>
                            </m:d>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rPr>
                  <a:t>	Plated lithium concentration (mol/m</a:t>
                </a:r>
                <a:r>
                  <a:rPr lang="en-US" sz="1000" baseline="30000" dirty="0">
                    <a:solidFill>
                      <a:srgbClr val="393A39"/>
                    </a:solidFill>
                  </a:rPr>
                  <a:t>3</a:t>
                </a:r>
                <a:r>
                  <a:rPr lang="en-US" sz="1000" dirty="0">
                    <a:solidFill>
                      <a:srgbClr val="393A39"/>
                    </a:solidFill>
                  </a:rPr>
                  <a:t>)</a:t>
                </a:r>
                <a:endParaRPr lang="en-US" sz="1000" b="1" i="1" dirty="0">
                  <a:latin typeface="Cambria Math" panose="02040503050406030204" pitchFamily="18" charset="0"/>
                  <a:ea typeface="Cambria Math" panose="02040503050406030204" pitchFamily="18" charset="0"/>
                </a:endParaRPr>
              </a:p>
              <a:p>
                <a:pPr marL="72000" lvl="0" defTabSz="360000">
                  <a:lnSpc>
                    <a:spcPct val="200000"/>
                  </a:lnSpc>
                  <a:tabLst>
                    <a:tab pos="360000" algn="l"/>
                  </a:tabLst>
                </a:pP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b="0" i="0" smtClean="0">
                                <a:latin typeface="Cambria Math" panose="02040503050406030204" pitchFamily="18" charset="0"/>
                              </a:rPr>
                              <m:t>Li</m:t>
                            </m:r>
                            <m:d>
                              <m:dPr>
                                <m:ctrlPr>
                                  <a:rPr lang="en-US" sz="1000" i="1">
                                    <a:latin typeface="Cambria Math" panose="02040503050406030204" pitchFamily="18" charset="0"/>
                                  </a:rPr>
                                </m:ctrlPr>
                              </m:dPr>
                              <m:e>
                                <m:r>
                                  <m:rPr>
                                    <m:sty m:val="p"/>
                                  </m:rPr>
                                  <a:rPr lang="en-US" sz="1000" i="0">
                                    <a:latin typeface="Cambria Math" panose="02040503050406030204" pitchFamily="18" charset="0"/>
                                  </a:rPr>
                                  <m:t>s</m:t>
                                </m:r>
                              </m:e>
                            </m:d>
                            <m:r>
                              <a:rPr lang="en-US" sz="1000" b="0" i="0" smtClean="0">
                                <a:latin typeface="Cambria Math" panose="02040503050406030204" pitchFamily="18" charset="0"/>
                              </a:rPr>
                              <m:t>,</m:t>
                            </m:r>
                            <m:r>
                              <m:rPr>
                                <m:sty m:val="p"/>
                              </m:rPr>
                              <a:rPr lang="en-US" sz="1000" b="0" i="0" smtClean="0">
                                <a:latin typeface="Cambria Math" panose="02040503050406030204" pitchFamily="18" charset="0"/>
                              </a:rPr>
                              <m:t>cov</m:t>
                            </m:r>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rPr>
                  <a:t>	Lithium concentration in the surface monolayer (mol/m</a:t>
                </a:r>
                <a:r>
                  <a:rPr lang="en-US" sz="1000" baseline="30000" dirty="0">
                    <a:solidFill>
                      <a:srgbClr val="393A39"/>
                    </a:solidFill>
                  </a:rPr>
                  <a:t>3</a:t>
                </a:r>
                <a:r>
                  <a:rPr lang="en-US" sz="1000" dirty="0">
                    <a:solidFill>
                      <a:srgbClr val="393A39"/>
                    </a:solidFill>
                  </a:rPr>
                  <a:t>)</a:t>
                </a:r>
              </a:p>
              <a:p>
                <a:pPr marL="72000" lvl="0" defTabSz="360000">
                  <a:lnSpc>
                    <a:spcPct val="200000"/>
                  </a:lnSpc>
                  <a:tabLst>
                    <a:tab pos="360000" algn="l"/>
                  </a:tabLst>
                </a:pP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b="0" i="0" smtClean="0">
                                <a:latin typeface="Cambria Math" panose="02040503050406030204" pitchFamily="18" charset="0"/>
                              </a:rPr>
                              <m:t>l</m:t>
                            </m:r>
                            <m:r>
                              <a:rPr lang="en-US" sz="1000" i="0">
                                <a:latin typeface="Cambria Math" panose="02040503050406030204" pitchFamily="18" charset="0"/>
                              </a:rPr>
                              <m:t>,</m:t>
                            </m:r>
                            <m:r>
                              <m:rPr>
                                <m:sty m:val="p"/>
                              </m:rPr>
                              <a:rPr lang="en-US" sz="1000" b="0" i="0" smtClean="0">
                                <a:latin typeface="Cambria Math" panose="02040503050406030204" pitchFamily="18" charset="0"/>
                              </a:rPr>
                              <m:t>ref</m:t>
                            </m:r>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rPr>
                  <a:t>		Reference electrolyte salt concentration in the electrolyte (mol/m</a:t>
                </a:r>
                <a:r>
                  <a:rPr lang="en-US" sz="1000" baseline="30000" dirty="0">
                    <a:solidFill>
                      <a:srgbClr val="393A39"/>
                    </a:solidFill>
                  </a:rPr>
                  <a:t>3</a:t>
                </a:r>
                <a:r>
                  <a:rPr lang="en-US" sz="1000" dirty="0">
                    <a:solidFill>
                      <a:srgbClr val="393A39"/>
                    </a:solidFill>
                  </a:rPr>
                  <a:t>)</a:t>
                </a:r>
              </a:p>
              <a:p>
                <a:pPr marL="72000" lvl="0" defTabSz="360000">
                  <a:lnSpc>
                    <a:spcPct val="200000"/>
                  </a:lnSpc>
                  <a:tabLst>
                    <a:tab pos="360000" algn="l"/>
                  </a:tabLst>
                </a:pPr>
                <a:endParaRPr lang="en-US" sz="1000" dirty="0">
                  <a:solidFill>
                    <a:srgbClr val="393A39"/>
                  </a:solidFill>
                </a:endParaRPr>
              </a:p>
              <a:p>
                <a:pPr marL="72000" lvl="0" defTabSz="360000">
                  <a:lnSpc>
                    <a:spcPct val="200000"/>
                  </a:lnSpc>
                  <a:tabLst>
                    <a:tab pos="360000" algn="l"/>
                  </a:tabLst>
                </a:pPr>
                <a:endParaRPr kumimoji="0" lang="en-US" sz="1000" b="1" i="0" u="none" strike="noStrike" kern="1200" cap="none" spc="0" normalizeH="0" noProof="0" dirty="0">
                  <a:ln>
                    <a:noFill/>
                  </a:ln>
                  <a:solidFill>
                    <a:srgbClr val="393A39"/>
                  </a:solidFill>
                  <a:effectLst/>
                  <a:uLnTx/>
                  <a:uFillTx/>
                  <a:latin typeface="Lato"/>
                </a:endParaRPr>
              </a:p>
            </p:txBody>
          </p:sp>
        </mc:Choice>
        <mc:Fallback xmlns="">
          <p:sp>
            <p:nvSpPr>
              <p:cNvPr id="10" name="TextBox 9">
                <a:extLst>
                  <a:ext uri="{FF2B5EF4-FFF2-40B4-BE49-F238E27FC236}">
                    <a16:creationId xmlns:a16="http://schemas.microsoft.com/office/drawing/2014/main" id="{D26FA4B4-81E3-4C63-AFC4-AEEA3CE8626B}"/>
                  </a:ext>
                </a:extLst>
              </p:cNvPr>
              <p:cNvSpPr txBox="1">
                <a:spLocks noRot="1" noChangeAspect="1" noMove="1" noResize="1" noEditPoints="1" noAdjustHandles="1" noChangeArrowheads="1" noChangeShapeType="1" noTextEdit="1"/>
              </p:cNvSpPr>
              <p:nvPr/>
            </p:nvSpPr>
            <p:spPr>
              <a:xfrm>
                <a:off x="5452279" y="5197626"/>
                <a:ext cx="4812467" cy="2130520"/>
              </a:xfrm>
              <a:prstGeom prst="rect">
                <a:avLst/>
              </a:prstGeom>
              <a:blipFill>
                <a:blip r:embed="rId2"/>
                <a:stretch>
                  <a:fillRect/>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8CC2199-344C-4D73-AE46-CF5162E3CFA1}"/>
                  </a:ext>
                </a:extLst>
              </p:cNvPr>
              <p:cNvSpPr txBox="1"/>
              <p:nvPr/>
            </p:nvSpPr>
            <p:spPr>
              <a:xfrm>
                <a:off x="5560302" y="4458205"/>
                <a:ext cx="5315366" cy="6809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Li</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d>
                            <m:dPr>
                              <m:ctrlPr>
                                <a:rPr lang="en-US" i="1">
                                  <a:latin typeface="Cambria Math" panose="02040503050406030204" pitchFamily="18" charset="0"/>
                                  <a:sym typeface="Symbol" panose="05050102010706020507" pitchFamily="18" charset="2"/>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𝑐</m:t>
                                      </m:r>
                                    </m:e>
                                    <m:sub>
                                      <m:r>
                                        <m:rPr>
                                          <m:sty m:val="p"/>
                                        </m:rPr>
                                        <a:rPr lang="en-US">
                                          <a:latin typeface="Cambria Math" panose="02040503050406030204" pitchFamily="18" charset="0"/>
                                          <a:ea typeface="Cambria Math" panose="02040503050406030204" pitchFamily="18" charset="0"/>
                                        </a:rPr>
                                        <m:t>l</m:t>
                                      </m:r>
                                    </m:sub>
                                  </m:sSub>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𝑐</m:t>
                                      </m:r>
                                    </m:e>
                                    <m:sub>
                                      <m:r>
                                        <m:rPr>
                                          <m:sty m:val="p"/>
                                        </m:rPr>
                                        <a:rPr lang="en-US">
                                          <a:latin typeface="Cambria Math" panose="02040503050406030204" pitchFamily="18" charset="0"/>
                                          <a:ea typeface="Cambria Math" panose="02040503050406030204" pitchFamily="18" charset="0"/>
                                        </a:rPr>
                                        <m:t>l</m:t>
                                      </m:r>
                                      <m:r>
                                        <a:rPr lang="en-US">
                                          <a:latin typeface="Cambria Math" panose="02040503050406030204" pitchFamily="18" charset="0"/>
                                          <a:ea typeface="Cambria Math" panose="02040503050406030204" pitchFamily="18" charset="0"/>
                                        </a:rPr>
                                        <m:t>,</m:t>
                                      </m:r>
                                      <m:r>
                                        <m:rPr>
                                          <m:sty m:val="p"/>
                                        </m:rPr>
                                        <a:rPr lang="en-US">
                                          <a:latin typeface="Cambria Math" panose="02040503050406030204" pitchFamily="18" charset="0"/>
                                          <a:ea typeface="Cambria Math" panose="02040503050406030204" pitchFamily="18" charset="0"/>
                                        </a:rPr>
                                        <m:t>ref</m:t>
                                      </m:r>
                                    </m:sub>
                                  </m:sSub>
                                </m:den>
                              </m:f>
                            </m:e>
                          </m:d>
                        </m:e>
                        <m:sup>
                          <m:r>
                            <a:rPr lang="en-US" b="0" i="1" smtClean="0">
                              <a:latin typeface="Cambria Math" panose="02040503050406030204" pitchFamily="18" charset="0"/>
                            </a:rPr>
                            <m:t>0.5</m:t>
                          </m:r>
                        </m:sup>
                      </m:sSup>
                      <m:d>
                        <m:dPr>
                          <m:begChr m:val="["/>
                          <m:endChr m:val="]"/>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𝑎</m:t>
                              </m:r>
                            </m:sub>
                          </m:sSub>
                          <m:r>
                            <m:rPr>
                              <m:sty m:val="p"/>
                            </m:rPr>
                            <a:rPr lang="en-US" i="0">
                              <a:latin typeface="Cambria Math" panose="02040503050406030204" pitchFamily="18" charset="0"/>
                            </a:rPr>
                            <m:t>exp</m:t>
                          </m:r>
                          <m:d>
                            <m:dPr>
                              <m:ctrlPr>
                                <a:rPr lang="en-US" i="1">
                                  <a:latin typeface="Cambria Math" panose="02040503050406030204" pitchFamily="18" charset="0"/>
                                  <a:sym typeface="Symbol" panose="05050102010706020507" pitchFamily="18" charset="2"/>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𝑎</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m:rPr>
                                          <m:sty m:val="p"/>
                                        </m:rPr>
                                        <a:rPr lang="en-US" b="0" i="0" smtClean="0">
                                          <a:latin typeface="Cambria Math" panose="02040503050406030204" pitchFamily="18" charset="0"/>
                                          <a:ea typeface="Cambria Math" panose="02040503050406030204" pitchFamily="18" charset="0"/>
                                          <a:sym typeface="Symbol" panose="05050102010706020507" pitchFamily="18" charset="2"/>
                                        </a:rPr>
                                        <m:t>Li</m:t>
                                      </m:r>
                                    </m:sub>
                                  </m:sSub>
                                </m:num>
                                <m:den>
                                  <m:r>
                                    <a:rPr lang="en-US" i="1">
                                      <a:latin typeface="Cambria Math" panose="02040503050406030204" pitchFamily="18" charset="0"/>
                                    </a:rPr>
                                    <m:t>𝑅𝑇</m:t>
                                  </m:r>
                                </m:den>
                              </m:f>
                            </m:e>
                          </m:d>
                          <m:r>
                            <a:rPr lang="en-US" b="0" i="1" smtClean="0">
                              <a:latin typeface="Cambria Math" panose="02040503050406030204" pitchFamily="18" charset="0"/>
                            </a:rPr>
                            <m:t>−</m:t>
                          </m:r>
                          <m:r>
                            <m:rPr>
                              <m:sty m:val="p"/>
                            </m:rPr>
                            <a:rPr lang="en-US" i="0">
                              <a:latin typeface="Cambria Math" panose="02040503050406030204" pitchFamily="18" charset="0"/>
                            </a:rPr>
                            <m:t>exp</m:t>
                          </m:r>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m:rPr>
                                          <m:sty m:val="p"/>
                                        </m:rPr>
                                        <a:rPr lang="en-US">
                                          <a:latin typeface="Cambria Math" panose="02040503050406030204" pitchFamily="18" charset="0"/>
                                          <a:ea typeface="Cambria Math" panose="02040503050406030204" pitchFamily="18" charset="0"/>
                                          <a:sym typeface="Symbol" panose="05050102010706020507" pitchFamily="18" charset="2"/>
                                        </a:rPr>
                                        <m:t>Li</m:t>
                                      </m:r>
                                    </m:sub>
                                  </m:sSub>
                                </m:num>
                                <m:den>
                                  <m:r>
                                    <a:rPr lang="en-US" i="1">
                                      <a:latin typeface="Cambria Math" panose="02040503050406030204" pitchFamily="18" charset="0"/>
                                    </a:rPr>
                                    <m:t>𝑅𝑇</m:t>
                                  </m:r>
                                </m:den>
                              </m:f>
                            </m:e>
                          </m:d>
                        </m:e>
                      </m:d>
                    </m:oMath>
                  </m:oMathPara>
                </a14:m>
                <a:endParaRPr lang="en-US" dirty="0"/>
              </a:p>
            </p:txBody>
          </p:sp>
        </mc:Choice>
        <mc:Fallback xmlns="">
          <p:sp>
            <p:nvSpPr>
              <p:cNvPr id="8" name="TextBox 7">
                <a:extLst>
                  <a:ext uri="{FF2B5EF4-FFF2-40B4-BE49-F238E27FC236}">
                    <a16:creationId xmlns:a16="http://schemas.microsoft.com/office/drawing/2014/main" id="{28CC2199-344C-4D73-AE46-CF5162E3CFA1}"/>
                  </a:ext>
                </a:extLst>
              </p:cNvPr>
              <p:cNvSpPr txBox="1">
                <a:spLocks noRot="1" noChangeAspect="1" noMove="1" noResize="1" noEditPoints="1" noAdjustHandles="1" noChangeArrowheads="1" noChangeShapeType="1" noTextEdit="1"/>
              </p:cNvSpPr>
              <p:nvPr/>
            </p:nvSpPr>
            <p:spPr>
              <a:xfrm>
                <a:off x="5560302" y="4458205"/>
                <a:ext cx="5315366" cy="680956"/>
              </a:xfrm>
              <a:prstGeom prst="rect">
                <a:avLst/>
              </a:prstGeom>
              <a:blipFill>
                <a:blip r:embed="rId4"/>
                <a:stretch>
                  <a:fillRect/>
                </a:stretch>
              </a:blipFill>
            </p:spPr>
            <p:txBody>
              <a:bodyPr/>
              <a:lstStyle/>
              <a:p>
                <a:r>
                  <a:rPr lang="en-SE">
                    <a:noFill/>
                  </a:rPr>
                  <a:t> </a:t>
                </a:r>
              </a:p>
            </p:txBody>
          </p:sp>
        </mc:Fallback>
      </mc:AlternateContent>
      <p:pic>
        <p:nvPicPr>
          <p:cNvPr id="6" name="Content Placeholder 5">
            <a:extLst>
              <a:ext uri="{FF2B5EF4-FFF2-40B4-BE49-F238E27FC236}">
                <a16:creationId xmlns:a16="http://schemas.microsoft.com/office/drawing/2014/main" id="{53541EBF-F294-4FE2-97D2-D7345976C09F}"/>
              </a:ext>
            </a:extLst>
          </p:cNvPr>
          <p:cNvPicPr>
            <a:picLocks noGrp="1" noChangeAspect="1"/>
          </p:cNvPicPr>
          <p:nvPr>
            <p:ph sz="quarter" idx="17"/>
          </p:nvPr>
        </p:nvPicPr>
        <p:blipFill rotWithShape="1">
          <a:blip r:embed="rId5"/>
          <a:srcRect t="1" b="-55215"/>
          <a:stretch/>
        </p:blipFill>
        <p:spPr>
          <a:xfrm>
            <a:off x="1219200" y="2182762"/>
            <a:ext cx="3454400" cy="5090873"/>
          </a:xfrm>
          <a:prstGeom prst="rect">
            <a:avLst/>
          </a:prstGeom>
        </p:spPr>
      </p:pic>
    </p:spTree>
    <p:extLst>
      <p:ext uri="{BB962C8B-B14F-4D97-AF65-F5344CB8AC3E}">
        <p14:creationId xmlns:p14="http://schemas.microsoft.com/office/powerpoint/2010/main" val="3645323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a:bodyPr>
          <a:lstStyle/>
          <a:p>
            <a:pPr marL="285750" indent="-285750"/>
            <a:r>
              <a:rPr lang="en-US" sz="2000" dirty="0"/>
              <a:t>Parametric sweep to investigate plating likelihood and capacity loss:</a:t>
            </a:r>
            <a:endParaRPr lang="en-US" sz="1733" dirty="0"/>
          </a:p>
          <a:p>
            <a:pPr marL="736588" lvl="1" indent="-285750"/>
            <a:r>
              <a:rPr lang="en-US" sz="1466" dirty="0"/>
              <a:t>Impact of C-rate in the charge-discharge cycle at 298 K</a:t>
            </a:r>
          </a:p>
        </p:txBody>
      </p:sp>
      <p:sp>
        <p:nvSpPr>
          <p:cNvPr id="3" name="Text Placeholder 2">
            <a:extLst>
              <a:ext uri="{FF2B5EF4-FFF2-40B4-BE49-F238E27FC236}">
                <a16:creationId xmlns:a16="http://schemas.microsoft.com/office/drawing/2014/main" id="{BEABCC0C-E500-4B51-B6B2-A1DFBBDA947F}"/>
              </a:ext>
            </a:extLst>
          </p:cNvPr>
          <p:cNvSpPr>
            <a:spLocks noGrp="1"/>
          </p:cNvSpPr>
          <p:nvPr>
            <p:ph type="body" sz="quarter" idx="12"/>
          </p:nvPr>
        </p:nvSpPr>
        <p:spPr/>
        <p:txBody>
          <a:bodyPr/>
          <a:lstStyle/>
          <a:p>
            <a:r>
              <a:rPr lang="en-US" dirty="0"/>
              <a:t> </a:t>
            </a:r>
            <a:endParaRPr lang="en-SE" dirty="0"/>
          </a:p>
        </p:txBody>
      </p:sp>
      <p:pic>
        <p:nvPicPr>
          <p:cNvPr id="12" name="Content Placeholder 11">
            <a:extLst>
              <a:ext uri="{FF2B5EF4-FFF2-40B4-BE49-F238E27FC236}">
                <a16:creationId xmlns:a16="http://schemas.microsoft.com/office/drawing/2014/main" id="{EC970D52-CC49-4187-9B2E-DCFE599E1CA5}"/>
              </a:ext>
            </a:extLst>
          </p:cNvPr>
          <p:cNvPicPr>
            <a:picLocks noGrp="1" noChangeAspect="1"/>
          </p:cNvPicPr>
          <p:nvPr>
            <p:ph sz="quarter" idx="1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400" y="1026869"/>
            <a:ext cx="6400800" cy="4804261"/>
          </a:xfrm>
        </p:spPr>
      </p:pic>
    </p:spTree>
    <p:extLst>
      <p:ext uri="{BB962C8B-B14F-4D97-AF65-F5344CB8AC3E}">
        <p14:creationId xmlns:p14="http://schemas.microsoft.com/office/powerpoint/2010/main" val="533137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a:bodyPr>
          <a:lstStyle/>
          <a:p>
            <a:pPr marL="285750" indent="-285750"/>
            <a:r>
              <a:rPr lang="en-US" sz="2000" dirty="0"/>
              <a:t>Parametric sweep to investigate plating likelihood and capacity loss:</a:t>
            </a:r>
          </a:p>
          <a:p>
            <a:pPr marL="736588" lvl="1" indent="-285750"/>
            <a:r>
              <a:rPr lang="en-US" sz="1466" dirty="0"/>
              <a:t>Temperature influence for a 1C charge-discharge cycle</a:t>
            </a:r>
          </a:p>
        </p:txBody>
      </p:sp>
      <p:sp>
        <p:nvSpPr>
          <p:cNvPr id="3" name="Text Placeholder 2">
            <a:extLst>
              <a:ext uri="{FF2B5EF4-FFF2-40B4-BE49-F238E27FC236}">
                <a16:creationId xmlns:a16="http://schemas.microsoft.com/office/drawing/2014/main" id="{BEABCC0C-E500-4B51-B6B2-A1DFBBDA947F}"/>
              </a:ext>
            </a:extLst>
          </p:cNvPr>
          <p:cNvSpPr>
            <a:spLocks noGrp="1"/>
          </p:cNvSpPr>
          <p:nvPr>
            <p:ph type="body" sz="quarter" idx="12"/>
          </p:nvPr>
        </p:nvSpPr>
        <p:spPr/>
        <p:txBody>
          <a:bodyPr/>
          <a:lstStyle/>
          <a:p>
            <a:r>
              <a:rPr lang="en-US" dirty="0"/>
              <a:t> </a:t>
            </a:r>
            <a:endParaRPr lang="en-SE" dirty="0"/>
          </a:p>
        </p:txBody>
      </p:sp>
      <p:pic>
        <p:nvPicPr>
          <p:cNvPr id="8" name="Content Placeholder 7">
            <a:extLst>
              <a:ext uri="{FF2B5EF4-FFF2-40B4-BE49-F238E27FC236}">
                <a16:creationId xmlns:a16="http://schemas.microsoft.com/office/drawing/2014/main" id="{229666F2-115C-445B-833C-7423A970815C}"/>
              </a:ext>
            </a:extLst>
          </p:cNvPr>
          <p:cNvPicPr>
            <a:picLocks noGrp="1" noChangeAspect="1"/>
          </p:cNvPicPr>
          <p:nvPr>
            <p:ph sz="quarter" idx="1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400" y="1026869"/>
            <a:ext cx="6400800" cy="4804261"/>
          </a:xfrm>
        </p:spPr>
      </p:pic>
    </p:spTree>
    <p:extLst>
      <p:ext uri="{BB962C8B-B14F-4D97-AF65-F5344CB8AC3E}">
        <p14:creationId xmlns:p14="http://schemas.microsoft.com/office/powerpoint/2010/main" val="3614776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6674A-19DC-48BA-AFBF-037F2C479C76}"/>
              </a:ext>
            </a:extLst>
          </p:cNvPr>
          <p:cNvSpPr>
            <a:spLocks noGrp="1"/>
          </p:cNvSpPr>
          <p:nvPr>
            <p:ph type="title"/>
          </p:nvPr>
        </p:nvSpPr>
        <p:spPr/>
        <p:txBody>
          <a:bodyPr/>
          <a:lstStyle/>
          <a:p>
            <a:r>
              <a:rPr lang="en-US" dirty="0"/>
              <a:t>Probing the Potential</a:t>
            </a:r>
            <a:endParaRPr lang="en-SE" dirty="0"/>
          </a:p>
        </p:txBody>
      </p:sp>
      <p:sp>
        <p:nvSpPr>
          <p:cNvPr id="3" name="Content Placeholder 2">
            <a:extLst>
              <a:ext uri="{FF2B5EF4-FFF2-40B4-BE49-F238E27FC236}">
                <a16:creationId xmlns:a16="http://schemas.microsoft.com/office/drawing/2014/main" id="{540570F1-8E32-4A4E-AD09-5FF3CE332D13}"/>
              </a:ext>
            </a:extLst>
          </p:cNvPr>
          <p:cNvSpPr>
            <a:spLocks noGrp="1"/>
          </p:cNvSpPr>
          <p:nvPr>
            <p:ph sz="half" idx="10"/>
          </p:nvPr>
        </p:nvSpPr>
        <p:spPr/>
        <p:txBody>
          <a:bodyPr/>
          <a:lstStyle/>
          <a:p>
            <a:r>
              <a:rPr lang="en-US" sz="1800" dirty="0"/>
              <a:t>The negative electrode during charge can act as an indicator for the plating susceptibility at different locations in the electrode</a:t>
            </a:r>
          </a:p>
        </p:txBody>
      </p:sp>
      <p:pic>
        <p:nvPicPr>
          <p:cNvPr id="7" name="Content Placeholder 6">
            <a:extLst>
              <a:ext uri="{FF2B5EF4-FFF2-40B4-BE49-F238E27FC236}">
                <a16:creationId xmlns:a16="http://schemas.microsoft.com/office/drawing/2014/main" id="{1A81EC91-2F5E-4C40-B38D-BD9F1ED79675}"/>
              </a:ext>
            </a:extLst>
          </p:cNvPr>
          <p:cNvPicPr>
            <a:picLocks noGrp="1" noChangeAspect="1"/>
          </p:cNvPicPr>
          <p:nvPr>
            <p:ph sz="quarter" idx="2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9925" y="1570494"/>
            <a:ext cx="5343525" cy="4010700"/>
          </a:xfrm>
        </p:spPr>
      </p:pic>
    </p:spTree>
    <p:extLst>
      <p:ext uri="{BB962C8B-B14F-4D97-AF65-F5344CB8AC3E}">
        <p14:creationId xmlns:p14="http://schemas.microsoft.com/office/powerpoint/2010/main" val="2102907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6889B-D0F8-490B-B3F6-06E7E4B00888}"/>
              </a:ext>
            </a:extLst>
          </p:cNvPr>
          <p:cNvSpPr>
            <a:spLocks noGrp="1"/>
          </p:cNvSpPr>
          <p:nvPr>
            <p:ph type="title"/>
          </p:nvPr>
        </p:nvSpPr>
        <p:spPr/>
        <p:txBody>
          <a:bodyPr/>
          <a:lstStyle/>
          <a:p>
            <a:r>
              <a:rPr lang="en-US" dirty="0"/>
              <a:t>Capacity Loss</a:t>
            </a:r>
            <a:endParaRPr lang="en-SE" dirty="0"/>
          </a:p>
        </p:txBody>
      </p:sp>
      <p:sp>
        <p:nvSpPr>
          <p:cNvPr id="3" name="Content Placeholder 2">
            <a:extLst>
              <a:ext uri="{FF2B5EF4-FFF2-40B4-BE49-F238E27FC236}">
                <a16:creationId xmlns:a16="http://schemas.microsoft.com/office/drawing/2014/main" id="{5576E8F6-7861-49F9-8A41-9EA94579D8AD}"/>
              </a:ext>
            </a:extLst>
          </p:cNvPr>
          <p:cNvSpPr>
            <a:spLocks noGrp="1"/>
          </p:cNvSpPr>
          <p:nvPr>
            <p:ph sz="half" idx="10"/>
          </p:nvPr>
        </p:nvSpPr>
        <p:spPr/>
        <p:txBody>
          <a:bodyPr/>
          <a:lstStyle/>
          <a:p>
            <a:r>
              <a:rPr lang="en-US" dirty="0"/>
              <a:t>More capacity (lithium inventory) is lost for higher C-rate cycling protocols</a:t>
            </a:r>
            <a:endParaRPr lang="en-SE" dirty="0"/>
          </a:p>
        </p:txBody>
      </p:sp>
      <p:pic>
        <p:nvPicPr>
          <p:cNvPr id="12" name="Content Placeholder 11">
            <a:extLst>
              <a:ext uri="{FF2B5EF4-FFF2-40B4-BE49-F238E27FC236}">
                <a16:creationId xmlns:a16="http://schemas.microsoft.com/office/drawing/2014/main" id="{68152CCE-2295-4615-94AD-19765CC9F729}"/>
              </a:ext>
            </a:extLst>
          </p:cNvPr>
          <p:cNvPicPr>
            <a:picLocks noGrp="1" noChangeAspect="1"/>
          </p:cNvPicPr>
          <p:nvPr>
            <p:ph sz="quarter" idx="21"/>
          </p:nvPr>
        </p:nvPicPr>
        <p:blipFill>
          <a:blip r:embed="rId2">
            <a:extLst>
              <a:ext uri="{28A0092B-C50C-407E-A947-70E740481C1C}">
                <a14:useLocalDpi xmlns:a14="http://schemas.microsoft.com/office/drawing/2010/main" val="0"/>
              </a:ext>
            </a:extLst>
          </a:blip>
          <a:stretch>
            <a:fillRect/>
          </a:stretch>
        </p:blipFill>
        <p:spPr>
          <a:xfrm>
            <a:off x="669925" y="1570494"/>
            <a:ext cx="5343525" cy="4010700"/>
          </a:xfrm>
        </p:spPr>
      </p:pic>
    </p:spTree>
    <p:extLst>
      <p:ext uri="{BB962C8B-B14F-4D97-AF65-F5344CB8AC3E}">
        <p14:creationId xmlns:p14="http://schemas.microsoft.com/office/powerpoint/2010/main" val="2936712370"/>
      </p:ext>
    </p:extLst>
  </p:cSld>
  <p:clrMapOvr>
    <a:masterClrMapping/>
  </p:clrMapOvr>
</p:sld>
</file>

<file path=ppt/theme/theme1.xml><?xml version="1.0" encoding="utf-8"?>
<a:theme xmlns:a="http://schemas.openxmlformats.org/drawingml/2006/main" name="COMSOL-Mar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Mar3" id="{08872224-87D5-B44C-A7BE-6D8A645CA20E}" vid="{365F6195-0BD6-7142-AFF7-E968DA92F2B6}"/>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0</TotalTime>
  <Words>620</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11</vt:i4>
      </vt:variant>
    </vt:vector>
  </HeadingPairs>
  <TitlesOfParts>
    <vt:vector size="21" baseType="lpstr">
      <vt:lpstr>Arial</vt:lpstr>
      <vt:lpstr>Calibri</vt:lpstr>
      <vt:lpstr>Cambria Math</vt:lpstr>
      <vt:lpstr>Lato</vt:lpstr>
      <vt:lpstr>Lato Black</vt:lpstr>
      <vt:lpstr>Lato Light</vt:lpstr>
      <vt:lpstr>Symbol</vt:lpstr>
      <vt:lpstr>Wingdings</vt:lpstr>
      <vt:lpstr>COMSOL-Mar3</vt:lpstr>
      <vt:lpstr>comsol-slide-template-NEW</vt:lpstr>
      <vt:lpstr>Lithium Plating and Stripping</vt:lpstr>
      <vt:lpstr>Introduction</vt:lpstr>
      <vt:lpstr>Setup</vt:lpstr>
      <vt:lpstr>Lithium-Ion Battery Interface</vt:lpstr>
      <vt:lpstr>Lithium Plating/Stripping Reaction Kinetics</vt:lpstr>
      <vt:lpstr>Results</vt:lpstr>
      <vt:lpstr>Results</vt:lpstr>
      <vt:lpstr>Probing the Potential</vt:lpstr>
      <vt:lpstr>Capacity Loss</vt:lpstr>
      <vt:lpstr>Capacity Loss</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2016-11-03T18:33:22Z</dcterms:created>
  <dcterms:modified xsi:type="dcterms:W3CDTF">2024-09-03T06:25:41Z</dcterms:modified>
</cp:coreProperties>
</file>