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9"/>
  </p:notesMasterIdLst>
  <p:sldIdLst>
    <p:sldId id="575" r:id="rId2"/>
    <p:sldId id="576" r:id="rId3"/>
    <p:sldId id="272" r:id="rId4"/>
    <p:sldId id="577" r:id="rId5"/>
    <p:sldId id="267" r:id="rId6"/>
    <p:sldId id="578" r:id="rId7"/>
    <p:sldId id="570" r:id="rId8"/>
  </p:sldIdLst>
  <p:sldSz cx="9144000" cy="5143500" type="screen16x9"/>
  <p:notesSz cx="6858000" cy="9144000"/>
  <p:embeddedFontLst>
    <p:embeddedFont>
      <p:font typeface="Calibri" panose="020F0502020204030204" pitchFamily="34" charset="0"/>
      <p:regular r:id="rId10"/>
      <p:bold r:id="rId11"/>
      <p:italic r:id="rId12"/>
      <p:boldItalic r:id="rId13"/>
    </p:embeddedFont>
    <p:embeddedFont>
      <p:font typeface="Cambria Math" panose="02040503050406030204" pitchFamily="18" charset="0"/>
      <p:regular r:id="rId14"/>
    </p:embeddedFont>
    <p:embeddedFont>
      <p:font typeface="Lato" panose="020F0502020204030203" pitchFamily="34" charset="0"/>
      <p:regular r:id="rId15"/>
      <p:bold r:id="rId16"/>
      <p:italic r:id="rId17"/>
      <p:boldItalic r:id="rId18"/>
    </p:embeddedFont>
    <p:embeddedFont>
      <p:font typeface="Lato Black" panose="020F0A02020204030203" pitchFamily="34" charset="0"/>
      <p:bold r:id="rId19"/>
      <p:italic r:id="rId20"/>
      <p:boldItalic r:id="rId21"/>
    </p:embeddedFont>
    <p:embeddedFont>
      <p:font typeface="Lato Light" panose="020F0302020204030203" pitchFamily="34" charset="0"/>
      <p:regular r:id="rId22"/>
      <p: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0" autoAdjust="0"/>
    <p:restoredTop sz="94660"/>
  </p:normalViewPr>
  <p:slideViewPr>
    <p:cSldViewPr snapToGrid="0">
      <p:cViewPr varScale="1">
        <p:scale>
          <a:sx n="153" d="100"/>
          <a:sy n="153" d="100"/>
        </p:scale>
        <p:origin x="162" y="744"/>
      </p:cViewPr>
      <p:guideLst>
        <p:guide orient="horz" pos="162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font" Target="fonts/font14.fntdata"/><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6D4572-2291-4769-A5ED-CA7980764699}" type="datetimeFigureOut">
              <a:rPr lang="en-US" smtClean="0"/>
              <a:t>10/2/2024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97A301-7826-495B-B936-60165D81F9B0}" type="slidenum">
              <a:rPr lang="en-US" smtClean="0"/>
              <a:t>‹#›</a:t>
            </a:fld>
            <a:endParaRPr lang="en-US"/>
          </a:p>
        </p:txBody>
      </p:sp>
    </p:spTree>
    <p:extLst>
      <p:ext uri="{BB962C8B-B14F-4D97-AF65-F5344CB8AC3E}">
        <p14:creationId xmlns:p14="http://schemas.microsoft.com/office/powerpoint/2010/main" val="2539029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3170126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71C57B-2B8C-4FD0-A189-5F508C105402}" type="slidenum">
              <a:rPr lang="en-US" smtClean="0"/>
              <a:t>2</a:t>
            </a:fld>
            <a:endParaRPr lang="en-US"/>
          </a:p>
        </p:txBody>
      </p:sp>
    </p:spTree>
    <p:extLst>
      <p:ext uri="{BB962C8B-B14F-4D97-AF65-F5344CB8AC3E}">
        <p14:creationId xmlns:p14="http://schemas.microsoft.com/office/powerpoint/2010/main" val="26553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t>3</a:t>
            </a:fld>
            <a:endParaRPr lang="en-US"/>
          </a:p>
        </p:txBody>
      </p:sp>
    </p:spTree>
    <p:extLst>
      <p:ext uri="{BB962C8B-B14F-4D97-AF65-F5344CB8AC3E}">
        <p14:creationId xmlns:p14="http://schemas.microsoft.com/office/powerpoint/2010/main" val="4212753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71C57B-2B8C-4FD0-A189-5F508C105402}" type="slidenum">
              <a:rPr lang="en-US" smtClean="0"/>
              <a:t>5</a:t>
            </a:fld>
            <a:endParaRPr lang="en-US"/>
          </a:p>
        </p:txBody>
      </p:sp>
    </p:spTree>
    <p:extLst>
      <p:ext uri="{BB962C8B-B14F-4D97-AF65-F5344CB8AC3E}">
        <p14:creationId xmlns:p14="http://schemas.microsoft.com/office/powerpoint/2010/main" val="2015745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5444068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6B1DE57E-6507-4B50-B423-43BB292921F3}"/>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18725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9001AC7D-E3A6-4F03-9DB0-C3B871390DB7}"/>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6016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2.emf"/><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image" Target="../media/image3.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0" r:id="rId61"/>
    <p:sldLayoutId id="2147483731" r:id="rId62"/>
    <p:sldLayoutId id="2147483732" r:id="rId63"/>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7"/>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1.xml"/></Relationships>
</file>

<file path=ppt/slides/_rels/slide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xml"/><Relationship Id="rId1" Type="http://schemas.openxmlformats.org/officeDocument/2006/relationships/slideLayout" Target="../slideLayouts/slideLayout6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3.xml"/><Relationship Id="rId6" Type="http://schemas.openxmlformats.org/officeDocument/2006/relationships/image" Target="../media/image130.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Photoacoustic Resonator</a:t>
            </a:r>
          </a:p>
        </p:txBody>
      </p:sp>
      <p:sp>
        <p:nvSpPr>
          <p:cNvPr id="3" name="Subtitle 2"/>
          <p:cNvSpPr>
            <a:spLocks noGrp="1"/>
          </p:cNvSpPr>
          <p:nvPr>
            <p:ph type="body" idx="1"/>
          </p:nvPr>
        </p:nvSpPr>
        <p:spPr>
          <a:xfrm>
            <a:off x="623888" y="3333750"/>
            <a:ext cx="2881312" cy="654050"/>
          </a:xfrm>
        </p:spPr>
        <p:txBody>
          <a:bodyPr>
            <a:normAutofit/>
          </a:bodyPr>
          <a:lstStyle/>
          <a:p>
            <a:r>
              <a:rPr lang="en-US" sz="1050" dirty="0"/>
              <a:t>Simple Illustration of Photoacoustic/Optoacoustic Effects</a:t>
            </a:r>
          </a:p>
        </p:txBody>
      </p:sp>
      <p:pic>
        <p:nvPicPr>
          <p:cNvPr id="5" name="Picture 4">
            <a:extLst>
              <a:ext uri="{FF2B5EF4-FFF2-40B4-BE49-F238E27FC236}">
                <a16:creationId xmlns:a16="http://schemas.microsoft.com/office/drawing/2014/main" id="{1C2F4182-9746-4006-AB3C-DDA4938D0849}"/>
              </a:ext>
            </a:extLst>
          </p:cNvPr>
          <p:cNvPicPr>
            <a:picLocks noChangeAspect="1"/>
          </p:cNvPicPr>
          <p:nvPr/>
        </p:nvPicPr>
        <p:blipFill>
          <a:blip r:embed="rId3"/>
          <a:stretch>
            <a:fillRect/>
          </a:stretch>
        </p:blipFill>
        <p:spPr>
          <a:xfrm>
            <a:off x="5639215" y="196386"/>
            <a:ext cx="3651837" cy="2740967"/>
          </a:xfrm>
          <a:prstGeom prst="rect">
            <a:avLst/>
          </a:prstGeom>
        </p:spPr>
      </p:pic>
    </p:spTree>
    <p:extLst>
      <p:ext uri="{BB962C8B-B14F-4D97-AF65-F5344CB8AC3E}">
        <p14:creationId xmlns:p14="http://schemas.microsoft.com/office/powerpoint/2010/main" val="830876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Background and Motivation</a:t>
            </a:r>
            <a:endParaRPr lang="sv-SE" dirty="0"/>
          </a:p>
        </p:txBody>
      </p:sp>
      <p:sp>
        <p:nvSpPr>
          <p:cNvPr id="3" name="Content Placeholder 2"/>
          <p:cNvSpPr>
            <a:spLocks noGrp="1"/>
          </p:cNvSpPr>
          <p:nvPr>
            <p:ph sz="half" idx="10"/>
          </p:nvPr>
        </p:nvSpPr>
        <p:spPr/>
        <p:txBody>
          <a:bodyPr/>
          <a:lstStyle/>
          <a:p>
            <a:r>
              <a:rPr lang="en-US" dirty="0"/>
              <a:t>This tutorial shows how to model photoacoustic/optoacoustic effects in COMSOL Multiphysics</a:t>
            </a:r>
          </a:p>
          <a:p>
            <a:r>
              <a:rPr lang="en-US" dirty="0"/>
              <a:t>A pulsating laser heats air inside a resonance chamber thus creating an acoustic pressure wave</a:t>
            </a:r>
          </a:p>
          <a:p>
            <a:r>
              <a:rPr lang="en-US" dirty="0"/>
              <a:t>The model is set up using two approaches:</a:t>
            </a:r>
          </a:p>
          <a:p>
            <a:pPr lvl="1"/>
            <a:r>
              <a:rPr lang="en-US" dirty="0"/>
              <a:t>Detailed approach with </a:t>
            </a:r>
            <a:r>
              <a:rPr lang="en-US" dirty="0" err="1"/>
              <a:t>Thermoviscous</a:t>
            </a:r>
            <a:r>
              <a:rPr lang="en-US" dirty="0"/>
              <a:t> Acoustics</a:t>
            </a:r>
          </a:p>
          <a:p>
            <a:pPr lvl="1"/>
            <a:r>
              <a:rPr lang="en-US" dirty="0"/>
              <a:t>Using Pressure Acoustics and the </a:t>
            </a:r>
            <a:r>
              <a:rPr lang="en-US" dirty="0" err="1"/>
              <a:t>Thermoviscous</a:t>
            </a:r>
            <a:r>
              <a:rPr lang="en-US" dirty="0"/>
              <a:t> Boundary Layer Impedance boundary condition</a:t>
            </a:r>
          </a:p>
          <a:p>
            <a:r>
              <a:rPr lang="en-US" dirty="0"/>
              <a:t>The model is based on the geometry described in:</a:t>
            </a:r>
          </a:p>
          <a:p>
            <a:pPr lvl="1"/>
            <a:r>
              <a:rPr lang="en-US" dirty="0"/>
              <a:t>L. Duggen, R. </a:t>
            </a:r>
            <a:r>
              <a:rPr lang="en-US" dirty="0" err="1"/>
              <a:t>Frese</a:t>
            </a:r>
            <a:r>
              <a:rPr lang="en-US" dirty="0"/>
              <a:t>, and M. </a:t>
            </a:r>
            <a:r>
              <a:rPr lang="en-US" dirty="0" err="1"/>
              <a:t>Willatzen</a:t>
            </a:r>
            <a:r>
              <a:rPr lang="en-US" dirty="0"/>
              <a:t>, “FEM analysis of cylindrical resonant photoacoustic cell”, J. of Phys.: Conference Series 214 (2010)</a:t>
            </a:r>
          </a:p>
        </p:txBody>
      </p:sp>
      <p:sp>
        <p:nvSpPr>
          <p:cNvPr id="30" name="Cylinder 29">
            <a:extLst>
              <a:ext uri="{FF2B5EF4-FFF2-40B4-BE49-F238E27FC236}">
                <a16:creationId xmlns:a16="http://schemas.microsoft.com/office/drawing/2014/main" id="{582819BF-4D95-4A69-BA8A-246ACD5325B4}"/>
              </a:ext>
            </a:extLst>
          </p:cNvPr>
          <p:cNvSpPr/>
          <p:nvPr/>
        </p:nvSpPr>
        <p:spPr>
          <a:xfrm rot="13817473">
            <a:off x="7073176" y="2263302"/>
            <a:ext cx="1143000" cy="1854866"/>
          </a:xfrm>
          <a:prstGeom prst="ca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a:solidFill>
                <a:schemeClr val="accent2"/>
              </a:solidFill>
            </a:endParaRPr>
          </a:p>
        </p:txBody>
      </p:sp>
      <p:cxnSp>
        <p:nvCxnSpPr>
          <p:cNvPr id="31" name="Straight Arrow Connector 30">
            <a:extLst>
              <a:ext uri="{FF2B5EF4-FFF2-40B4-BE49-F238E27FC236}">
                <a16:creationId xmlns:a16="http://schemas.microsoft.com/office/drawing/2014/main" id="{CD75F9F3-3E6B-438D-88E4-8812438F5513}"/>
              </a:ext>
            </a:extLst>
          </p:cNvPr>
          <p:cNvCxnSpPr>
            <a:cxnSpLocks/>
          </p:cNvCxnSpPr>
          <p:nvPr/>
        </p:nvCxnSpPr>
        <p:spPr>
          <a:xfrm>
            <a:off x="7418555" y="2642249"/>
            <a:ext cx="730246" cy="879312"/>
          </a:xfrm>
          <a:prstGeom prst="straightConnector1">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34F0A7DA-2C54-4701-84A5-9FC45D63BF64}"/>
                  </a:ext>
                </a:extLst>
              </p:cNvPr>
              <p:cNvSpPr txBox="1"/>
              <p:nvPr/>
            </p:nvSpPr>
            <p:spPr>
              <a:xfrm>
                <a:off x="6618292" y="1802395"/>
                <a:ext cx="1812163"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sv-SE" sz="1600" b="0" i="1" smtClean="0">
                          <a:latin typeface="Cambria Math" panose="02040503050406030204" pitchFamily="18" charset="0"/>
                        </a:rPr>
                        <m:t>𝑄</m:t>
                      </m:r>
                      <m:r>
                        <a:rPr lang="sv-SE" sz="1600" b="0" i="1" baseline="-25000" smtClean="0">
                          <a:latin typeface="Cambria Math" panose="02040503050406030204" pitchFamily="18" charset="0"/>
                        </a:rPr>
                        <m:t>0</m:t>
                      </m:r>
                      <m:d>
                        <m:dPr>
                          <m:ctrlPr>
                            <a:rPr lang="sv-SE" sz="1600" b="0" i="1" smtClean="0">
                              <a:latin typeface="Cambria Math" panose="02040503050406030204" pitchFamily="18" charset="0"/>
                            </a:rPr>
                          </m:ctrlPr>
                        </m:dPr>
                        <m:e>
                          <m:r>
                            <m:rPr>
                              <m:sty m:val="p"/>
                            </m:rPr>
                            <a:rPr lang="sv-SE" sz="1600" b="0" i="0" smtClean="0">
                              <a:latin typeface="Cambria Math" panose="02040503050406030204" pitchFamily="18" charset="0"/>
                            </a:rPr>
                            <m:t>t</m:t>
                          </m:r>
                        </m:e>
                      </m:d>
                      <m:r>
                        <a:rPr lang="sv-SE" sz="1600" b="0" i="0" smtClean="0">
                          <a:latin typeface="Cambria Math" panose="02040503050406030204" pitchFamily="18" charset="0"/>
                        </a:rPr>
                        <m:t>=</m:t>
                      </m:r>
                      <m:r>
                        <m:rPr>
                          <m:sty m:val="p"/>
                        </m:rPr>
                        <a:rPr lang="sv-SE" sz="1600" b="0" i="0" smtClean="0">
                          <a:latin typeface="Cambria Math" panose="02040503050406030204" pitchFamily="18" charset="0"/>
                        </a:rPr>
                        <m:t>Q</m:t>
                      </m:r>
                      <m:r>
                        <a:rPr lang="sv-SE" sz="1600" b="0" i="0" baseline="-25000" smtClean="0">
                          <a:latin typeface="Cambria Math" panose="02040503050406030204" pitchFamily="18" charset="0"/>
                        </a:rPr>
                        <m:t>0</m:t>
                      </m:r>
                      <m:r>
                        <m:rPr>
                          <m:nor/>
                        </m:rPr>
                        <a:rPr lang="sv-SE"/>
                        <m:t>∙</m:t>
                      </m:r>
                      <m:r>
                        <m:rPr>
                          <m:sty m:val="p"/>
                        </m:rPr>
                        <a:rPr lang="sv-SE" sz="1600" b="0" i="0" smtClean="0">
                          <a:latin typeface="Cambria Math" panose="02040503050406030204" pitchFamily="18" charset="0"/>
                        </a:rPr>
                        <m:t>exp</m:t>
                      </m:r>
                      <m:r>
                        <a:rPr lang="sv-SE" sz="1600" b="0" i="0" smtClean="0">
                          <a:latin typeface="Cambria Math" panose="02040503050406030204" pitchFamily="18" charset="0"/>
                        </a:rPr>
                        <m:t>(</m:t>
                      </m:r>
                      <m:r>
                        <m:rPr>
                          <m:sty m:val="p"/>
                        </m:rPr>
                        <a:rPr lang="sv-SE" sz="1600" b="0" i="0" smtClean="0">
                          <a:latin typeface="Cambria Math" panose="02040503050406030204" pitchFamily="18" charset="0"/>
                        </a:rPr>
                        <m:t>i</m:t>
                      </m:r>
                      <m:r>
                        <a:rPr lang="sv-SE" sz="1600" i="1">
                          <a:latin typeface="Cambria Math" panose="02040503050406030204" pitchFamily="18" charset="0"/>
                          <a:ea typeface="Cambria Math" panose="02040503050406030204" pitchFamily="18" charset="0"/>
                        </a:rPr>
                        <m:t>𝜔</m:t>
                      </m:r>
                      <m:r>
                        <a:rPr lang="sv-SE" sz="1600" b="0" i="1" smtClean="0">
                          <a:latin typeface="Cambria Math" panose="02040503050406030204" pitchFamily="18" charset="0"/>
                          <a:ea typeface="Cambria Math" panose="02040503050406030204" pitchFamily="18" charset="0"/>
                        </a:rPr>
                        <m:t>𝑡</m:t>
                      </m:r>
                      <m:r>
                        <a:rPr lang="sv-SE" sz="1600" b="0" i="1" smtClean="0">
                          <a:latin typeface="Cambria Math" panose="02040503050406030204" pitchFamily="18" charset="0"/>
                          <a:ea typeface="Cambria Math" panose="02040503050406030204" pitchFamily="18" charset="0"/>
                        </a:rPr>
                        <m:t>)</m:t>
                      </m:r>
                    </m:oMath>
                  </m:oMathPara>
                </a14:m>
                <a:endParaRPr lang="sv-SE" sz="1600" dirty="0"/>
              </a:p>
            </p:txBody>
          </p:sp>
        </mc:Choice>
        <mc:Fallback xmlns="">
          <p:sp>
            <p:nvSpPr>
              <p:cNvPr id="32" name="TextBox 31">
                <a:extLst>
                  <a:ext uri="{FF2B5EF4-FFF2-40B4-BE49-F238E27FC236}">
                    <a16:creationId xmlns:a16="http://schemas.microsoft.com/office/drawing/2014/main" id="{34F0A7DA-2C54-4701-84A5-9FC45D63BF64}"/>
                  </a:ext>
                </a:extLst>
              </p:cNvPr>
              <p:cNvSpPr txBox="1">
                <a:spLocks noRot="1" noChangeAspect="1" noMove="1" noResize="1" noEditPoints="1" noAdjustHandles="1" noChangeArrowheads="1" noChangeShapeType="1" noTextEdit="1"/>
              </p:cNvSpPr>
              <p:nvPr/>
            </p:nvSpPr>
            <p:spPr>
              <a:xfrm>
                <a:off x="6618292" y="1802395"/>
                <a:ext cx="1812163" cy="246221"/>
              </a:xfrm>
              <a:prstGeom prst="rect">
                <a:avLst/>
              </a:prstGeom>
              <a:blipFill>
                <a:blip r:embed="rId3"/>
                <a:stretch>
                  <a:fillRect l="-3367" r="-3704" b="-37500"/>
                </a:stretch>
              </a:blipFill>
            </p:spPr>
            <p:txBody>
              <a:bodyPr/>
              <a:lstStyle/>
              <a:p>
                <a:r>
                  <a:rPr lang="sv-SE">
                    <a:noFill/>
                  </a:rPr>
                  <a:t> </a:t>
                </a:r>
              </a:p>
            </p:txBody>
          </p:sp>
        </mc:Fallback>
      </mc:AlternateContent>
      <p:sp>
        <p:nvSpPr>
          <p:cNvPr id="33" name="TextBox 32">
            <a:extLst>
              <a:ext uri="{FF2B5EF4-FFF2-40B4-BE49-F238E27FC236}">
                <a16:creationId xmlns:a16="http://schemas.microsoft.com/office/drawing/2014/main" id="{9C87B273-15E1-4757-A65E-A38A69B2C40B}"/>
              </a:ext>
            </a:extLst>
          </p:cNvPr>
          <p:cNvSpPr txBox="1"/>
          <p:nvPr/>
        </p:nvSpPr>
        <p:spPr>
          <a:xfrm>
            <a:off x="6541392" y="1568237"/>
            <a:ext cx="1600200" cy="307777"/>
          </a:xfrm>
          <a:prstGeom prst="rect">
            <a:avLst/>
          </a:prstGeom>
          <a:noFill/>
        </p:spPr>
        <p:txBody>
          <a:bodyPr wrap="square" rtlCol="0">
            <a:spAutoFit/>
          </a:bodyPr>
          <a:lstStyle/>
          <a:p>
            <a:r>
              <a:rPr lang="sv-SE" sz="1400" dirty="0"/>
              <a:t>Laser heat source:</a:t>
            </a: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2E10C9A7-D072-4E5D-A1CB-933A52649054}"/>
                  </a:ext>
                </a:extLst>
              </p:cNvPr>
              <p:cNvSpPr txBox="1"/>
              <p:nvPr/>
            </p:nvSpPr>
            <p:spPr>
              <a:xfrm rot="2974325">
                <a:off x="7678361" y="2820308"/>
                <a:ext cx="557268" cy="2659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sv-SE" sz="1600" b="0" i="1" smtClean="0">
                          <a:latin typeface="Cambria Math" panose="02040503050406030204" pitchFamily="18" charset="0"/>
                        </a:rPr>
                        <m:t>2</m:t>
                      </m:r>
                      <m:sSub>
                        <m:sSubPr>
                          <m:ctrlPr>
                            <a:rPr lang="da-DK" sz="1600" b="0" i="1" smtClean="0">
                              <a:latin typeface="Cambria Math" panose="02040503050406030204" pitchFamily="18" charset="0"/>
                            </a:rPr>
                          </m:ctrlPr>
                        </m:sSubPr>
                        <m:e>
                          <m:r>
                            <a:rPr lang="sv-SE" sz="1600" b="0" i="1" smtClean="0">
                              <a:latin typeface="Cambria Math" panose="02040503050406030204" pitchFamily="18" charset="0"/>
                            </a:rPr>
                            <m:t>𝑅</m:t>
                          </m:r>
                        </m:e>
                        <m:sub>
                          <m:r>
                            <a:rPr lang="da-DK" sz="1600" b="0" i="1" smtClean="0">
                              <a:latin typeface="Cambria Math" panose="02040503050406030204" pitchFamily="18" charset="0"/>
                            </a:rPr>
                            <m:t>𝑏𝑢𝑓</m:t>
                          </m:r>
                        </m:sub>
                      </m:sSub>
                    </m:oMath>
                  </m:oMathPara>
                </a14:m>
                <a:endParaRPr lang="sv-SE" baseline="-25000" dirty="0"/>
              </a:p>
            </p:txBody>
          </p:sp>
        </mc:Choice>
        <mc:Fallback xmlns="">
          <p:sp>
            <p:nvSpPr>
              <p:cNvPr id="34" name="TextBox 33">
                <a:extLst>
                  <a:ext uri="{FF2B5EF4-FFF2-40B4-BE49-F238E27FC236}">
                    <a16:creationId xmlns:a16="http://schemas.microsoft.com/office/drawing/2014/main" id="{2E10C9A7-D072-4E5D-A1CB-933A52649054}"/>
                  </a:ext>
                </a:extLst>
              </p:cNvPr>
              <p:cNvSpPr txBox="1">
                <a:spLocks noRot="1" noChangeAspect="1" noMove="1" noResize="1" noEditPoints="1" noAdjustHandles="1" noChangeArrowheads="1" noChangeShapeType="1" noTextEdit="1"/>
              </p:cNvSpPr>
              <p:nvPr/>
            </p:nvSpPr>
            <p:spPr>
              <a:xfrm rot="2974325">
                <a:off x="7678361" y="2820308"/>
                <a:ext cx="557268" cy="265970"/>
              </a:xfrm>
              <a:prstGeom prst="rect">
                <a:avLst/>
              </a:prstGeom>
              <a:blipFill>
                <a:blip r:embed="rId4"/>
                <a:stretch>
                  <a:fillRect l="-5376" t="-3030" b="-11111"/>
                </a:stretch>
              </a:blipFill>
            </p:spPr>
            <p:txBody>
              <a:bodyPr/>
              <a:lstStyle/>
              <a:p>
                <a:r>
                  <a:rPr lang="en-US">
                    <a:noFill/>
                  </a:rPr>
                  <a:t> </a:t>
                </a:r>
              </a:p>
            </p:txBody>
          </p:sp>
        </mc:Fallback>
      </mc:AlternateContent>
      <p:cxnSp>
        <p:nvCxnSpPr>
          <p:cNvPr id="35" name="Straight Arrow Connector 34">
            <a:extLst>
              <a:ext uri="{FF2B5EF4-FFF2-40B4-BE49-F238E27FC236}">
                <a16:creationId xmlns:a16="http://schemas.microsoft.com/office/drawing/2014/main" id="{17ADA1CE-AA30-4544-9BE6-F92517671752}"/>
              </a:ext>
            </a:extLst>
          </p:cNvPr>
          <p:cNvCxnSpPr>
            <a:cxnSpLocks/>
          </p:cNvCxnSpPr>
          <p:nvPr/>
        </p:nvCxnSpPr>
        <p:spPr>
          <a:xfrm flipV="1">
            <a:off x="6637609" y="3667917"/>
            <a:ext cx="389808" cy="3084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6" name="Straight Arrow Connector 35">
            <a:extLst>
              <a:ext uri="{FF2B5EF4-FFF2-40B4-BE49-F238E27FC236}">
                <a16:creationId xmlns:a16="http://schemas.microsoft.com/office/drawing/2014/main" id="{83EE6226-3F8A-4BE9-811C-D188C7B23988}"/>
              </a:ext>
            </a:extLst>
          </p:cNvPr>
          <p:cNvCxnSpPr/>
          <p:nvPr/>
        </p:nvCxnSpPr>
        <p:spPr>
          <a:xfrm flipV="1">
            <a:off x="8364591" y="2289213"/>
            <a:ext cx="389808" cy="3084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345343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Boundary Conditions</a:t>
            </a:r>
            <a:endParaRPr lang="sv-SE" dirty="0"/>
          </a:p>
        </p:txBody>
      </p:sp>
      <p:sp>
        <p:nvSpPr>
          <p:cNvPr id="3" name="Content Placeholder 2"/>
          <p:cNvSpPr>
            <a:spLocks noGrp="1"/>
          </p:cNvSpPr>
          <p:nvPr>
            <p:ph sz="half" idx="10"/>
          </p:nvPr>
        </p:nvSpPr>
        <p:spPr>
          <a:xfrm>
            <a:off x="630238" y="1543050"/>
            <a:ext cx="3149677" cy="3162300"/>
          </a:xfrm>
        </p:spPr>
        <p:txBody>
          <a:bodyPr>
            <a:normAutofit fontScale="92500" lnSpcReduction="20000"/>
          </a:bodyPr>
          <a:lstStyle/>
          <a:p>
            <a:r>
              <a:rPr lang="en-US" dirty="0"/>
              <a:t>The </a:t>
            </a:r>
            <a:r>
              <a:rPr lang="en-US" dirty="0" err="1"/>
              <a:t>thermoviscous</a:t>
            </a:r>
            <a:r>
              <a:rPr lang="en-US" dirty="0"/>
              <a:t> boundary layer</a:t>
            </a:r>
            <a:br>
              <a:rPr lang="en-US" dirty="0"/>
            </a:br>
            <a:r>
              <a:rPr lang="en-US" dirty="0"/>
              <a:t>(</a:t>
            </a:r>
            <a:r>
              <a:rPr lang="en-US" dirty="0">
                <a:sym typeface="Symbol"/>
              </a:rPr>
              <a:t> </a:t>
            </a:r>
            <a:r>
              <a:rPr lang="en-US" dirty="0"/>
              <a:t>~0.05 mm) is small compared to the geometrical dimensions (</a:t>
            </a:r>
            <a:r>
              <a:rPr lang="en-US" dirty="0" err="1"/>
              <a:t>L</a:t>
            </a:r>
            <a:r>
              <a:rPr lang="en-US" baseline="-25000" dirty="0" err="1"/>
              <a:t>geom</a:t>
            </a:r>
            <a:r>
              <a:rPr lang="en-US" dirty="0"/>
              <a:t> = 5 cm):</a:t>
            </a:r>
          </a:p>
          <a:p>
            <a:endParaRPr lang="en-US" dirty="0"/>
          </a:p>
          <a:p>
            <a:endParaRPr lang="en-US" dirty="0"/>
          </a:p>
          <a:p>
            <a:r>
              <a:rPr lang="en-US" dirty="0"/>
              <a:t>In this case, using Slip and Adiabatic wall conditions is a good approximation</a:t>
            </a:r>
          </a:p>
          <a:p>
            <a:r>
              <a:rPr lang="en-US" dirty="0"/>
              <a:t>However, the models shows how to mesh the boundary layer and model it using </a:t>
            </a:r>
            <a:r>
              <a:rPr lang="en-US" i="1" dirty="0" err="1"/>
              <a:t>Thermoviscous</a:t>
            </a:r>
            <a:r>
              <a:rPr lang="en-US" i="1" dirty="0"/>
              <a:t> Acoustics</a:t>
            </a:r>
          </a:p>
          <a:p>
            <a:r>
              <a:rPr lang="en-US" dirty="0"/>
              <a:t>Using Pressure Acoustics, the boundary layer can in this situation be mimicked using the </a:t>
            </a:r>
            <a:r>
              <a:rPr lang="en-US" i="1" dirty="0"/>
              <a:t>Thermoviscous Boundary Layer Impedance</a:t>
            </a:r>
            <a:r>
              <a:rPr lang="en-US" dirty="0"/>
              <a:t> boundary condition</a:t>
            </a:r>
          </a:p>
          <a:p>
            <a:endParaRPr lang="en-US"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D1ECD50-F715-4F85-8A36-8F8EAE508A16}"/>
                  </a:ext>
                </a:extLst>
              </p:cNvPr>
              <p:cNvSpPr txBox="1"/>
              <p:nvPr/>
            </p:nvSpPr>
            <p:spPr>
              <a:xfrm>
                <a:off x="505306" y="2266709"/>
                <a:ext cx="1043555" cy="29360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a-DK" sz="1200" i="1">
                              <a:latin typeface="Cambria Math" panose="02040503050406030204" pitchFamily="18" charset="0"/>
                            </a:rPr>
                          </m:ctrlPr>
                        </m:sSubPr>
                        <m:e>
                          <m:r>
                            <a:rPr lang="da-DK" sz="1200" i="1">
                              <a:latin typeface="Cambria Math"/>
                            </a:rPr>
                            <m:t>𝐿</m:t>
                          </m:r>
                        </m:e>
                        <m:sub>
                          <m:r>
                            <a:rPr lang="da-DK" sz="1200" i="1">
                              <a:latin typeface="Cambria Math"/>
                            </a:rPr>
                            <m:t>𝑔𝑒𝑜𝑚</m:t>
                          </m:r>
                        </m:sub>
                      </m:sSub>
                      <m:r>
                        <a:rPr lang="da-DK" sz="1200" i="1">
                          <a:latin typeface="Cambria Math"/>
                          <a:ea typeface="Cambria Math"/>
                        </a:rPr>
                        <m:t>~</m:t>
                      </m:r>
                      <m:sSub>
                        <m:sSubPr>
                          <m:ctrlPr>
                            <a:rPr lang="da-DK" sz="1200" i="1">
                              <a:latin typeface="Cambria Math" panose="02040503050406030204" pitchFamily="18" charset="0"/>
                              <a:ea typeface="Cambria Math"/>
                            </a:rPr>
                          </m:ctrlPr>
                        </m:sSubPr>
                        <m:e>
                          <m:r>
                            <a:rPr lang="da-DK" sz="1200" i="1">
                              <a:latin typeface="Cambria Math"/>
                              <a:ea typeface="Cambria Math"/>
                            </a:rPr>
                            <m:t>𝛿</m:t>
                          </m:r>
                        </m:e>
                        <m:sub>
                          <m:r>
                            <a:rPr lang="da-DK" sz="1200" i="1">
                              <a:latin typeface="Cambria Math"/>
                              <a:ea typeface="Cambria Math"/>
                            </a:rPr>
                            <m:t>𝑣</m:t>
                          </m:r>
                          <m:r>
                            <a:rPr lang="da-DK" sz="1200" i="1">
                              <a:latin typeface="Cambria Math"/>
                              <a:ea typeface="Cambria Math"/>
                            </a:rPr>
                            <m:t>/</m:t>
                          </m:r>
                          <m:r>
                            <a:rPr lang="da-DK" sz="1200" i="1">
                              <a:latin typeface="Cambria Math"/>
                              <a:ea typeface="Cambria Math"/>
                            </a:rPr>
                            <m:t>𝑡h</m:t>
                          </m:r>
                        </m:sub>
                      </m:sSub>
                    </m:oMath>
                  </m:oMathPara>
                </a14:m>
                <a:endParaRPr lang="en-US" sz="1200" dirty="0"/>
              </a:p>
            </p:txBody>
          </p:sp>
        </mc:Choice>
        <mc:Fallback xmlns="">
          <p:sp>
            <p:nvSpPr>
              <p:cNvPr id="11" name="TextBox 10">
                <a:extLst>
                  <a:ext uri="{FF2B5EF4-FFF2-40B4-BE49-F238E27FC236}">
                    <a16:creationId xmlns:a16="http://schemas.microsoft.com/office/drawing/2014/main" id="{0D1ECD50-F715-4F85-8A36-8F8EAE508A16}"/>
                  </a:ext>
                </a:extLst>
              </p:cNvPr>
              <p:cNvSpPr txBox="1">
                <a:spLocks noRot="1" noChangeAspect="1" noMove="1" noResize="1" noEditPoints="1" noAdjustHandles="1" noChangeArrowheads="1" noChangeShapeType="1" noTextEdit="1"/>
              </p:cNvSpPr>
              <p:nvPr/>
            </p:nvSpPr>
            <p:spPr>
              <a:xfrm>
                <a:off x="505306" y="2266709"/>
                <a:ext cx="1043555" cy="293607"/>
              </a:xfrm>
              <a:prstGeom prst="rect">
                <a:avLst/>
              </a:prstGeom>
              <a:blipFill>
                <a:blip r:embed="rId4"/>
                <a:stretch>
                  <a:fillRect b="-20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A4F68D3-6C81-4F89-BCE8-C8EEE589D15C}"/>
                  </a:ext>
                </a:extLst>
              </p:cNvPr>
              <p:cNvSpPr txBox="1"/>
              <p:nvPr/>
            </p:nvSpPr>
            <p:spPr>
              <a:xfrm>
                <a:off x="1660460" y="2086155"/>
                <a:ext cx="888127" cy="63799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a:latin typeface="Cambria Math" panose="02040503050406030204" pitchFamily="18" charset="0"/>
                            </a:rPr>
                          </m:ctrlPr>
                        </m:sSubPr>
                        <m:e>
                          <m:r>
                            <a:rPr lang="en-US" sz="1200" i="1">
                              <a:latin typeface="Cambria Math"/>
                              <a:ea typeface="Cambria Math"/>
                            </a:rPr>
                            <m:t>𝛿</m:t>
                          </m:r>
                        </m:e>
                        <m:sub>
                          <m:r>
                            <a:rPr lang="da-DK" sz="1200" i="1">
                              <a:latin typeface="Cambria Math"/>
                            </a:rPr>
                            <m:t>𝑣</m:t>
                          </m:r>
                        </m:sub>
                      </m:sSub>
                      <m:r>
                        <a:rPr lang="da-DK" sz="1200" i="1">
                          <a:latin typeface="Cambria Math"/>
                        </a:rPr>
                        <m:t>=</m:t>
                      </m:r>
                      <m:rad>
                        <m:radPr>
                          <m:degHide m:val="on"/>
                          <m:ctrlPr>
                            <a:rPr lang="da-DK" sz="1200" i="1">
                              <a:latin typeface="Cambria Math" panose="02040503050406030204" pitchFamily="18" charset="0"/>
                            </a:rPr>
                          </m:ctrlPr>
                        </m:radPr>
                        <m:deg/>
                        <m:e>
                          <m:f>
                            <m:fPr>
                              <m:ctrlPr>
                                <a:rPr lang="da-DK" sz="1200" i="1">
                                  <a:latin typeface="Cambria Math" panose="02040503050406030204" pitchFamily="18" charset="0"/>
                                </a:rPr>
                              </m:ctrlPr>
                            </m:fPr>
                            <m:num>
                              <m:r>
                                <a:rPr lang="da-DK" sz="1200" i="1">
                                  <a:latin typeface="Cambria Math"/>
                                </a:rPr>
                                <m:t>2</m:t>
                              </m:r>
                              <m:r>
                                <a:rPr lang="da-DK" sz="1200" i="1">
                                  <a:latin typeface="Cambria Math"/>
                                  <a:ea typeface="Cambria Math"/>
                                </a:rPr>
                                <m:t>𝜇</m:t>
                              </m:r>
                            </m:num>
                            <m:den>
                              <m:r>
                                <a:rPr lang="da-DK" sz="1200" i="1">
                                  <a:latin typeface="Cambria Math"/>
                                  <a:ea typeface="Cambria Math"/>
                                </a:rPr>
                                <m:t>𝜌𝜔</m:t>
                              </m:r>
                            </m:den>
                          </m:f>
                        </m:e>
                      </m:rad>
                    </m:oMath>
                  </m:oMathPara>
                </a14:m>
                <a:endParaRPr lang="en-US" sz="1200" dirty="0"/>
              </a:p>
            </p:txBody>
          </p:sp>
        </mc:Choice>
        <mc:Fallback xmlns="">
          <p:sp>
            <p:nvSpPr>
              <p:cNvPr id="13" name="TextBox 12">
                <a:extLst>
                  <a:ext uri="{FF2B5EF4-FFF2-40B4-BE49-F238E27FC236}">
                    <a16:creationId xmlns:a16="http://schemas.microsoft.com/office/drawing/2014/main" id="{EA4F68D3-6C81-4F89-BCE8-C8EEE589D15C}"/>
                  </a:ext>
                </a:extLst>
              </p:cNvPr>
              <p:cNvSpPr txBox="1">
                <a:spLocks noRot="1" noChangeAspect="1" noMove="1" noResize="1" noEditPoints="1" noAdjustHandles="1" noChangeArrowheads="1" noChangeShapeType="1" noTextEdit="1"/>
              </p:cNvSpPr>
              <p:nvPr/>
            </p:nvSpPr>
            <p:spPr>
              <a:xfrm>
                <a:off x="1660460" y="2086155"/>
                <a:ext cx="888127" cy="63799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8EED640-AA4B-4CF7-A8D2-9956C8B5C020}"/>
                  </a:ext>
                </a:extLst>
              </p:cNvPr>
              <p:cNvSpPr txBox="1"/>
              <p:nvPr/>
            </p:nvSpPr>
            <p:spPr>
              <a:xfrm>
                <a:off x="2761251" y="2086154"/>
                <a:ext cx="1048749" cy="63799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a:latin typeface="Cambria Math" panose="02040503050406030204" pitchFamily="18" charset="0"/>
                            </a:rPr>
                          </m:ctrlPr>
                        </m:sSubPr>
                        <m:e>
                          <m:r>
                            <a:rPr lang="en-US" sz="1200" i="1">
                              <a:latin typeface="Cambria Math"/>
                              <a:ea typeface="Cambria Math"/>
                            </a:rPr>
                            <m:t>𝛿</m:t>
                          </m:r>
                        </m:e>
                        <m:sub>
                          <m:r>
                            <a:rPr lang="da-DK" sz="1200" i="1">
                              <a:latin typeface="Cambria Math"/>
                            </a:rPr>
                            <m:t>𝑣</m:t>
                          </m:r>
                        </m:sub>
                      </m:sSub>
                      <m:r>
                        <a:rPr lang="da-DK" sz="1200" i="1">
                          <a:latin typeface="Cambria Math"/>
                        </a:rPr>
                        <m:t>=</m:t>
                      </m:r>
                      <m:rad>
                        <m:radPr>
                          <m:degHide m:val="on"/>
                          <m:ctrlPr>
                            <a:rPr lang="da-DK" sz="1200" i="1">
                              <a:latin typeface="Cambria Math" panose="02040503050406030204" pitchFamily="18" charset="0"/>
                            </a:rPr>
                          </m:ctrlPr>
                        </m:radPr>
                        <m:deg/>
                        <m:e>
                          <m:f>
                            <m:fPr>
                              <m:ctrlPr>
                                <a:rPr lang="da-DK" sz="1200" i="1">
                                  <a:latin typeface="Cambria Math" panose="02040503050406030204" pitchFamily="18" charset="0"/>
                                </a:rPr>
                              </m:ctrlPr>
                            </m:fPr>
                            <m:num>
                              <m:r>
                                <a:rPr lang="da-DK" sz="1200" i="1">
                                  <a:latin typeface="Cambria Math"/>
                                </a:rPr>
                                <m:t>2</m:t>
                              </m:r>
                              <m:r>
                                <a:rPr lang="da-DK" sz="1200" i="1">
                                  <a:latin typeface="Cambria Math"/>
                                </a:rPr>
                                <m:t>𝑘</m:t>
                              </m:r>
                            </m:num>
                            <m:den>
                              <m:r>
                                <a:rPr lang="da-DK" sz="1200" i="1">
                                  <a:latin typeface="Cambria Math"/>
                                  <a:ea typeface="Cambria Math"/>
                                </a:rPr>
                                <m:t>𝜌𝜔</m:t>
                              </m:r>
                              <m:sSub>
                                <m:sSubPr>
                                  <m:ctrlPr>
                                    <a:rPr lang="da-DK" sz="1200" i="1">
                                      <a:latin typeface="Cambria Math" panose="02040503050406030204" pitchFamily="18" charset="0"/>
                                      <a:ea typeface="Cambria Math"/>
                                    </a:rPr>
                                  </m:ctrlPr>
                                </m:sSubPr>
                                <m:e>
                                  <m:r>
                                    <a:rPr lang="da-DK" sz="1200" i="1">
                                      <a:latin typeface="Cambria Math"/>
                                      <a:ea typeface="Cambria Math"/>
                                    </a:rPr>
                                    <m:t>𝐶</m:t>
                                  </m:r>
                                </m:e>
                                <m:sub>
                                  <m:r>
                                    <a:rPr lang="da-DK" sz="1200" i="1">
                                      <a:latin typeface="Cambria Math"/>
                                      <a:ea typeface="Cambria Math"/>
                                    </a:rPr>
                                    <m:t>𝑝</m:t>
                                  </m:r>
                                </m:sub>
                              </m:sSub>
                            </m:den>
                          </m:f>
                        </m:e>
                      </m:rad>
                    </m:oMath>
                  </m:oMathPara>
                </a14:m>
                <a:endParaRPr lang="en-US" sz="1200" dirty="0"/>
              </a:p>
            </p:txBody>
          </p:sp>
        </mc:Choice>
        <mc:Fallback xmlns="">
          <p:sp>
            <p:nvSpPr>
              <p:cNvPr id="14" name="TextBox 13">
                <a:extLst>
                  <a:ext uri="{FF2B5EF4-FFF2-40B4-BE49-F238E27FC236}">
                    <a16:creationId xmlns:a16="http://schemas.microsoft.com/office/drawing/2014/main" id="{48EED640-AA4B-4CF7-A8D2-9956C8B5C020}"/>
                  </a:ext>
                </a:extLst>
              </p:cNvPr>
              <p:cNvSpPr txBox="1">
                <a:spLocks noRot="1" noChangeAspect="1" noMove="1" noResize="1" noEditPoints="1" noAdjustHandles="1" noChangeArrowheads="1" noChangeShapeType="1" noTextEdit="1"/>
              </p:cNvSpPr>
              <p:nvPr/>
            </p:nvSpPr>
            <p:spPr>
              <a:xfrm>
                <a:off x="2761251" y="2086154"/>
                <a:ext cx="1048749" cy="637995"/>
              </a:xfrm>
              <a:prstGeom prst="rect">
                <a:avLst/>
              </a:prstGeom>
              <a:blipFill>
                <a:blip r:embed="rId6"/>
                <a:stretch>
                  <a:fillRect/>
                </a:stretch>
              </a:blipFill>
            </p:spPr>
            <p:txBody>
              <a:bodyPr/>
              <a:lstStyle/>
              <a:p>
                <a:r>
                  <a:rPr lang="en-US">
                    <a:noFill/>
                  </a:rPr>
                  <a:t> </a:t>
                </a:r>
              </a:p>
            </p:txBody>
          </p:sp>
        </mc:Fallback>
      </mc:AlternateContent>
      <p:pic>
        <p:nvPicPr>
          <p:cNvPr id="15" name="Content Placeholder 14">
            <a:extLst>
              <a:ext uri="{FF2B5EF4-FFF2-40B4-BE49-F238E27FC236}">
                <a16:creationId xmlns:a16="http://schemas.microsoft.com/office/drawing/2014/main" id="{B123924E-9F4B-4062-8F0E-10C3C3F0C06A}"/>
              </a:ext>
            </a:extLst>
          </p:cNvPr>
          <p:cNvPicPr>
            <a:picLocks noGrp="1" noChangeAspect="1"/>
          </p:cNvPicPr>
          <p:nvPr>
            <p:ph sz="quarter" idx="11"/>
          </p:nvPr>
        </p:nvPicPr>
        <p:blipFill>
          <a:blip r:embed="rId7"/>
          <a:stretch>
            <a:fillRect/>
          </a:stretch>
        </p:blipFill>
        <p:spPr>
          <a:xfrm>
            <a:off x="4114800" y="573160"/>
            <a:ext cx="4800600" cy="3997180"/>
          </a:xfrm>
          <a:prstGeom prst="rect">
            <a:avLst/>
          </a:prstGeom>
        </p:spPr>
      </p:pic>
    </p:spTree>
    <p:extLst>
      <p:ext uri="{BB962C8B-B14F-4D97-AF65-F5344CB8AC3E}">
        <p14:creationId xmlns:p14="http://schemas.microsoft.com/office/powerpoint/2010/main" val="1383037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EC616-12B3-4C68-9913-D19A3BB570A0}"/>
              </a:ext>
            </a:extLst>
          </p:cNvPr>
          <p:cNvSpPr>
            <a:spLocks noGrp="1"/>
          </p:cNvSpPr>
          <p:nvPr>
            <p:ph type="title"/>
          </p:nvPr>
        </p:nvSpPr>
        <p:spPr/>
        <p:txBody>
          <a:bodyPr/>
          <a:lstStyle/>
          <a:p>
            <a:r>
              <a:rPr lang="sv-SE" dirty="0"/>
              <a:t>Mesh</a:t>
            </a:r>
            <a:endParaRPr lang="en-US" dirty="0"/>
          </a:p>
        </p:txBody>
      </p:sp>
      <p:pic>
        <p:nvPicPr>
          <p:cNvPr id="7" name="Content Placeholder 6">
            <a:extLst>
              <a:ext uri="{FF2B5EF4-FFF2-40B4-BE49-F238E27FC236}">
                <a16:creationId xmlns:a16="http://schemas.microsoft.com/office/drawing/2014/main" id="{3E0691B4-3BAF-4FDB-9F8E-0AD2E5A796FE}"/>
              </a:ext>
            </a:extLst>
          </p:cNvPr>
          <p:cNvPicPr>
            <a:picLocks noGrp="1" noChangeAspect="1"/>
          </p:cNvPicPr>
          <p:nvPr>
            <p:ph sz="quarter" idx="11"/>
          </p:nvPr>
        </p:nvPicPr>
        <p:blipFill>
          <a:blip r:embed="rId2"/>
          <a:stretch>
            <a:fillRect/>
          </a:stretch>
        </p:blipFill>
        <p:spPr>
          <a:xfrm>
            <a:off x="4114800" y="770152"/>
            <a:ext cx="4800600" cy="3603196"/>
          </a:xfrm>
        </p:spPr>
      </p:pic>
      <p:sp>
        <p:nvSpPr>
          <p:cNvPr id="4" name="Content Placeholder 3">
            <a:extLst>
              <a:ext uri="{FF2B5EF4-FFF2-40B4-BE49-F238E27FC236}">
                <a16:creationId xmlns:a16="http://schemas.microsoft.com/office/drawing/2014/main" id="{EAE98238-EDC1-4796-8712-86AF4DB55E7B}"/>
              </a:ext>
            </a:extLst>
          </p:cNvPr>
          <p:cNvSpPr>
            <a:spLocks noGrp="1"/>
          </p:cNvSpPr>
          <p:nvPr>
            <p:ph sz="half" idx="10"/>
          </p:nvPr>
        </p:nvSpPr>
        <p:spPr/>
        <p:txBody>
          <a:bodyPr/>
          <a:lstStyle/>
          <a:p>
            <a:r>
              <a:rPr lang="sv-SE" dirty="0"/>
              <a:t>The mesh has to resolve the waves, the geometry, and gradients in the model.</a:t>
            </a:r>
          </a:p>
          <a:p>
            <a:r>
              <a:rPr lang="sv-SE" dirty="0"/>
              <a:t>In this model, resolving the heat source is the most important factor.</a:t>
            </a:r>
          </a:p>
          <a:p>
            <a:pPr marL="0" indent="0">
              <a:buNone/>
            </a:pPr>
            <a:endParaRPr lang="en-US" dirty="0"/>
          </a:p>
        </p:txBody>
      </p:sp>
      <p:sp>
        <p:nvSpPr>
          <p:cNvPr id="8" name="Text Placeholder 7">
            <a:extLst>
              <a:ext uri="{FF2B5EF4-FFF2-40B4-BE49-F238E27FC236}">
                <a16:creationId xmlns:a16="http://schemas.microsoft.com/office/drawing/2014/main" id="{0D8D72C9-E672-483A-A556-F2C957FF7146}"/>
              </a:ext>
            </a:extLst>
          </p:cNvPr>
          <p:cNvSpPr>
            <a:spLocks noGrp="1"/>
          </p:cNvSpPr>
          <p:nvPr>
            <p:ph type="body" sz="quarter" idx="12"/>
          </p:nvPr>
        </p:nvSpPr>
        <p:spPr/>
        <p:txBody>
          <a:bodyPr/>
          <a:lstStyle/>
          <a:p>
            <a:r>
              <a:rPr lang="sv-SE" dirty="0"/>
              <a:t>Heat source and mesh nodes as a function of r at z=0</a:t>
            </a:r>
            <a:endParaRPr lang="en-US" dirty="0"/>
          </a:p>
        </p:txBody>
      </p:sp>
    </p:spTree>
    <p:extLst>
      <p:ext uri="{BB962C8B-B14F-4D97-AF65-F5344CB8AC3E}">
        <p14:creationId xmlns:p14="http://schemas.microsoft.com/office/powerpoint/2010/main" val="1822493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87351AE-7F4F-4309-9E57-F7ED8A43CA87}"/>
              </a:ext>
            </a:extLst>
          </p:cNvPr>
          <p:cNvPicPr>
            <a:picLocks noChangeAspect="1"/>
          </p:cNvPicPr>
          <p:nvPr/>
        </p:nvPicPr>
        <p:blipFill>
          <a:blip r:embed="rId3"/>
          <a:stretch>
            <a:fillRect/>
          </a:stretch>
        </p:blipFill>
        <p:spPr>
          <a:xfrm>
            <a:off x="6342393" y="600025"/>
            <a:ext cx="2209800" cy="1657350"/>
          </a:xfrm>
          <a:prstGeom prst="rect">
            <a:avLst/>
          </a:prstGeom>
        </p:spPr>
      </p:pic>
      <p:sp>
        <p:nvSpPr>
          <p:cNvPr id="2" name="Title 1"/>
          <p:cNvSpPr>
            <a:spLocks noGrp="1"/>
          </p:cNvSpPr>
          <p:nvPr>
            <p:ph type="title"/>
          </p:nvPr>
        </p:nvSpPr>
        <p:spPr/>
        <p:txBody>
          <a:bodyPr/>
          <a:lstStyle/>
          <a:p>
            <a:r>
              <a:rPr lang="en-US"/>
              <a:t>Results</a:t>
            </a:r>
          </a:p>
        </p:txBody>
      </p:sp>
      <p:pic>
        <p:nvPicPr>
          <p:cNvPr id="7" name="Picture 6">
            <a:extLst>
              <a:ext uri="{FF2B5EF4-FFF2-40B4-BE49-F238E27FC236}">
                <a16:creationId xmlns:a16="http://schemas.microsoft.com/office/drawing/2014/main" id="{C1587C76-5B3F-476D-8EC9-8463CB5494EC}"/>
              </a:ext>
            </a:extLst>
          </p:cNvPr>
          <p:cNvPicPr>
            <a:picLocks noChangeAspect="1"/>
          </p:cNvPicPr>
          <p:nvPr/>
        </p:nvPicPr>
        <p:blipFill>
          <a:blip r:embed="rId4"/>
          <a:stretch>
            <a:fillRect/>
          </a:stretch>
        </p:blipFill>
        <p:spPr>
          <a:xfrm>
            <a:off x="1070975" y="1156138"/>
            <a:ext cx="4651360" cy="3244412"/>
          </a:xfrm>
          <a:prstGeom prst="rect">
            <a:avLst/>
          </a:prstGeom>
        </p:spPr>
      </p:pic>
      <p:pic>
        <p:nvPicPr>
          <p:cNvPr id="9" name="Picture 8">
            <a:extLst>
              <a:ext uri="{FF2B5EF4-FFF2-40B4-BE49-F238E27FC236}">
                <a16:creationId xmlns:a16="http://schemas.microsoft.com/office/drawing/2014/main" id="{EFAA9C5B-5CAE-44D8-9BBC-1232957C4116}"/>
              </a:ext>
            </a:extLst>
          </p:cNvPr>
          <p:cNvPicPr>
            <a:picLocks noChangeAspect="1"/>
          </p:cNvPicPr>
          <p:nvPr/>
        </p:nvPicPr>
        <p:blipFill>
          <a:blip r:embed="rId5"/>
          <a:stretch>
            <a:fillRect/>
          </a:stretch>
        </p:blipFill>
        <p:spPr>
          <a:xfrm>
            <a:off x="6342393" y="2962275"/>
            <a:ext cx="2209800" cy="1657350"/>
          </a:xfrm>
          <a:prstGeom prst="rect">
            <a:avLst/>
          </a:prstGeom>
        </p:spPr>
      </p:pic>
      <p:cxnSp>
        <p:nvCxnSpPr>
          <p:cNvPr id="13" name="Connector: Elbow 12">
            <a:extLst>
              <a:ext uri="{FF2B5EF4-FFF2-40B4-BE49-F238E27FC236}">
                <a16:creationId xmlns:a16="http://schemas.microsoft.com/office/drawing/2014/main" id="{706DDAA1-2997-4D20-A1A7-FBBD8C32BD5B}"/>
              </a:ext>
            </a:extLst>
          </p:cNvPr>
          <p:cNvCxnSpPr>
            <a:cxnSpLocks/>
          </p:cNvCxnSpPr>
          <p:nvPr/>
        </p:nvCxnSpPr>
        <p:spPr>
          <a:xfrm rot="10800000" flipV="1">
            <a:off x="5167062" y="1429798"/>
            <a:ext cx="1524000" cy="208775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E56AA86A-EEF5-46A7-A7F8-59B3052A1B8B}"/>
              </a:ext>
            </a:extLst>
          </p:cNvPr>
          <p:cNvCxnSpPr>
            <a:cxnSpLocks/>
          </p:cNvCxnSpPr>
          <p:nvPr/>
        </p:nvCxnSpPr>
        <p:spPr>
          <a:xfrm rot="10800000">
            <a:off x="4610100" y="3790950"/>
            <a:ext cx="2025586" cy="287835"/>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67BBAD8-41BB-4D0F-8B20-4454B1D7C857}"/>
              </a:ext>
            </a:extLst>
          </p:cNvPr>
          <p:cNvSpPr txBox="1"/>
          <p:nvPr/>
        </p:nvSpPr>
        <p:spPr>
          <a:xfrm>
            <a:off x="7340300" y="3535943"/>
            <a:ext cx="1803699" cy="523220"/>
          </a:xfrm>
          <a:prstGeom prst="rect">
            <a:avLst/>
          </a:prstGeom>
          <a:noFill/>
        </p:spPr>
        <p:txBody>
          <a:bodyPr wrap="none" rtlCol="0">
            <a:spAutoFit/>
          </a:bodyPr>
          <a:lstStyle/>
          <a:p>
            <a:r>
              <a:rPr lang="en-US" sz="1400" dirty="0">
                <a:latin typeface="Lato Light" panose="020F0302020204030203" charset="0"/>
              </a:rPr>
              <a:t>non-symmetric mode</a:t>
            </a:r>
          </a:p>
          <a:p>
            <a:r>
              <a:rPr lang="en-US" sz="1400" dirty="0">
                <a:latin typeface="Lato Light" panose="020F0302020204030203" charset="0"/>
              </a:rPr>
              <a:t>not excited</a:t>
            </a:r>
          </a:p>
        </p:txBody>
      </p:sp>
      <p:sp>
        <p:nvSpPr>
          <p:cNvPr id="17" name="TextBox 16">
            <a:extLst>
              <a:ext uri="{FF2B5EF4-FFF2-40B4-BE49-F238E27FC236}">
                <a16:creationId xmlns:a16="http://schemas.microsoft.com/office/drawing/2014/main" id="{BFE62A48-E2BA-491B-8907-00BE96E8BA1F}"/>
              </a:ext>
            </a:extLst>
          </p:cNvPr>
          <p:cNvSpPr txBox="1"/>
          <p:nvPr/>
        </p:nvSpPr>
        <p:spPr>
          <a:xfrm>
            <a:off x="7340300" y="1087488"/>
            <a:ext cx="1451038" cy="523220"/>
          </a:xfrm>
          <a:prstGeom prst="rect">
            <a:avLst/>
          </a:prstGeom>
          <a:noFill/>
        </p:spPr>
        <p:txBody>
          <a:bodyPr wrap="none" rtlCol="0">
            <a:spAutoFit/>
          </a:bodyPr>
          <a:lstStyle/>
          <a:p>
            <a:r>
              <a:rPr lang="en-US" sz="1400" dirty="0">
                <a:latin typeface="Lato Light" panose="020F0302020204030203" charset="0"/>
              </a:rPr>
              <a:t>symmetric mode</a:t>
            </a:r>
          </a:p>
          <a:p>
            <a:r>
              <a:rPr lang="en-US" sz="1400" dirty="0">
                <a:latin typeface="Lato Light" panose="020F0302020204030203" charset="0"/>
              </a:rPr>
              <a:t>is excited</a:t>
            </a:r>
          </a:p>
        </p:txBody>
      </p:sp>
    </p:spTree>
    <p:extLst>
      <p:ext uri="{BB962C8B-B14F-4D97-AF65-F5344CB8AC3E}">
        <p14:creationId xmlns:p14="http://schemas.microsoft.com/office/powerpoint/2010/main" val="3382617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FB629-E65E-435D-A7D6-513797869BFB}"/>
              </a:ext>
            </a:extLst>
          </p:cNvPr>
          <p:cNvSpPr>
            <a:spLocks noGrp="1"/>
          </p:cNvSpPr>
          <p:nvPr>
            <p:ph type="title"/>
          </p:nvPr>
        </p:nvSpPr>
        <p:spPr/>
        <p:txBody>
          <a:bodyPr/>
          <a:lstStyle/>
          <a:p>
            <a:r>
              <a:rPr lang="sv-SE" dirty="0"/>
              <a:t>Results</a:t>
            </a:r>
            <a:endParaRPr lang="en-US" dirty="0"/>
          </a:p>
        </p:txBody>
      </p:sp>
      <p:pic>
        <p:nvPicPr>
          <p:cNvPr id="10" name="Content Placeholder 9">
            <a:extLst>
              <a:ext uri="{FF2B5EF4-FFF2-40B4-BE49-F238E27FC236}">
                <a16:creationId xmlns:a16="http://schemas.microsoft.com/office/drawing/2014/main" id="{E3255FA0-7841-4592-B1A6-E7CBF0AAF61C}"/>
              </a:ext>
            </a:extLst>
          </p:cNvPr>
          <p:cNvPicPr>
            <a:picLocks noGrp="1" noChangeAspect="1"/>
          </p:cNvPicPr>
          <p:nvPr>
            <p:ph sz="quarter" idx="11"/>
          </p:nvPr>
        </p:nvPicPr>
        <p:blipFill>
          <a:blip r:embed="rId2"/>
          <a:stretch>
            <a:fillRect/>
          </a:stretch>
        </p:blipFill>
        <p:spPr>
          <a:xfrm>
            <a:off x="4114800" y="770152"/>
            <a:ext cx="4800599" cy="3603196"/>
          </a:xfrm>
        </p:spPr>
      </p:pic>
      <p:sp>
        <p:nvSpPr>
          <p:cNvPr id="6" name="Content Placeholder 5">
            <a:extLst>
              <a:ext uri="{FF2B5EF4-FFF2-40B4-BE49-F238E27FC236}">
                <a16:creationId xmlns:a16="http://schemas.microsoft.com/office/drawing/2014/main" id="{A6698B43-472F-4C72-A332-736661CEEE8F}"/>
              </a:ext>
            </a:extLst>
          </p:cNvPr>
          <p:cNvSpPr>
            <a:spLocks noGrp="1"/>
          </p:cNvSpPr>
          <p:nvPr>
            <p:ph sz="half" idx="10"/>
          </p:nvPr>
        </p:nvSpPr>
        <p:spPr/>
        <p:txBody>
          <a:bodyPr/>
          <a:lstStyle/>
          <a:p>
            <a:r>
              <a:rPr lang="sv-SE" dirty="0"/>
              <a:t>To study the total thermoviscous power dissipation density in this model, you need to use </a:t>
            </a:r>
            <a:r>
              <a:rPr lang="sv-SE" i="1" dirty="0"/>
              <a:t>Thermoviscous Acoustics.</a:t>
            </a:r>
            <a:endParaRPr lang="en-US" i="1" dirty="0"/>
          </a:p>
        </p:txBody>
      </p:sp>
      <p:sp>
        <p:nvSpPr>
          <p:cNvPr id="8" name="Text Placeholder 7">
            <a:extLst>
              <a:ext uri="{FF2B5EF4-FFF2-40B4-BE49-F238E27FC236}">
                <a16:creationId xmlns:a16="http://schemas.microsoft.com/office/drawing/2014/main" id="{04AB6646-B074-4688-8B5D-30B84CA69C84}"/>
              </a:ext>
            </a:extLst>
          </p:cNvPr>
          <p:cNvSpPr>
            <a:spLocks noGrp="1"/>
          </p:cNvSpPr>
          <p:nvPr>
            <p:ph type="body" sz="quarter" idx="12"/>
          </p:nvPr>
        </p:nvSpPr>
        <p:spPr/>
        <p:txBody>
          <a:bodyPr>
            <a:normAutofit fontScale="92500" lnSpcReduction="20000"/>
          </a:bodyPr>
          <a:lstStyle/>
          <a:p>
            <a:r>
              <a:rPr lang="sv-SE" dirty="0"/>
              <a:t>Total thermoviscous power dissipation density, calculated with the Thermovoscous Acoustics, Frequency Domain interface.</a:t>
            </a:r>
            <a:endParaRPr lang="en-US" dirty="0"/>
          </a:p>
        </p:txBody>
      </p:sp>
    </p:spTree>
    <p:extLst>
      <p:ext uri="{BB962C8B-B14F-4D97-AF65-F5344CB8AC3E}">
        <p14:creationId xmlns:p14="http://schemas.microsoft.com/office/powerpoint/2010/main" val="1901243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70605327"/>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6CC76ABF-F046-4C83-B81B-9C5A5297A9FF}" vid="{E405A69A-86C1-4754-A6F1-158C3E8360E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Template>
  <TotalTime>3061</TotalTime>
  <Words>307</Words>
  <Application>Microsoft Office PowerPoint</Application>
  <PresentationFormat>On-screen Show (16:9)</PresentationFormat>
  <Paragraphs>39</Paragraphs>
  <Slides>7</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Cambria Math</vt:lpstr>
      <vt:lpstr>Lato Black</vt:lpstr>
      <vt:lpstr>Lato Light</vt:lpstr>
      <vt:lpstr>Calibri</vt:lpstr>
      <vt:lpstr>Arial</vt:lpstr>
      <vt:lpstr>Lato</vt:lpstr>
      <vt:lpstr>Wingdings</vt:lpstr>
      <vt:lpstr>Symbol</vt:lpstr>
      <vt:lpstr>comsol</vt:lpstr>
      <vt:lpstr>Photoacoustic Resonator</vt:lpstr>
      <vt:lpstr>Background and Motivation</vt:lpstr>
      <vt:lpstr>Boundary Conditions</vt:lpstr>
      <vt:lpstr>Mesh</vt:lpstr>
      <vt:lpstr>Results</vt:lpstr>
      <vt:lpstr>Results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Photoacoustic Resonator</dc:title>
  <dc:creator>Elin Svensson</dc:creator>
  <cp:lastModifiedBy>Elin Svensson</cp:lastModifiedBy>
  <cp:revision>7</cp:revision>
  <dcterms:created xsi:type="dcterms:W3CDTF">2022-10-21T12:30:37Z</dcterms:created>
  <dcterms:modified xsi:type="dcterms:W3CDTF">2024-10-04T14:56:33Z</dcterms:modified>
</cp:coreProperties>
</file>