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4" r:id="rId1"/>
    <p:sldMasterId id="2147483691" r:id="rId2"/>
  </p:sldMasterIdLst>
  <p:notesMasterIdLst>
    <p:notesMasterId r:id="rId13"/>
  </p:notesMasterIdLst>
  <p:handoutMasterIdLst>
    <p:handoutMasterId r:id="rId14"/>
  </p:handoutMasterIdLst>
  <p:sldIdLst>
    <p:sldId id="257" r:id="rId3"/>
    <p:sldId id="260" r:id="rId4"/>
    <p:sldId id="261" r:id="rId5"/>
    <p:sldId id="262" r:id="rId6"/>
    <p:sldId id="263" r:id="rId7"/>
    <p:sldId id="264" r:id="rId8"/>
    <p:sldId id="265" r:id="rId9"/>
    <p:sldId id="266" r:id="rId10"/>
    <p:sldId id="267" r:id="rId11"/>
    <p:sldId id="1229" r:id="rId12"/>
  </p:sldIdLst>
  <p:sldSz cx="9144000" cy="5143500" type="screen16x9"/>
  <p:notesSz cx="6858000" cy="9144000"/>
  <p:embeddedFontLst>
    <p:embeddedFont>
      <p:font typeface="Cambria Math" panose="02040503050406030204" pitchFamily="18" charset="0"/>
      <p:regular r:id="rId15"/>
    </p:embeddedFont>
    <p:embeddedFont>
      <p:font typeface="Lato" panose="020F0502020204030203" pitchFamily="34" charset="0"/>
      <p:regular r:id="rId16"/>
      <p:bold r:id="rId17"/>
      <p:italic r:id="rId18"/>
      <p:boldItalic r:id="rId19"/>
    </p:embeddedFont>
    <p:embeddedFont>
      <p:font typeface="Lato Black" panose="020F0A02020204030203" pitchFamily="34" charset="0"/>
      <p:bold r:id="rId20"/>
      <p:boldItalic r:id="rId21"/>
    </p:embeddedFont>
    <p:embeddedFont>
      <p:font typeface="Lato Light" panose="020F03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96"/>
    <a:srgbClr val="1B4D81"/>
    <a:srgbClr val="3B81B7"/>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0288" autoAdjust="0"/>
  </p:normalViewPr>
  <p:slideViewPr>
    <p:cSldViewPr>
      <p:cViewPr varScale="1">
        <p:scale>
          <a:sx n="178" d="100"/>
          <a:sy n="178" d="100"/>
        </p:scale>
        <p:origin x="450" y="15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7.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font" Target="fonts/font9.fntdata"/><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07-Oct-24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07-Oct-24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t>8</a:t>
            </a:fld>
            <a:endParaRPr lang="en-US" dirty="0"/>
          </a:p>
        </p:txBody>
      </p:sp>
    </p:spTree>
    <p:extLst>
      <p:ext uri="{BB962C8B-B14F-4D97-AF65-F5344CB8AC3E}">
        <p14:creationId xmlns:p14="http://schemas.microsoft.com/office/powerpoint/2010/main" val="1946703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193491D8-5840-4133-B218-AD38D839AFD4}" type="slidenum">
              <a:rPr lang="sv-SE" smtClean="0"/>
              <a:t>9</a:t>
            </a:fld>
            <a:endParaRPr lang="sv-SE"/>
          </a:p>
        </p:txBody>
      </p:sp>
    </p:spTree>
    <p:extLst>
      <p:ext uri="{BB962C8B-B14F-4D97-AF65-F5344CB8AC3E}">
        <p14:creationId xmlns:p14="http://schemas.microsoft.com/office/powerpoint/2010/main" val="2063384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9628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3A544C81-C925-4449-9FF8-7B20A4EE3613}"/>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271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11251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14387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578910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2546786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3669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0373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405677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363759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768035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C6B1DEDE-528B-431A-A758-54AE64F3A421}"/>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79478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0717000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6876080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071551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936769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620774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1381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539207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977049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331209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85779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7855502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24052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7056035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98463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1115032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77458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9524969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7686709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6684357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6189627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08865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617702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8439869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179542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48347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306631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4310998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848020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9814520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00674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285898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5936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335148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320362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93095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648380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40446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3002733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06438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03789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662993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89720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0439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1783584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3126841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147427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8204666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339249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949796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960926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546020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69926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65005767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1007149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8975616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6797882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6647099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660407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49376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5870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1514240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0498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5" Type="http://schemas.openxmlformats.org/officeDocument/2006/relationships/slideLayout" Target="../slideLayouts/slideLayout21.xml"/><Relationship Id="rId61" Type="http://schemas.openxmlformats.org/officeDocument/2006/relationships/image" Target="../media/image8.emf"/><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theme" Target="../theme/theme2.xml"/><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image" Target="../media/image7.emf"/><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33667610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15778" y="223913"/>
            <a:ext cx="752320" cy="69658"/>
          </a:xfrm>
          <a:prstGeom prst="rect">
            <a:avLst/>
          </a:prstGeom>
        </p:spPr>
      </p:pic>
    </p:spTree>
    <p:extLst>
      <p:ext uri="{BB962C8B-B14F-4D97-AF65-F5344CB8AC3E}">
        <p14:creationId xmlns:p14="http://schemas.microsoft.com/office/powerpoint/2010/main" val="212931506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 id="2147483721" r:id="rId30"/>
    <p:sldLayoutId id="2147483722" r:id="rId31"/>
    <p:sldLayoutId id="2147483723" r:id="rId32"/>
    <p:sldLayoutId id="2147483724" r:id="rId33"/>
    <p:sldLayoutId id="2147483725" r:id="rId34"/>
    <p:sldLayoutId id="2147483726" r:id="rId35"/>
    <p:sldLayoutId id="2147483727" r:id="rId36"/>
    <p:sldLayoutId id="2147483728" r:id="rId37"/>
    <p:sldLayoutId id="2147483729" r:id="rId38"/>
    <p:sldLayoutId id="2147483730" r:id="rId39"/>
    <p:sldLayoutId id="2147483731" r:id="rId40"/>
    <p:sldLayoutId id="2147483732" r:id="rId41"/>
    <p:sldLayoutId id="2147483733" r:id="rId42"/>
    <p:sldLayoutId id="2147483734" r:id="rId43"/>
    <p:sldLayoutId id="2147483735" r:id="rId44"/>
    <p:sldLayoutId id="2147483736" r:id="rId45"/>
    <p:sldLayoutId id="2147483737" r:id="rId46"/>
    <p:sldLayoutId id="2147483738" r:id="rId47"/>
    <p:sldLayoutId id="2147483739" r:id="rId48"/>
    <p:sldLayoutId id="2147483740" r:id="rId49"/>
    <p:sldLayoutId id="2147483741" r:id="rId50"/>
    <p:sldLayoutId id="2147483742" r:id="rId51"/>
    <p:sldLayoutId id="2147483743" r:id="rId52"/>
    <p:sldLayoutId id="2147483744" r:id="rId53"/>
    <p:sldLayoutId id="2147483745" r:id="rId54"/>
    <p:sldLayoutId id="2147483746" r:id="rId55"/>
    <p:sldLayoutId id="2147483747" r:id="rId56"/>
    <p:sldLayoutId id="2147483748" r:id="rId57"/>
    <p:sldLayoutId id="2147483749" r:id="rId58"/>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2"/>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Acoustic Muffler with </a:t>
            </a:r>
            <a:r>
              <a:rPr lang="en-US" noProof="0" dirty="0" err="1"/>
              <a:t>Thermoviscous</a:t>
            </a:r>
            <a:r>
              <a:rPr lang="en-US" noProof="0" dirty="0"/>
              <a:t> Acoustic Impedance Lumping</a:t>
            </a:r>
          </a:p>
        </p:txBody>
      </p:sp>
      <p:pic>
        <p:nvPicPr>
          <p:cNvPr id="8" name="Picture 7">
            <a:extLst>
              <a:ext uri="{FF2B5EF4-FFF2-40B4-BE49-F238E27FC236}">
                <a16:creationId xmlns:a16="http://schemas.microsoft.com/office/drawing/2014/main" id="{2119F4EB-5CF0-049E-FC81-194C51FBC593}"/>
              </a:ext>
            </a:extLst>
          </p:cNvPr>
          <p:cNvPicPr>
            <a:picLocks noChangeAspect="1"/>
          </p:cNvPicPr>
          <p:nvPr/>
        </p:nvPicPr>
        <p:blipFill>
          <a:blip r:embed="rId3"/>
          <a:stretch>
            <a:fillRect/>
          </a:stretch>
        </p:blipFill>
        <p:spPr>
          <a:xfrm>
            <a:off x="5004048" y="123478"/>
            <a:ext cx="5328594" cy="2997332"/>
          </a:xfrm>
          <a:prstGeom prst="rect">
            <a:avLst/>
          </a:prstGeom>
        </p:spPr>
      </p:pic>
    </p:spTree>
    <p:extLst>
      <p:ext uri="{BB962C8B-B14F-4D97-AF65-F5344CB8AC3E}">
        <p14:creationId xmlns:p14="http://schemas.microsoft.com/office/powerpoint/2010/main" val="3131436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0214A9-1848-9643-8BEB-15932D800E53}"/>
              </a:ext>
            </a:extLst>
          </p:cNvPr>
          <p:cNvSpPr>
            <a:spLocks noGrp="1"/>
          </p:cNvSpPr>
          <p:nvPr>
            <p:ph idx="1"/>
          </p:nvPr>
        </p:nvSpPr>
        <p:spPr>
          <a:xfrm>
            <a:off x="381000" y="4469785"/>
            <a:ext cx="2133600" cy="923925"/>
          </a:xfrm>
        </p:spPr>
        <p:txBody>
          <a:bodyPr/>
          <a:lstStyle/>
          <a:p>
            <a:r>
              <a:rPr lang="en-US" dirty="0" err="1"/>
              <a:t>comsol.com</a:t>
            </a:r>
            <a:endParaRPr lang="en-US" dirty="0"/>
          </a:p>
        </p:txBody>
      </p:sp>
    </p:spTree>
    <p:extLst>
      <p:ext uri="{BB962C8B-B14F-4D97-AF65-F5344CB8AC3E}">
        <p14:creationId xmlns:p14="http://schemas.microsoft.com/office/powerpoint/2010/main" val="226388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Background and Motivation</a:t>
            </a:r>
          </a:p>
        </p:txBody>
      </p:sp>
      <p:sp>
        <p:nvSpPr>
          <p:cNvPr id="3" name="Content Placeholder 2"/>
          <p:cNvSpPr>
            <a:spLocks noGrp="1"/>
          </p:cNvSpPr>
          <p:nvPr>
            <p:ph idx="1"/>
          </p:nvPr>
        </p:nvSpPr>
        <p:spPr/>
        <p:txBody>
          <a:bodyPr/>
          <a:lstStyle/>
          <a:p>
            <a:r>
              <a:rPr lang="en-US" noProof="0" dirty="0"/>
              <a:t>This is a true multiscale and </a:t>
            </a:r>
            <a:r>
              <a:rPr lang="en-US" noProof="0" dirty="0" err="1"/>
              <a:t>multiphysics</a:t>
            </a:r>
            <a:r>
              <a:rPr lang="en-US" noProof="0" dirty="0"/>
              <a:t> model of a simple muffler system</a:t>
            </a:r>
            <a:endParaRPr lang="en-US" dirty="0"/>
          </a:p>
          <a:p>
            <a:pPr lvl="1"/>
            <a:r>
              <a:rPr lang="en-US" noProof="0" dirty="0"/>
              <a:t>A detailed </a:t>
            </a:r>
            <a:r>
              <a:rPr lang="en-US" noProof="0" dirty="0" err="1"/>
              <a:t>thermoviscous</a:t>
            </a:r>
            <a:r>
              <a:rPr lang="en-US" noProof="0" dirty="0"/>
              <a:t> acoustic sub-model is used to determine the transfer impedance of the holes in an internal perforated plate (by looking at one hole in detail)</a:t>
            </a:r>
          </a:p>
          <a:p>
            <a:pPr lvl="1"/>
            <a:r>
              <a:rPr lang="en-US" noProof="0" dirty="0"/>
              <a:t>This model uses the </a:t>
            </a:r>
            <a:r>
              <a:rPr lang="en-US" noProof="0" dirty="0" err="1"/>
              <a:t>Thermoviscous</a:t>
            </a:r>
            <a:r>
              <a:rPr lang="en-US" noProof="0" dirty="0"/>
              <a:t> Acoustics, Frequency Domain interface for modeling acoustics with thermal and viscous losses</a:t>
            </a:r>
          </a:p>
          <a:p>
            <a:pPr lvl="1"/>
            <a:r>
              <a:rPr lang="en-US" noProof="0" dirty="0"/>
              <a:t>The results are compared to the Perforated Plate option available for the Interior Impedance boundary condition in the Pressure Acoustics, Frequency Domain interface</a:t>
            </a:r>
          </a:p>
          <a:p>
            <a:pPr lvl="1"/>
            <a:r>
              <a:rPr lang="en-US" dirty="0"/>
              <a:t>The results are also compared to a</a:t>
            </a:r>
            <a:r>
              <a:rPr lang="en-US" noProof="0" dirty="0"/>
              <a:t> user-defined impedance model by Kirby and Cummings and experimental </a:t>
            </a:r>
            <a:r>
              <a:rPr lang="en-US" dirty="0"/>
              <a:t>data</a:t>
            </a:r>
            <a:endParaRPr lang="en-US" noProof="0" dirty="0"/>
          </a:p>
          <a:p>
            <a:r>
              <a:rPr lang="en-US" noProof="0" dirty="0"/>
              <a:t>The geometry of the muffler and the holes in the perforate are the same as the geometry used in the paper by </a:t>
            </a:r>
            <a:r>
              <a:rPr lang="en-US" noProof="0" dirty="0" err="1"/>
              <a:t>Selamet</a:t>
            </a:r>
            <a:r>
              <a:rPr lang="en-US" noProof="0" dirty="0"/>
              <a:t> et al., JSV, 262, p. 509 (2003)</a:t>
            </a:r>
          </a:p>
          <a:p>
            <a:r>
              <a:rPr lang="en-US" noProof="0" dirty="0"/>
              <a:t>For further details see also the Transfer Impedance of a Perforate model located in the Application Library of the Acoustics Module</a:t>
            </a:r>
          </a:p>
        </p:txBody>
      </p:sp>
    </p:spTree>
    <p:extLst>
      <p:ext uri="{BB962C8B-B14F-4D97-AF65-F5344CB8AC3E}">
        <p14:creationId xmlns:p14="http://schemas.microsoft.com/office/powerpoint/2010/main" val="3927232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 name="Content Placeholder 184">
            <a:extLst>
              <a:ext uri="{FF2B5EF4-FFF2-40B4-BE49-F238E27FC236}">
                <a16:creationId xmlns:a16="http://schemas.microsoft.com/office/drawing/2014/main" id="{35F4DDCA-869A-E7C1-5676-0A035878A8A6}"/>
              </a:ext>
            </a:extLst>
          </p:cNvPr>
          <p:cNvPicPr>
            <a:picLocks noGrp="1" noChangeAspect="1"/>
          </p:cNvPicPr>
          <p:nvPr>
            <p:ph sz="quarter" idx="30"/>
          </p:nvPr>
        </p:nvPicPr>
        <p:blipFill>
          <a:blip r:embed="rId2"/>
          <a:stretch>
            <a:fillRect/>
          </a:stretch>
        </p:blipFill>
        <p:spPr>
          <a:xfrm>
            <a:off x="5042293" y="1716826"/>
            <a:ext cx="2569469" cy="1801372"/>
          </a:xfrm>
        </p:spPr>
      </p:pic>
      <p:pic>
        <p:nvPicPr>
          <p:cNvPr id="167" name="Content Placeholder 166">
            <a:extLst>
              <a:ext uri="{FF2B5EF4-FFF2-40B4-BE49-F238E27FC236}">
                <a16:creationId xmlns:a16="http://schemas.microsoft.com/office/drawing/2014/main" id="{372E247A-41B9-BB3F-43D2-5BDF518FA3D4}"/>
              </a:ext>
            </a:extLst>
          </p:cNvPr>
          <p:cNvPicPr>
            <a:picLocks noGrp="1" noChangeAspect="1"/>
          </p:cNvPicPr>
          <p:nvPr>
            <p:ph sz="quarter" idx="29"/>
          </p:nvPr>
        </p:nvPicPr>
        <p:blipFill>
          <a:blip r:embed="rId3"/>
          <a:stretch>
            <a:fillRect/>
          </a:stretch>
        </p:blipFill>
        <p:spPr>
          <a:xfrm>
            <a:off x="109153" y="1423684"/>
            <a:ext cx="3657600" cy="2819399"/>
          </a:xfrm>
        </p:spPr>
      </p:pic>
      <p:cxnSp>
        <p:nvCxnSpPr>
          <p:cNvPr id="176" name="Straight Arrow Connector 175">
            <a:extLst>
              <a:ext uri="{FF2B5EF4-FFF2-40B4-BE49-F238E27FC236}">
                <a16:creationId xmlns:a16="http://schemas.microsoft.com/office/drawing/2014/main" id="{4AF9859F-FCF8-A72E-FD59-79243256FE52}"/>
              </a:ext>
            </a:extLst>
          </p:cNvPr>
          <p:cNvCxnSpPr>
            <a:cxnSpLocks/>
          </p:cNvCxnSpPr>
          <p:nvPr/>
        </p:nvCxnSpPr>
        <p:spPr>
          <a:xfrm>
            <a:off x="2094578" y="2233242"/>
            <a:ext cx="2977482" cy="0"/>
          </a:xfrm>
          <a:prstGeom prst="straightConnector1">
            <a:avLst/>
          </a:prstGeom>
          <a:ln w="9525">
            <a:solidFill>
              <a:schemeClr val="accent2"/>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8" name="Content Placeholder 7">
            <a:extLst>
              <a:ext uri="{FF2B5EF4-FFF2-40B4-BE49-F238E27FC236}">
                <a16:creationId xmlns:a16="http://schemas.microsoft.com/office/drawing/2014/main" id="{A130EC67-3AFD-CD4C-47B0-5CC5B7CD0B3C}"/>
              </a:ext>
            </a:extLst>
          </p:cNvPr>
          <p:cNvSpPr>
            <a:spLocks noGrp="1"/>
          </p:cNvSpPr>
          <p:nvPr>
            <p:ph sz="quarter" idx="31"/>
          </p:nvPr>
        </p:nvSpPr>
        <p:spPr/>
        <p:txBody>
          <a:bodyPr/>
          <a:lstStyle/>
          <a:p>
            <a:r>
              <a:rPr lang="en-US" dirty="0"/>
              <a:t>Internal Perforated Plate</a:t>
            </a:r>
          </a:p>
        </p:txBody>
      </p:sp>
      <p:sp>
        <p:nvSpPr>
          <p:cNvPr id="9" name="Content Placeholder 8">
            <a:extLst>
              <a:ext uri="{FF2B5EF4-FFF2-40B4-BE49-F238E27FC236}">
                <a16:creationId xmlns:a16="http://schemas.microsoft.com/office/drawing/2014/main" id="{2E4F7C81-507A-1F83-3FDE-FF20609822D2}"/>
              </a:ext>
            </a:extLst>
          </p:cNvPr>
          <p:cNvSpPr>
            <a:spLocks noGrp="1"/>
          </p:cNvSpPr>
          <p:nvPr>
            <p:ph sz="quarter" idx="32"/>
          </p:nvPr>
        </p:nvSpPr>
        <p:spPr/>
        <p:txBody>
          <a:bodyPr/>
          <a:lstStyle/>
          <a:p>
            <a:r>
              <a:rPr lang="en-US" dirty="0"/>
              <a:t>Hole diameter: </a:t>
            </a:r>
            <a:br>
              <a:rPr lang="en-US" dirty="0"/>
            </a:br>
            <a:r>
              <a:rPr lang="en-US" i="1" dirty="0"/>
              <a:t>d </a:t>
            </a:r>
            <a:r>
              <a:rPr lang="en-US" dirty="0"/>
              <a:t>= 2.49 mm</a:t>
            </a:r>
          </a:p>
          <a:p>
            <a:r>
              <a:rPr lang="en-US" dirty="0"/>
              <a:t>Plate thickness:</a:t>
            </a:r>
            <a:br>
              <a:rPr lang="en-US" dirty="0"/>
            </a:br>
            <a:r>
              <a:rPr lang="en-US" i="1" dirty="0" err="1"/>
              <a:t>t</a:t>
            </a:r>
            <a:r>
              <a:rPr lang="en-US" baseline="-25000" dirty="0" err="1"/>
              <a:t>w</a:t>
            </a:r>
            <a:r>
              <a:rPr lang="en-US" dirty="0"/>
              <a:t> = 0.9 mm</a:t>
            </a:r>
          </a:p>
        </p:txBody>
      </p:sp>
      <p:sp>
        <p:nvSpPr>
          <p:cNvPr id="2" name="Title 1"/>
          <p:cNvSpPr>
            <a:spLocks noGrp="1"/>
          </p:cNvSpPr>
          <p:nvPr>
            <p:ph type="title"/>
          </p:nvPr>
        </p:nvSpPr>
        <p:spPr/>
        <p:txBody>
          <a:bodyPr/>
          <a:lstStyle/>
          <a:p>
            <a:r>
              <a:rPr lang="en-US" noProof="0" dirty="0"/>
              <a:t>Geometry and Problem Sketch</a:t>
            </a:r>
          </a:p>
        </p:txBody>
      </p:sp>
      <p:sp>
        <p:nvSpPr>
          <p:cNvPr id="17" name="TextBox 16"/>
          <p:cNvSpPr txBox="1"/>
          <p:nvPr/>
        </p:nvSpPr>
        <p:spPr>
          <a:xfrm>
            <a:off x="511777" y="3723878"/>
            <a:ext cx="494046" cy="276999"/>
          </a:xfrm>
          <a:prstGeom prst="rect">
            <a:avLst/>
          </a:prstGeom>
          <a:noFill/>
        </p:spPr>
        <p:txBody>
          <a:bodyPr wrap="none" rtlCol="0">
            <a:spAutoFit/>
          </a:bodyPr>
          <a:lstStyle/>
          <a:p>
            <a:r>
              <a:rPr lang="en-US" sz="1200" dirty="0">
                <a:latin typeface="Lato Light" panose="020F0302020204030203" pitchFamily="34" charset="0"/>
              </a:rPr>
              <a:t>Inlet</a:t>
            </a:r>
          </a:p>
        </p:txBody>
      </p:sp>
      <p:sp>
        <p:nvSpPr>
          <p:cNvPr id="63" name="TextBox 62"/>
          <p:cNvSpPr txBox="1"/>
          <p:nvPr/>
        </p:nvSpPr>
        <p:spPr>
          <a:xfrm>
            <a:off x="511777" y="2132826"/>
            <a:ext cx="1069524" cy="276999"/>
          </a:xfrm>
          <a:prstGeom prst="rect">
            <a:avLst/>
          </a:prstGeom>
          <a:noFill/>
        </p:spPr>
        <p:txBody>
          <a:bodyPr wrap="none" rtlCol="0">
            <a:spAutoFit/>
          </a:bodyPr>
          <a:lstStyle/>
          <a:p>
            <a:r>
              <a:rPr lang="en-US" sz="1200" dirty="0">
                <a:latin typeface="Lato Light" panose="020F0302020204030203" pitchFamily="34" charset="0"/>
              </a:rPr>
              <a:t>Porous filling</a:t>
            </a:r>
          </a:p>
        </p:txBody>
      </p:sp>
      <p:sp>
        <p:nvSpPr>
          <p:cNvPr id="65" name="TextBox 64"/>
          <p:cNvSpPr txBox="1"/>
          <p:nvPr/>
        </p:nvSpPr>
        <p:spPr>
          <a:xfrm>
            <a:off x="2879202" y="1559776"/>
            <a:ext cx="628698" cy="276999"/>
          </a:xfrm>
          <a:prstGeom prst="rect">
            <a:avLst/>
          </a:prstGeom>
          <a:noFill/>
        </p:spPr>
        <p:txBody>
          <a:bodyPr wrap="none" rtlCol="0">
            <a:spAutoFit/>
          </a:bodyPr>
          <a:lstStyle/>
          <a:p>
            <a:r>
              <a:rPr lang="en-US" sz="1200" dirty="0">
                <a:latin typeface="Lato Light" panose="020F0302020204030203" pitchFamily="34" charset="0"/>
              </a:rPr>
              <a:t>Outlet</a:t>
            </a:r>
          </a:p>
        </p:txBody>
      </p:sp>
      <p:sp>
        <p:nvSpPr>
          <p:cNvPr id="11" name="Content Placeholder 10">
            <a:extLst>
              <a:ext uri="{FF2B5EF4-FFF2-40B4-BE49-F238E27FC236}">
                <a16:creationId xmlns:a16="http://schemas.microsoft.com/office/drawing/2014/main" id="{1C793324-F765-5699-E29B-49876E48AD29}"/>
              </a:ext>
            </a:extLst>
          </p:cNvPr>
          <p:cNvSpPr>
            <a:spLocks noGrp="1"/>
          </p:cNvSpPr>
          <p:nvPr>
            <p:ph sz="quarter" idx="19"/>
          </p:nvPr>
        </p:nvSpPr>
        <p:spPr/>
        <p:txBody>
          <a:bodyPr/>
          <a:lstStyle/>
          <a:p>
            <a:r>
              <a:rPr lang="en-US" dirty="0"/>
              <a:t>Full Muffler</a:t>
            </a:r>
          </a:p>
        </p:txBody>
      </p:sp>
      <p:sp>
        <p:nvSpPr>
          <p:cNvPr id="169" name="Content Placeholder 168">
            <a:extLst>
              <a:ext uri="{FF2B5EF4-FFF2-40B4-BE49-F238E27FC236}">
                <a16:creationId xmlns:a16="http://schemas.microsoft.com/office/drawing/2014/main" id="{A6363E31-61AF-A2CD-4249-FCCD8D4A0B86}"/>
              </a:ext>
            </a:extLst>
          </p:cNvPr>
          <p:cNvSpPr>
            <a:spLocks noGrp="1"/>
          </p:cNvSpPr>
          <p:nvPr>
            <p:ph sz="quarter" idx="20"/>
          </p:nvPr>
        </p:nvSpPr>
        <p:spPr/>
        <p:txBody>
          <a:bodyPr/>
          <a:lstStyle/>
          <a:p>
            <a:r>
              <a:rPr lang="en-US" dirty="0"/>
              <a:t>Silencer length:</a:t>
            </a:r>
            <a:br>
              <a:rPr lang="en-US" dirty="0"/>
            </a:br>
            <a:r>
              <a:rPr lang="en-US" i="1" dirty="0" err="1"/>
              <a:t>L</a:t>
            </a:r>
            <a:r>
              <a:rPr lang="en-US" baseline="-25000" dirty="0" err="1"/>
              <a:t>m</a:t>
            </a:r>
            <a:r>
              <a:rPr lang="en-US" dirty="0"/>
              <a:t> = 257 mm</a:t>
            </a:r>
          </a:p>
        </p:txBody>
      </p:sp>
      <p:cxnSp>
        <p:nvCxnSpPr>
          <p:cNvPr id="170" name="Straight Arrow Connector 169">
            <a:extLst>
              <a:ext uri="{FF2B5EF4-FFF2-40B4-BE49-F238E27FC236}">
                <a16:creationId xmlns:a16="http://schemas.microsoft.com/office/drawing/2014/main" id="{4521D746-94D2-1342-EEEB-BC5ED0784C29}"/>
              </a:ext>
            </a:extLst>
          </p:cNvPr>
          <p:cNvCxnSpPr>
            <a:cxnSpLocks/>
          </p:cNvCxnSpPr>
          <p:nvPr/>
        </p:nvCxnSpPr>
        <p:spPr>
          <a:xfrm>
            <a:off x="1506540" y="2283718"/>
            <a:ext cx="288032" cy="0"/>
          </a:xfrm>
          <a:prstGeom prst="straightConnector1">
            <a:avLst/>
          </a:prstGeom>
          <a:ln w="9525">
            <a:solidFill>
              <a:schemeClr val="accent2"/>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72" name="Straight Arrow Connector 171">
            <a:extLst>
              <a:ext uri="{FF2B5EF4-FFF2-40B4-BE49-F238E27FC236}">
                <a16:creationId xmlns:a16="http://schemas.microsoft.com/office/drawing/2014/main" id="{C53A3EA6-BC61-A2C4-9851-1FD93C559A49}"/>
              </a:ext>
            </a:extLst>
          </p:cNvPr>
          <p:cNvCxnSpPr>
            <a:cxnSpLocks/>
          </p:cNvCxnSpPr>
          <p:nvPr/>
        </p:nvCxnSpPr>
        <p:spPr>
          <a:xfrm>
            <a:off x="971600" y="3862377"/>
            <a:ext cx="288032" cy="0"/>
          </a:xfrm>
          <a:prstGeom prst="straightConnector1">
            <a:avLst/>
          </a:prstGeom>
          <a:ln w="9525">
            <a:solidFill>
              <a:schemeClr val="accent2"/>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74" name="Straight Arrow Connector 173">
            <a:extLst>
              <a:ext uri="{FF2B5EF4-FFF2-40B4-BE49-F238E27FC236}">
                <a16:creationId xmlns:a16="http://schemas.microsoft.com/office/drawing/2014/main" id="{D3F98323-F3E9-01B3-37C6-1DA931FB4532}"/>
              </a:ext>
            </a:extLst>
          </p:cNvPr>
          <p:cNvCxnSpPr>
            <a:cxnSpLocks/>
          </p:cNvCxnSpPr>
          <p:nvPr/>
        </p:nvCxnSpPr>
        <p:spPr>
          <a:xfrm>
            <a:off x="2555776" y="1698275"/>
            <a:ext cx="323426" cy="0"/>
          </a:xfrm>
          <a:prstGeom prst="straightConnector1">
            <a:avLst/>
          </a:prstGeom>
          <a:ln w="9525">
            <a:solidFill>
              <a:schemeClr val="accent2"/>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79" name="Straight Arrow Connector 178">
            <a:extLst>
              <a:ext uri="{FF2B5EF4-FFF2-40B4-BE49-F238E27FC236}">
                <a16:creationId xmlns:a16="http://schemas.microsoft.com/office/drawing/2014/main" id="{2CDDE355-C312-AE96-43CA-317152E7A2A4}"/>
              </a:ext>
            </a:extLst>
          </p:cNvPr>
          <p:cNvCxnSpPr>
            <a:cxnSpLocks/>
          </p:cNvCxnSpPr>
          <p:nvPr/>
        </p:nvCxnSpPr>
        <p:spPr>
          <a:xfrm>
            <a:off x="2195736" y="2571750"/>
            <a:ext cx="2833466" cy="0"/>
          </a:xfrm>
          <a:prstGeom prst="straightConnector1">
            <a:avLst/>
          </a:prstGeom>
          <a:ln w="9525">
            <a:solidFill>
              <a:schemeClr val="accent2"/>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75993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Transfer Impedance Models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US" noProof="0" dirty="0"/>
                  <a:t>A transfer impedance boundary condition (BC) is used, because it is computationally impossible to model all the holes in the internal perforated plate in details</a:t>
                </a:r>
              </a:p>
              <a:p>
                <a:r>
                  <a:rPr lang="en-US" noProof="0" dirty="0"/>
                  <a:t>The transfer impedance </a:t>
                </a:r>
                <a:r>
                  <a:rPr lang="en-US" i="1" noProof="0" dirty="0"/>
                  <a:t>Z</a:t>
                </a:r>
                <a:r>
                  <a:rPr lang="en-US" noProof="0" dirty="0"/>
                  <a:t>(</a:t>
                </a:r>
                <a:r>
                  <a:rPr lang="en-US" i="1" noProof="0" dirty="0"/>
                  <a:t>ω</a:t>
                </a:r>
                <a:r>
                  <a:rPr lang="en-US" noProof="0" dirty="0"/>
                  <a:t>) is </a:t>
                </a:r>
                <a:r>
                  <a:rPr lang="en-US" dirty="0"/>
                  <a:t>given by</a:t>
                </a:r>
                <a:br>
                  <a:rPr lang="en-US" dirty="0"/>
                </a:br>
                <a14:m>
                  <m:oMath xmlns:m="http://schemas.openxmlformats.org/officeDocument/2006/math">
                    <m:r>
                      <a:rPr lang="en-US" b="0" i="1" smtClean="0">
                        <a:latin typeface="Cambria Math" panose="02040503050406030204" pitchFamily="18" charset="0"/>
                      </a:rPr>
                      <m:t>𝑍</m:t>
                    </m:r>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Δ</m:t>
                        </m:r>
                        <m:r>
                          <a:rPr lang="en-US" b="0" i="1" smtClean="0">
                            <a:latin typeface="Cambria Math" panose="02040503050406030204" pitchFamily="18" charset="0"/>
                          </a:rPr>
                          <m:t>𝑝</m:t>
                        </m:r>
                      </m:num>
                      <m:den>
                        <m:r>
                          <a:rPr lang="en-US" b="0" i="1" smtClean="0">
                            <a:latin typeface="Cambria Math" panose="02040503050406030204" pitchFamily="18" charset="0"/>
                          </a:rPr>
                          <m:t>𝑄</m:t>
                        </m:r>
                      </m:den>
                    </m:f>
                    <m:r>
                      <a:rPr lang="en-US" b="0" i="1" smtClean="0">
                        <a:latin typeface="Cambria Math" panose="02040503050406030204" pitchFamily="18" charset="0"/>
                      </a:rPr>
                      <m:t>, </m:t>
                    </m:r>
                    <m:r>
                      <a:rPr lang="en-US" b="0" i="1" smtClean="0">
                        <a:latin typeface="Cambria Math" panose="02040503050406030204" pitchFamily="18" charset="0"/>
                      </a:rPr>
                      <m:t>𝑄</m:t>
                    </m:r>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𝐴</m:t>
                        </m:r>
                      </m:sub>
                      <m:sup/>
                      <m:e>
                        <m:r>
                          <a:rPr lang="en-US" b="1" i="1">
                            <a:latin typeface="Cambria Math" panose="02040503050406030204" pitchFamily="18" charset="0"/>
                          </a:rPr>
                          <m:t>𝒖</m:t>
                        </m:r>
                        <m:r>
                          <a:rPr lang="en-US" i="1">
                            <a:latin typeface="Cambria Math" panose="02040503050406030204" pitchFamily="18" charset="0"/>
                          </a:rPr>
                          <m:t>⋅</m:t>
                        </m:r>
                        <m:r>
                          <a:rPr lang="en-US" b="1" i="1">
                            <a:latin typeface="Cambria Math" panose="02040503050406030204" pitchFamily="18" charset="0"/>
                          </a:rPr>
                          <m:t>𝒏</m:t>
                        </m:r>
                        <m:r>
                          <a:rPr lang="en-US" i="1">
                            <a:latin typeface="Cambria Math" panose="02040503050406030204" pitchFamily="18" charset="0"/>
                          </a:rPr>
                          <m:t>𝑑𝐴</m:t>
                        </m:r>
                      </m:e>
                    </m:nary>
                  </m:oMath>
                </a14:m>
                <a:br>
                  <a:rPr lang="en-US" noProof="0" dirty="0"/>
                </a:br>
                <a:br>
                  <a:rPr lang="en-US" noProof="0" dirty="0"/>
                </a:br>
                <a:r>
                  <a:rPr lang="en-US" noProof="0" dirty="0"/>
                  <a:t>where </a:t>
                </a:r>
                <a:r>
                  <a:rPr lang="en-US" noProof="0" dirty="0">
                    <a:sym typeface="Symbol"/>
                  </a:rPr>
                  <a:t></a:t>
                </a:r>
                <a:r>
                  <a:rPr lang="en-US" i="1" noProof="0" dirty="0"/>
                  <a:t>p</a:t>
                </a:r>
                <a:r>
                  <a:rPr lang="en-US" noProof="0" dirty="0"/>
                  <a:t> is the pressure drop across the plate and </a:t>
                </a:r>
                <a:r>
                  <a:rPr lang="en-US" i="1" noProof="0" dirty="0"/>
                  <a:t>Q</a:t>
                </a:r>
                <a:r>
                  <a:rPr lang="en-US" noProof="0" dirty="0"/>
                  <a:t> is the volume flow through the hole. In COMSOL, the impedance is given as a specific impedance (per unit area)</a:t>
                </a:r>
              </a:p>
              <a:p>
                <a:r>
                  <a:rPr lang="en-US" noProof="0" dirty="0"/>
                  <a:t>Many analytical and semi-analytical expressions exist for the transfer impedance </a:t>
                </a:r>
                <a:r>
                  <a:rPr lang="en-US" i="1" noProof="0" dirty="0"/>
                  <a:t>Z</a:t>
                </a:r>
                <a:r>
                  <a:rPr lang="en-US" noProof="0" dirty="0"/>
                  <a:t> of a perforated plate. There is a built-in impedance model for perforated plates with circular holes in COMSOL</a:t>
                </a:r>
                <a:endParaRPr lang="en-US" baseline="-25000" noProof="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94" t="-488" r="-734"/>
                </a:stretch>
              </a:blipFill>
            </p:spPr>
            <p:txBody>
              <a:bodyPr/>
              <a:lstStyle/>
              <a:p>
                <a:r>
                  <a:rPr lang="en-US">
                    <a:noFill/>
                  </a:rPr>
                  <a:t> </a:t>
                </a:r>
              </a:p>
            </p:txBody>
          </p:sp>
        </mc:Fallback>
      </mc:AlternateContent>
    </p:spTree>
    <p:extLst>
      <p:ext uri="{BB962C8B-B14F-4D97-AF65-F5344CB8AC3E}">
        <p14:creationId xmlns:p14="http://schemas.microsoft.com/office/powerpoint/2010/main" val="3696725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Transfer Impedance Models</a:t>
            </a:r>
          </a:p>
        </p:txBody>
      </p:sp>
      <p:sp>
        <p:nvSpPr>
          <p:cNvPr id="3" name="Content Placeholder 2"/>
          <p:cNvSpPr>
            <a:spLocks noGrp="1"/>
          </p:cNvSpPr>
          <p:nvPr>
            <p:ph idx="1"/>
          </p:nvPr>
        </p:nvSpPr>
        <p:spPr/>
        <p:txBody>
          <a:bodyPr/>
          <a:lstStyle/>
          <a:p>
            <a:r>
              <a:rPr lang="en-US" noProof="0" dirty="0"/>
              <a:t>The aim of the present model is to determine the impedance </a:t>
            </a:r>
            <a:r>
              <a:rPr lang="en-US" i="1" noProof="0" dirty="0"/>
              <a:t>Z</a:t>
            </a:r>
            <a:r>
              <a:rPr lang="en-US" noProof="0" dirty="0"/>
              <a:t>(</a:t>
            </a:r>
            <a:r>
              <a:rPr lang="en-US" i="1" noProof="0" dirty="0">
                <a:sym typeface="Symbol"/>
              </a:rPr>
              <a:t>ω</a:t>
            </a:r>
            <a:r>
              <a:rPr lang="en-US" noProof="0" dirty="0"/>
              <a:t>) using a detailed </a:t>
            </a:r>
            <a:r>
              <a:rPr lang="en-US" noProof="0" dirty="0" err="1"/>
              <a:t>thermoviscous</a:t>
            </a:r>
            <a:r>
              <a:rPr lang="en-US" noProof="0" dirty="0"/>
              <a:t> acoustic model of a single hole. This will give a precise value of </a:t>
            </a:r>
            <a:r>
              <a:rPr lang="en-US" i="1" noProof="0" dirty="0"/>
              <a:t>Z</a:t>
            </a:r>
            <a:r>
              <a:rPr lang="en-US" noProof="0" dirty="0"/>
              <a:t> including thermal and viscous losses as well as all hole-hole interactions. Moreover, there are no free parameters here. The so-called end correction is included explicitly when solving this detailed </a:t>
            </a:r>
            <a:r>
              <a:rPr lang="en-US" noProof="0" dirty="0" err="1"/>
              <a:t>thermoviscous</a:t>
            </a:r>
            <a:r>
              <a:rPr lang="en-US" noProof="0" dirty="0"/>
              <a:t> model</a:t>
            </a:r>
          </a:p>
          <a:p>
            <a:r>
              <a:rPr lang="en-US" noProof="0" dirty="0"/>
              <a:t>The effect of having a porous backing on one side of the perforated plates is however not included. This may effect the end-correction as well as the hole-hole interaction on one side. For comparison, the simple semi-analytical Kirby-Cummings impedance model, that takes a porous backing into account, is implemented</a:t>
            </a:r>
          </a:p>
          <a:p>
            <a:r>
              <a:rPr lang="en-US" noProof="0" dirty="0"/>
              <a:t>The results are also compared to the built-in Perforated Plate option available for the Interior Impedance boundary condition </a:t>
            </a:r>
          </a:p>
        </p:txBody>
      </p:sp>
    </p:spTree>
    <p:extLst>
      <p:ext uri="{BB962C8B-B14F-4D97-AF65-F5344CB8AC3E}">
        <p14:creationId xmlns:p14="http://schemas.microsoft.com/office/powerpoint/2010/main" val="2370199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 name="Content Placeholder 91">
            <a:extLst>
              <a:ext uri="{FF2B5EF4-FFF2-40B4-BE49-F238E27FC236}">
                <a16:creationId xmlns:a16="http://schemas.microsoft.com/office/drawing/2014/main" id="{746AD6F9-9D12-5836-E67D-EF8BBD0A45B9}"/>
              </a:ext>
            </a:extLst>
          </p:cNvPr>
          <p:cNvPicPr>
            <a:picLocks noGrp="1" noChangeAspect="1"/>
          </p:cNvPicPr>
          <p:nvPr>
            <p:ph sz="quarter" idx="30"/>
          </p:nvPr>
        </p:nvPicPr>
        <p:blipFill>
          <a:blip r:embed="rId2"/>
          <a:stretch>
            <a:fillRect/>
          </a:stretch>
        </p:blipFill>
        <p:spPr>
          <a:xfrm>
            <a:off x="5341567" y="1867399"/>
            <a:ext cx="1714503" cy="1783083"/>
          </a:xfrm>
        </p:spPr>
      </p:pic>
      <p:pic>
        <p:nvPicPr>
          <p:cNvPr id="88" name="Content Placeholder 87">
            <a:extLst>
              <a:ext uri="{FF2B5EF4-FFF2-40B4-BE49-F238E27FC236}">
                <a16:creationId xmlns:a16="http://schemas.microsoft.com/office/drawing/2014/main" id="{AA44D55A-4808-33D4-24D8-FB0C9EA19ED4}"/>
              </a:ext>
            </a:extLst>
          </p:cNvPr>
          <p:cNvPicPr>
            <a:picLocks noGrp="1" noChangeAspect="1"/>
          </p:cNvPicPr>
          <p:nvPr>
            <p:ph sz="quarter" idx="29"/>
          </p:nvPr>
        </p:nvPicPr>
        <p:blipFill>
          <a:blip r:embed="rId3">
            <a:extLst>
              <a:ext uri="{96DAC541-7B7A-43D3-8B79-37D633B846F1}">
                <asvg:svgBlip xmlns:asvg="http://schemas.microsoft.com/office/drawing/2016/SVG/main" r:embed="rId4"/>
              </a:ext>
            </a:extLst>
          </a:blip>
          <a:stretch>
            <a:fillRect/>
          </a:stretch>
        </p:blipFill>
        <p:spPr>
          <a:xfrm>
            <a:off x="1325833" y="1601941"/>
            <a:ext cx="960166" cy="3175940"/>
          </a:xfrm>
        </p:spPr>
      </p:pic>
      <p:sp>
        <p:nvSpPr>
          <p:cNvPr id="74" name="Content Placeholder 73">
            <a:extLst>
              <a:ext uri="{FF2B5EF4-FFF2-40B4-BE49-F238E27FC236}">
                <a16:creationId xmlns:a16="http://schemas.microsoft.com/office/drawing/2014/main" id="{B9C96CA4-B2C5-AC0C-FF06-343DEDBF9A17}"/>
              </a:ext>
            </a:extLst>
          </p:cNvPr>
          <p:cNvSpPr>
            <a:spLocks noGrp="1"/>
          </p:cNvSpPr>
          <p:nvPr>
            <p:ph sz="quarter" idx="19"/>
          </p:nvPr>
        </p:nvSpPr>
        <p:spPr/>
        <p:txBody>
          <a:bodyPr/>
          <a:lstStyle/>
          <a:p>
            <a:r>
              <a:rPr lang="en-US" dirty="0"/>
              <a:t>Side View</a:t>
            </a:r>
          </a:p>
        </p:txBody>
      </p:sp>
      <p:sp>
        <p:nvSpPr>
          <p:cNvPr id="75" name="Content Placeholder 74">
            <a:extLst>
              <a:ext uri="{FF2B5EF4-FFF2-40B4-BE49-F238E27FC236}">
                <a16:creationId xmlns:a16="http://schemas.microsoft.com/office/drawing/2014/main" id="{00A77EE0-A436-ACF8-3624-7274E4335E53}"/>
              </a:ext>
            </a:extLst>
          </p:cNvPr>
          <p:cNvSpPr>
            <a:spLocks noGrp="1"/>
          </p:cNvSpPr>
          <p:nvPr>
            <p:ph sz="quarter" idx="20"/>
          </p:nvPr>
        </p:nvSpPr>
        <p:spPr/>
        <p:txBody>
          <a:bodyPr/>
          <a:lstStyle/>
          <a:p>
            <a:endParaRPr lang="en-US" dirty="0"/>
          </a:p>
        </p:txBody>
      </p:sp>
      <p:sp>
        <p:nvSpPr>
          <p:cNvPr id="78" name="Content Placeholder 77">
            <a:extLst>
              <a:ext uri="{FF2B5EF4-FFF2-40B4-BE49-F238E27FC236}">
                <a16:creationId xmlns:a16="http://schemas.microsoft.com/office/drawing/2014/main" id="{5325DB74-DCB3-A6C1-32AB-793EA776AA9F}"/>
              </a:ext>
            </a:extLst>
          </p:cNvPr>
          <p:cNvSpPr>
            <a:spLocks noGrp="1"/>
          </p:cNvSpPr>
          <p:nvPr>
            <p:ph sz="quarter" idx="31"/>
          </p:nvPr>
        </p:nvSpPr>
        <p:spPr/>
        <p:txBody>
          <a:bodyPr/>
          <a:lstStyle/>
          <a:p>
            <a:r>
              <a:rPr lang="en-US" dirty="0"/>
              <a:t>Front View</a:t>
            </a:r>
          </a:p>
        </p:txBody>
      </p:sp>
      <p:sp>
        <p:nvSpPr>
          <p:cNvPr id="79" name="Content Placeholder 78">
            <a:extLst>
              <a:ext uri="{FF2B5EF4-FFF2-40B4-BE49-F238E27FC236}">
                <a16:creationId xmlns:a16="http://schemas.microsoft.com/office/drawing/2014/main" id="{503CBBC1-EA6B-17F8-1039-3CF97553D275}"/>
              </a:ext>
            </a:extLst>
          </p:cNvPr>
          <p:cNvSpPr>
            <a:spLocks noGrp="1"/>
          </p:cNvSpPr>
          <p:nvPr>
            <p:ph sz="quarter" idx="32"/>
          </p:nvPr>
        </p:nvSpPr>
        <p:spPr/>
        <p:txBody>
          <a:bodyPr/>
          <a:lstStyle/>
          <a:p>
            <a:endParaRPr lang="en-US"/>
          </a:p>
        </p:txBody>
      </p:sp>
      <p:sp>
        <p:nvSpPr>
          <p:cNvPr id="2" name="Title 1"/>
          <p:cNvSpPr>
            <a:spLocks noGrp="1"/>
          </p:cNvSpPr>
          <p:nvPr>
            <p:ph type="title"/>
          </p:nvPr>
        </p:nvSpPr>
        <p:spPr/>
        <p:txBody>
          <a:bodyPr>
            <a:normAutofit/>
          </a:bodyPr>
          <a:lstStyle/>
          <a:p>
            <a:r>
              <a:rPr lang="en-US" noProof="0" dirty="0"/>
              <a:t>Model of the Hole in the Perforated Plate</a:t>
            </a:r>
          </a:p>
        </p:txBody>
      </p:sp>
      <p:sp>
        <p:nvSpPr>
          <p:cNvPr id="24" name="TextBox 23"/>
          <p:cNvSpPr txBox="1"/>
          <p:nvPr/>
        </p:nvSpPr>
        <p:spPr>
          <a:xfrm>
            <a:off x="3537252" y="4268218"/>
            <a:ext cx="889987" cy="276999"/>
          </a:xfrm>
          <a:prstGeom prst="rect">
            <a:avLst/>
          </a:prstGeom>
          <a:noFill/>
        </p:spPr>
        <p:txBody>
          <a:bodyPr wrap="none" rtlCol="0">
            <a:spAutoFit/>
          </a:bodyPr>
          <a:lstStyle/>
          <a:p>
            <a:r>
              <a:rPr lang="da-DK" sz="1200" dirty="0">
                <a:latin typeface="Lato Light" panose="020F0302020204030203" pitchFamily="34" charset="0"/>
              </a:rPr>
              <a:t>Front view</a:t>
            </a:r>
          </a:p>
        </p:txBody>
      </p:sp>
      <p:sp>
        <p:nvSpPr>
          <p:cNvPr id="26" name="TextBox 25"/>
          <p:cNvSpPr txBox="1"/>
          <p:nvPr/>
        </p:nvSpPr>
        <p:spPr>
          <a:xfrm>
            <a:off x="7375423" y="1666136"/>
            <a:ext cx="838691" cy="461665"/>
          </a:xfrm>
          <a:prstGeom prst="rect">
            <a:avLst/>
          </a:prstGeom>
          <a:noFill/>
        </p:spPr>
        <p:txBody>
          <a:bodyPr wrap="none" rtlCol="0">
            <a:spAutoFit/>
          </a:bodyPr>
          <a:lstStyle/>
          <a:p>
            <a:r>
              <a:rPr lang="da-DK" sz="1200" dirty="0">
                <a:latin typeface="Lato Light" panose="020F0302020204030203" pitchFamily="34" charset="0"/>
              </a:rPr>
              <a:t>use</a:t>
            </a:r>
          </a:p>
          <a:p>
            <a:r>
              <a:rPr lang="da-DK" sz="1200" dirty="0">
                <a:latin typeface="Lato Light" panose="020F0302020204030203" pitchFamily="34" charset="0"/>
              </a:rPr>
              <a:t>symmetry</a:t>
            </a:r>
          </a:p>
        </p:txBody>
      </p:sp>
      <mc:AlternateContent xmlns:mc="http://schemas.openxmlformats.org/markup-compatibility/2006">
        <mc:Choice xmlns:a14="http://schemas.microsoft.com/office/drawing/2010/main" Requires="a14">
          <p:sp>
            <p:nvSpPr>
              <p:cNvPr id="28" name="TextBox 27"/>
              <p:cNvSpPr txBox="1"/>
              <p:nvPr/>
            </p:nvSpPr>
            <p:spPr>
              <a:xfrm>
                <a:off x="946743" y="1851012"/>
                <a:ext cx="42890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sz="1400" i="1">
                          <a:latin typeface="Cambria Math" panose="02040503050406030204" pitchFamily="18" charset="0"/>
                          <a:ea typeface="Cambria Math"/>
                        </a:rPr>
                        <m:t>Δ</m:t>
                      </m:r>
                      <m:r>
                        <a:rPr lang="da-DK" sz="1400" i="1">
                          <a:latin typeface="Cambria Math" panose="02040503050406030204" pitchFamily="18" charset="0"/>
                          <a:ea typeface="Cambria Math"/>
                        </a:rPr>
                        <m:t>𝑝</m:t>
                      </m:r>
                    </m:oMath>
                  </m:oMathPara>
                </a14:m>
                <a:endParaRPr lang="da-DK" sz="1400" dirty="0"/>
              </a:p>
            </p:txBody>
          </p:sp>
        </mc:Choice>
        <mc:Fallback>
          <p:sp>
            <p:nvSpPr>
              <p:cNvPr id="28" name="TextBox 27"/>
              <p:cNvSpPr txBox="1">
                <a:spLocks noRot="1" noChangeAspect="1" noMove="1" noResize="1" noEditPoints="1" noAdjustHandles="1" noChangeArrowheads="1" noChangeShapeType="1" noTextEdit="1"/>
              </p:cNvSpPr>
              <p:nvPr/>
            </p:nvSpPr>
            <p:spPr>
              <a:xfrm>
                <a:off x="946743" y="1851012"/>
                <a:ext cx="428900" cy="307777"/>
              </a:xfrm>
              <a:prstGeom prst="rect">
                <a:avLst/>
              </a:prstGeom>
              <a:blipFill>
                <a:blip r:embed="rId5"/>
                <a:stretch>
                  <a:fillRect b="-6000"/>
                </a:stretch>
              </a:blipFill>
            </p:spPr>
            <p:txBody>
              <a:bodyPr/>
              <a:lstStyle/>
              <a:p>
                <a:r>
                  <a:rPr lang="en-US">
                    <a:noFill/>
                  </a:rPr>
                  <a:t> </a:t>
                </a:r>
              </a:p>
            </p:txBody>
          </p:sp>
        </mc:Fallback>
      </mc:AlternateContent>
      <p:cxnSp>
        <p:nvCxnSpPr>
          <p:cNvPr id="38" name="Connector: Elbow 37">
            <a:extLst>
              <a:ext uri="{FF2B5EF4-FFF2-40B4-BE49-F238E27FC236}">
                <a16:creationId xmlns:a16="http://schemas.microsoft.com/office/drawing/2014/main" id="{621AB372-3C67-4AB3-AD2D-B7D771A1CDE9}"/>
              </a:ext>
            </a:extLst>
          </p:cNvPr>
          <p:cNvCxnSpPr>
            <a:cxnSpLocks/>
          </p:cNvCxnSpPr>
          <p:nvPr/>
        </p:nvCxnSpPr>
        <p:spPr>
          <a:xfrm rot="10800000" flipV="1">
            <a:off x="6212064" y="2216326"/>
            <a:ext cx="1456280" cy="126824"/>
          </a:xfrm>
          <a:prstGeom prst="bentConnector3">
            <a:avLst>
              <a:gd name="adj1" fmla="val -232"/>
            </a:avLst>
          </a:prstGeom>
          <a:ln w="12700">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9" name="TextBox 28"/>
              <p:cNvSpPr txBox="1"/>
              <p:nvPr/>
            </p:nvSpPr>
            <p:spPr>
              <a:xfrm>
                <a:off x="1417957" y="3000119"/>
                <a:ext cx="347018"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a-DK" sz="1400" i="1">
                          <a:latin typeface="Cambria Math" panose="02040503050406030204" pitchFamily="18" charset="0"/>
                        </a:rPr>
                        <m:t>𝑄</m:t>
                      </m:r>
                    </m:oMath>
                  </m:oMathPara>
                </a14:m>
                <a:endParaRPr lang="da-DK" sz="1400" dirty="0"/>
              </a:p>
            </p:txBody>
          </p:sp>
        </mc:Choice>
        <mc:Fallback>
          <p:sp>
            <p:nvSpPr>
              <p:cNvPr id="29" name="TextBox 28"/>
              <p:cNvSpPr txBox="1">
                <a:spLocks noRot="1" noChangeAspect="1" noMove="1" noResize="1" noEditPoints="1" noAdjustHandles="1" noChangeArrowheads="1" noChangeShapeType="1" noTextEdit="1"/>
              </p:cNvSpPr>
              <p:nvPr/>
            </p:nvSpPr>
            <p:spPr>
              <a:xfrm>
                <a:off x="1417957" y="3000119"/>
                <a:ext cx="347018" cy="307777"/>
              </a:xfrm>
              <a:prstGeom prst="rect">
                <a:avLst/>
              </a:prstGeom>
              <a:blipFill>
                <a:blip r:embed="rId6"/>
                <a:stretch>
                  <a:fillRect b="-9804"/>
                </a:stretch>
              </a:blipFill>
            </p:spPr>
            <p:txBody>
              <a:bodyPr/>
              <a:lstStyle/>
              <a:p>
                <a:r>
                  <a:rPr lang="en-US">
                    <a:noFill/>
                  </a:rPr>
                  <a:t> </a:t>
                </a:r>
              </a:p>
            </p:txBody>
          </p:sp>
        </mc:Fallback>
      </mc:AlternateContent>
    </p:spTree>
    <p:extLst>
      <p:ext uri="{BB962C8B-B14F-4D97-AF65-F5344CB8AC3E}">
        <p14:creationId xmlns:p14="http://schemas.microsoft.com/office/powerpoint/2010/main" val="166027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Content Placeholder 40">
            <a:extLst>
              <a:ext uri="{FF2B5EF4-FFF2-40B4-BE49-F238E27FC236}">
                <a16:creationId xmlns:a16="http://schemas.microsoft.com/office/drawing/2014/main" id="{6D067CD2-C3FD-4FAC-807F-6A8902CDD060}"/>
              </a:ext>
            </a:extLst>
          </p:cNvPr>
          <p:cNvPicPr>
            <a:picLocks noGrp="1" noChangeAspect="1"/>
          </p:cNvPicPr>
          <p:nvPr>
            <p:ph sz="half" idx="2"/>
          </p:nvPr>
        </p:nvPicPr>
        <p:blipFill>
          <a:blip r:embed="rId2"/>
          <a:stretch>
            <a:fillRect/>
          </a:stretch>
        </p:blipFill>
        <p:spPr>
          <a:xfrm>
            <a:off x="4725988" y="2074515"/>
            <a:ext cx="4037012" cy="2270819"/>
          </a:xfrm>
        </p:spPr>
      </p:pic>
      <p:sp>
        <p:nvSpPr>
          <p:cNvPr id="2" name="Title 1"/>
          <p:cNvSpPr>
            <a:spLocks noGrp="1"/>
          </p:cNvSpPr>
          <p:nvPr>
            <p:ph type="title"/>
          </p:nvPr>
        </p:nvSpPr>
        <p:spPr/>
        <p:txBody>
          <a:bodyPr/>
          <a:lstStyle/>
          <a:p>
            <a:r>
              <a:rPr lang="en-US" noProof="0" dirty="0"/>
              <a:t>Results: </a:t>
            </a:r>
            <a:r>
              <a:rPr lang="en-US" noProof="0" dirty="0" err="1"/>
              <a:t>Thermoviscous</a:t>
            </a:r>
            <a:r>
              <a:rPr lang="en-US" noProof="0" dirty="0"/>
              <a:t> Acoustic Sub-Model</a:t>
            </a:r>
          </a:p>
        </p:txBody>
      </p:sp>
      <p:sp>
        <p:nvSpPr>
          <p:cNvPr id="36" name="TextBox 35"/>
          <p:cNvSpPr txBox="1"/>
          <p:nvPr/>
        </p:nvSpPr>
        <p:spPr>
          <a:xfrm>
            <a:off x="323528" y="4515048"/>
            <a:ext cx="2557110" cy="246221"/>
          </a:xfrm>
          <a:prstGeom prst="rect">
            <a:avLst/>
          </a:prstGeom>
          <a:solidFill>
            <a:schemeClr val="bg1"/>
          </a:solidFill>
        </p:spPr>
        <p:txBody>
          <a:bodyPr wrap="none" rtlCol="0">
            <a:spAutoFit/>
          </a:bodyPr>
          <a:lstStyle/>
          <a:p>
            <a:r>
              <a:rPr lang="en-US" sz="1000" i="1" dirty="0">
                <a:solidFill>
                  <a:schemeClr val="accent2"/>
                </a:solidFill>
              </a:rPr>
              <a:t>Acoustic pressure distribution (Pa) at 3500 Hz</a:t>
            </a:r>
          </a:p>
        </p:txBody>
      </p:sp>
      <p:sp>
        <p:nvSpPr>
          <p:cNvPr id="37" name="TextBox 36"/>
          <p:cNvSpPr txBox="1"/>
          <p:nvPr/>
        </p:nvSpPr>
        <p:spPr>
          <a:xfrm>
            <a:off x="4725988" y="4510658"/>
            <a:ext cx="3090911" cy="246221"/>
          </a:xfrm>
          <a:prstGeom prst="rect">
            <a:avLst/>
          </a:prstGeom>
          <a:solidFill>
            <a:schemeClr val="bg1"/>
          </a:solidFill>
        </p:spPr>
        <p:txBody>
          <a:bodyPr wrap="none" rtlCol="0">
            <a:spAutoFit/>
          </a:bodyPr>
          <a:lstStyle/>
          <a:p>
            <a:r>
              <a:rPr lang="en-US" sz="1000" i="1" dirty="0">
                <a:solidFill>
                  <a:schemeClr val="accent2"/>
                </a:solidFill>
              </a:rPr>
              <a:t>Instantaneous  acoustic particle velocity (m/s) at 600 Hz </a:t>
            </a:r>
          </a:p>
        </p:txBody>
      </p:sp>
      <p:sp>
        <p:nvSpPr>
          <p:cNvPr id="38" name="TextBox 37"/>
          <p:cNvSpPr txBox="1"/>
          <p:nvPr/>
        </p:nvSpPr>
        <p:spPr>
          <a:xfrm>
            <a:off x="4725988" y="1519010"/>
            <a:ext cx="1465466" cy="461665"/>
          </a:xfrm>
          <a:prstGeom prst="rect">
            <a:avLst/>
          </a:prstGeom>
          <a:noFill/>
        </p:spPr>
        <p:txBody>
          <a:bodyPr wrap="none" rtlCol="0">
            <a:spAutoFit/>
          </a:bodyPr>
          <a:lstStyle/>
          <a:p>
            <a:r>
              <a:rPr lang="en-US" sz="1200" dirty="0">
                <a:latin typeface="Lato Light" panose="020F0302020204030203" pitchFamily="34" charset="0"/>
              </a:rPr>
              <a:t>Acoustic boundary</a:t>
            </a:r>
            <a:br>
              <a:rPr lang="en-US" sz="1200" dirty="0">
                <a:latin typeface="Lato Light" panose="020F0302020204030203" pitchFamily="34" charset="0"/>
              </a:rPr>
            </a:br>
            <a:r>
              <a:rPr lang="en-US" sz="1200" dirty="0">
                <a:latin typeface="Lato Light" panose="020F0302020204030203" pitchFamily="34" charset="0"/>
              </a:rPr>
              <a:t>layer due to no-slip</a:t>
            </a:r>
          </a:p>
        </p:txBody>
      </p:sp>
      <p:sp>
        <p:nvSpPr>
          <p:cNvPr id="39" name="TextBox 38"/>
          <p:cNvSpPr txBox="1"/>
          <p:nvPr/>
        </p:nvSpPr>
        <p:spPr>
          <a:xfrm>
            <a:off x="6936980" y="1523083"/>
            <a:ext cx="1811714" cy="461665"/>
          </a:xfrm>
          <a:prstGeom prst="rect">
            <a:avLst/>
          </a:prstGeom>
          <a:noFill/>
        </p:spPr>
        <p:txBody>
          <a:bodyPr wrap="none" rtlCol="0">
            <a:spAutoFit/>
          </a:bodyPr>
          <a:lstStyle/>
          <a:p>
            <a:r>
              <a:rPr lang="en-US" sz="1200" dirty="0">
                <a:latin typeface="Lato Light" panose="020F0302020204030203" pitchFamily="34" charset="0"/>
              </a:rPr>
              <a:t>“End correction region”</a:t>
            </a:r>
            <a:br>
              <a:rPr lang="en-US" sz="1200" dirty="0">
                <a:latin typeface="Lato Light" panose="020F0302020204030203" pitchFamily="34" charset="0"/>
              </a:rPr>
            </a:br>
            <a:r>
              <a:rPr lang="en-US" sz="1200" dirty="0">
                <a:latin typeface="Lato Light" panose="020F0302020204030203" pitchFamily="34" charset="0"/>
              </a:rPr>
              <a:t>automatically computed</a:t>
            </a:r>
            <a:endParaRPr lang="en-US" sz="1400" dirty="0">
              <a:latin typeface="Lato Light" panose="020F0302020204030203" pitchFamily="34" charset="0"/>
            </a:endParaRPr>
          </a:p>
        </p:txBody>
      </p:sp>
      <p:cxnSp>
        <p:nvCxnSpPr>
          <p:cNvPr id="8" name="Connector: Elbow 7">
            <a:extLst>
              <a:ext uri="{FF2B5EF4-FFF2-40B4-BE49-F238E27FC236}">
                <a16:creationId xmlns:a16="http://schemas.microsoft.com/office/drawing/2014/main" id="{D5C71EEA-8CE3-4671-9586-F134D31A5A94}"/>
              </a:ext>
            </a:extLst>
          </p:cNvPr>
          <p:cNvCxnSpPr>
            <a:cxnSpLocks/>
          </p:cNvCxnSpPr>
          <p:nvPr/>
        </p:nvCxnSpPr>
        <p:spPr>
          <a:xfrm rot="16200000" flipH="1">
            <a:off x="5209394" y="2201033"/>
            <a:ext cx="1327489" cy="998124"/>
          </a:xfrm>
          <a:prstGeom prst="bentConnector3">
            <a:avLst>
              <a:gd name="adj1" fmla="val 100649"/>
            </a:avLst>
          </a:prstGeom>
          <a:ln w="952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00AC1FDE-174C-4BEB-ACA5-F5C406F67D3B}"/>
              </a:ext>
            </a:extLst>
          </p:cNvPr>
          <p:cNvCxnSpPr>
            <a:cxnSpLocks/>
            <a:stCxn id="39" idx="2"/>
          </p:cNvCxnSpPr>
          <p:nvPr/>
        </p:nvCxnSpPr>
        <p:spPr>
          <a:xfrm rot="5400000">
            <a:off x="6633996" y="2155001"/>
            <a:ext cx="1379094" cy="1038589"/>
          </a:xfrm>
          <a:prstGeom prst="bentConnector3">
            <a:avLst>
              <a:gd name="adj1" fmla="val 100313"/>
            </a:avLst>
          </a:prstGeom>
          <a:ln w="952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4" name="Content Placeholder 33">
            <a:extLst>
              <a:ext uri="{FF2B5EF4-FFF2-40B4-BE49-F238E27FC236}">
                <a16:creationId xmlns:a16="http://schemas.microsoft.com/office/drawing/2014/main" id="{5AEA3331-30E2-26E3-F8D8-8ABD97DD3386}"/>
              </a:ext>
            </a:extLst>
          </p:cNvPr>
          <p:cNvPicPr>
            <a:picLocks noGrp="1" noChangeAspect="1"/>
          </p:cNvPicPr>
          <p:nvPr>
            <p:ph sz="half" idx="1"/>
          </p:nvPr>
        </p:nvPicPr>
        <p:blipFill>
          <a:blip r:embed="rId3"/>
          <a:stretch>
            <a:fillRect/>
          </a:stretch>
        </p:blipFill>
        <p:spPr>
          <a:xfrm>
            <a:off x="457200" y="2053084"/>
            <a:ext cx="4113213" cy="2313682"/>
          </a:xfrm>
        </p:spPr>
      </p:pic>
    </p:spTree>
    <p:extLst>
      <p:ext uri="{BB962C8B-B14F-4D97-AF65-F5344CB8AC3E}">
        <p14:creationId xmlns:p14="http://schemas.microsoft.com/office/powerpoint/2010/main" val="1090955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2F45D87-AE91-0894-70B4-495109C643BB}"/>
              </a:ext>
            </a:extLst>
          </p:cNvPr>
          <p:cNvPicPr>
            <a:picLocks noGrp="1" noChangeAspect="1"/>
          </p:cNvPicPr>
          <p:nvPr>
            <p:ph sz="half" idx="1"/>
          </p:nvPr>
        </p:nvPicPr>
        <p:blipFill>
          <a:blip r:embed="rId3"/>
          <a:stretch>
            <a:fillRect/>
          </a:stretch>
        </p:blipFill>
        <p:spPr>
          <a:xfrm>
            <a:off x="457200" y="1635646"/>
            <a:ext cx="4113213" cy="2313682"/>
          </a:xfrm>
        </p:spPr>
      </p:pic>
      <p:pic>
        <p:nvPicPr>
          <p:cNvPr id="10" name="Content Placeholder 9">
            <a:extLst>
              <a:ext uri="{FF2B5EF4-FFF2-40B4-BE49-F238E27FC236}">
                <a16:creationId xmlns:a16="http://schemas.microsoft.com/office/drawing/2014/main" id="{B7C80325-4F53-1676-7D5A-70F055C74049}"/>
              </a:ext>
            </a:extLst>
          </p:cNvPr>
          <p:cNvPicPr>
            <a:picLocks noGrp="1" noChangeAspect="1"/>
          </p:cNvPicPr>
          <p:nvPr>
            <p:ph sz="half" idx="2"/>
          </p:nvPr>
        </p:nvPicPr>
        <p:blipFill>
          <a:blip r:embed="rId4"/>
          <a:stretch>
            <a:fillRect/>
          </a:stretch>
        </p:blipFill>
        <p:spPr>
          <a:xfrm>
            <a:off x="4725988" y="1657077"/>
            <a:ext cx="4037012" cy="2270819"/>
          </a:xfrm>
        </p:spPr>
      </p:pic>
      <p:sp>
        <p:nvSpPr>
          <p:cNvPr id="2" name="Title 1"/>
          <p:cNvSpPr>
            <a:spLocks noGrp="1"/>
          </p:cNvSpPr>
          <p:nvPr>
            <p:ph type="title"/>
          </p:nvPr>
        </p:nvSpPr>
        <p:spPr/>
        <p:txBody>
          <a:bodyPr/>
          <a:lstStyle/>
          <a:p>
            <a:r>
              <a:rPr lang="en-US" noProof="0" dirty="0"/>
              <a:t>Results: Muffler Model</a:t>
            </a:r>
          </a:p>
        </p:txBody>
      </p:sp>
      <p:sp>
        <p:nvSpPr>
          <p:cNvPr id="11" name="TextBox 10">
            <a:extLst>
              <a:ext uri="{FF2B5EF4-FFF2-40B4-BE49-F238E27FC236}">
                <a16:creationId xmlns:a16="http://schemas.microsoft.com/office/drawing/2014/main" id="{55AD7360-1C1A-E983-888E-1E08EB340742}"/>
              </a:ext>
            </a:extLst>
          </p:cNvPr>
          <p:cNvSpPr txBox="1"/>
          <p:nvPr/>
        </p:nvSpPr>
        <p:spPr>
          <a:xfrm>
            <a:off x="436141" y="4429826"/>
            <a:ext cx="2557110" cy="246221"/>
          </a:xfrm>
          <a:prstGeom prst="rect">
            <a:avLst/>
          </a:prstGeom>
          <a:solidFill>
            <a:schemeClr val="bg1"/>
          </a:solidFill>
        </p:spPr>
        <p:txBody>
          <a:bodyPr wrap="none" rtlCol="0">
            <a:spAutoFit/>
          </a:bodyPr>
          <a:lstStyle/>
          <a:p>
            <a:r>
              <a:rPr lang="en-US" sz="1000" i="1" dirty="0">
                <a:solidFill>
                  <a:schemeClr val="accent2"/>
                </a:solidFill>
              </a:rPr>
              <a:t>Acoustic pressure distribution (Pa) at 3500 Hz</a:t>
            </a:r>
          </a:p>
        </p:txBody>
      </p:sp>
      <p:sp>
        <p:nvSpPr>
          <p:cNvPr id="12" name="TextBox 11">
            <a:extLst>
              <a:ext uri="{FF2B5EF4-FFF2-40B4-BE49-F238E27FC236}">
                <a16:creationId xmlns:a16="http://schemas.microsoft.com/office/drawing/2014/main" id="{355A50BB-5E0D-2EAE-99C1-54005A7C466B}"/>
              </a:ext>
            </a:extLst>
          </p:cNvPr>
          <p:cNvSpPr txBox="1"/>
          <p:nvPr/>
        </p:nvSpPr>
        <p:spPr>
          <a:xfrm>
            <a:off x="4838601" y="4425436"/>
            <a:ext cx="2100255" cy="246221"/>
          </a:xfrm>
          <a:prstGeom prst="rect">
            <a:avLst/>
          </a:prstGeom>
          <a:solidFill>
            <a:schemeClr val="bg1"/>
          </a:solidFill>
        </p:spPr>
        <p:txBody>
          <a:bodyPr wrap="none" rtlCol="0">
            <a:spAutoFit/>
          </a:bodyPr>
          <a:lstStyle/>
          <a:p>
            <a:r>
              <a:rPr lang="en-US" sz="1000" i="1" dirty="0">
                <a:solidFill>
                  <a:schemeClr val="accent2"/>
                </a:solidFill>
              </a:rPr>
              <a:t>Sound pressure level (dB) at 3500 Hz</a:t>
            </a:r>
          </a:p>
        </p:txBody>
      </p:sp>
    </p:spTree>
    <p:extLst>
      <p:ext uri="{BB962C8B-B14F-4D97-AF65-F5344CB8AC3E}">
        <p14:creationId xmlns:p14="http://schemas.microsoft.com/office/powerpoint/2010/main" val="2355182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70778C62-FBF9-C50C-C694-641FC04F4AF8}"/>
              </a:ext>
            </a:extLst>
          </p:cNvPr>
          <p:cNvPicPr>
            <a:picLocks noGrp="1" noChangeAspect="1"/>
          </p:cNvPicPr>
          <p:nvPr>
            <p:ph sz="half" idx="1"/>
          </p:nvPr>
        </p:nvPicPr>
        <p:blipFill>
          <a:blip r:embed="rId3"/>
          <a:stretch>
            <a:fillRect/>
          </a:stretch>
        </p:blipFill>
        <p:spPr>
          <a:xfrm>
            <a:off x="457200" y="2053084"/>
            <a:ext cx="4113213" cy="2313682"/>
          </a:xfrm>
        </p:spPr>
      </p:pic>
      <p:pic>
        <p:nvPicPr>
          <p:cNvPr id="9" name="Content Placeholder 8">
            <a:extLst>
              <a:ext uri="{FF2B5EF4-FFF2-40B4-BE49-F238E27FC236}">
                <a16:creationId xmlns:a16="http://schemas.microsoft.com/office/drawing/2014/main" id="{A49D1326-89DF-3C6E-9F24-F27BF707FE87}"/>
              </a:ext>
            </a:extLst>
          </p:cNvPr>
          <p:cNvPicPr>
            <a:picLocks noGrp="1" noChangeAspect="1"/>
          </p:cNvPicPr>
          <p:nvPr>
            <p:ph sz="half" idx="2"/>
          </p:nvPr>
        </p:nvPicPr>
        <p:blipFill>
          <a:blip r:embed="rId4"/>
          <a:stretch>
            <a:fillRect/>
          </a:stretch>
        </p:blipFill>
        <p:spPr>
          <a:xfrm>
            <a:off x="4725988" y="2074515"/>
            <a:ext cx="4037012" cy="2270819"/>
          </a:xfrm>
        </p:spPr>
      </p:pic>
      <p:sp>
        <p:nvSpPr>
          <p:cNvPr id="2" name="Title 1"/>
          <p:cNvSpPr>
            <a:spLocks noGrp="1"/>
          </p:cNvSpPr>
          <p:nvPr>
            <p:ph type="title"/>
          </p:nvPr>
        </p:nvSpPr>
        <p:spPr/>
        <p:txBody>
          <a:bodyPr/>
          <a:lstStyle/>
          <a:p>
            <a:r>
              <a:rPr lang="en-US" noProof="0" dirty="0"/>
              <a:t>Results: Transmission Loss (Continuous and Octave Plots)</a:t>
            </a:r>
          </a:p>
        </p:txBody>
      </p:sp>
    </p:spTree>
    <p:extLst>
      <p:ext uri="{BB962C8B-B14F-4D97-AF65-F5344CB8AC3E}">
        <p14:creationId xmlns:p14="http://schemas.microsoft.com/office/powerpoint/2010/main" val="1244016572"/>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comsol_presentation_16_9</Template>
  <TotalTime>3079</TotalTime>
  <Words>564</Words>
  <Application>Microsoft Office PowerPoint</Application>
  <PresentationFormat>On-screen Show (16:9)</PresentationFormat>
  <Paragraphs>47</Paragraphs>
  <Slides>10</Slides>
  <Notes>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10</vt:i4>
      </vt:variant>
    </vt:vector>
  </HeadingPairs>
  <TitlesOfParts>
    <vt:vector size="19" baseType="lpstr">
      <vt:lpstr>Cambria Math</vt:lpstr>
      <vt:lpstr>Symbol</vt:lpstr>
      <vt:lpstr>Lato Light</vt:lpstr>
      <vt:lpstr>Arial</vt:lpstr>
      <vt:lpstr>Lato Black</vt:lpstr>
      <vt:lpstr>Lato</vt:lpstr>
      <vt:lpstr>Wingdings</vt:lpstr>
      <vt:lpstr>comsol-slide-template-NEW</vt:lpstr>
      <vt:lpstr>1_comsol-slide-template-NEW</vt:lpstr>
      <vt:lpstr>Acoustic Muffler with Thermoviscous Acoustic Impedance Lumping</vt:lpstr>
      <vt:lpstr>Background and Motivation</vt:lpstr>
      <vt:lpstr>Geometry and Problem Sketch</vt:lpstr>
      <vt:lpstr>Transfer Impedance Models</vt:lpstr>
      <vt:lpstr>Transfer Impedance Models</vt:lpstr>
      <vt:lpstr>Model of the Hole in the Perforated Plate</vt:lpstr>
      <vt:lpstr>Results: Thermoviscous Acoustic Sub-Model</vt:lpstr>
      <vt:lpstr>Results: Muffler Model</vt:lpstr>
      <vt:lpstr>Results: Transmission Loss (Continuous and Octave Plots)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 Muffler with Thermoviscous Acoustic Impedance Lumping</dc:title>
  <dc:creator>COMSOL</dc:creator>
  <cp:lastModifiedBy>Kirill Shaposhnikov</cp:lastModifiedBy>
  <cp:revision>31</cp:revision>
  <dcterms:created xsi:type="dcterms:W3CDTF">2020-01-27T09:56:29Z</dcterms:created>
  <dcterms:modified xsi:type="dcterms:W3CDTF">2024-10-08T12:05:39Z</dcterms:modified>
</cp:coreProperties>
</file>