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0" r:id="rId1"/>
    <p:sldMasterId id="2147483697" r:id="rId2"/>
  </p:sldMasterIdLst>
  <p:notesMasterIdLst>
    <p:notesMasterId r:id="rId10"/>
  </p:notesMasterIdLst>
  <p:handoutMasterIdLst>
    <p:handoutMasterId r:id="rId11"/>
  </p:handoutMasterIdLst>
  <p:sldIdLst>
    <p:sldId id="308" r:id="rId3"/>
    <p:sldId id="309" r:id="rId4"/>
    <p:sldId id="310" r:id="rId5"/>
    <p:sldId id="311" r:id="rId6"/>
    <p:sldId id="312" r:id="rId7"/>
    <p:sldId id="313" r:id="rId8"/>
    <p:sldId id="314" r:id="rId9"/>
  </p:sldIdLst>
  <p:sldSz cx="9144000" cy="5143500" type="screen16x9"/>
  <p:notesSz cx="6858000" cy="9144000"/>
  <p:embeddedFontLst>
    <p:embeddedFont>
      <p:font typeface="Cambria Math" panose="02040503050406030204" pitchFamily="18" charset="0"/>
      <p:regular r:id="rId12"/>
    </p:embeddedFont>
    <p:embeddedFont>
      <p:font typeface="Lato" panose="020F0502020204030203" pitchFamily="34" charset="0"/>
      <p:regular r:id="rId13"/>
      <p:bold r:id="rId14"/>
      <p:italic r:id="rId15"/>
      <p:boldItalic r:id="rId16"/>
    </p:embeddedFont>
    <p:embeddedFont>
      <p:font typeface="Lato Black" panose="020F0A02020204030203" pitchFamily="34" charset="0"/>
      <p:bold r:id="rId17"/>
      <p:boldItalic r:id="rId18"/>
    </p:embeddedFont>
    <p:embeddedFont>
      <p:font typeface="Lato Light" panose="020F0302020204030203" pitchFamily="34"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818" autoAdjust="0"/>
    <p:restoredTop sz="92810" autoAdjust="0"/>
  </p:normalViewPr>
  <p:slideViewPr>
    <p:cSldViewPr>
      <p:cViewPr varScale="1">
        <p:scale>
          <a:sx n="198" d="100"/>
          <a:sy n="198" d="100"/>
        </p:scale>
        <p:origin x="498" y="14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08-Oct-24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08-Oct-24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31722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88BD38B4-8D3D-4FD9-AF63-50D059C0FCA1}"/>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27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8917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45391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91085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96958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592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066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48722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0833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011747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9664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356372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39705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5384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26067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526726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464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1945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420503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98764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05487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6712716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27250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477258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465807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309811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48768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09663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73394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62663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896612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99368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724081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8104559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6513557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452993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1104771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715844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9487989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832813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2512050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51730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8436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17263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58268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91754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121809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823310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6591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73295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132458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03970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76983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4155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4182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47191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19079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58796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61570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380567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68553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08395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8027569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263998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199764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568592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79057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242643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9131652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891086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830253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19323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8042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665550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1059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image" Target="../media/image8.emf"/><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5" Type="http://schemas.openxmlformats.org/officeDocument/2006/relationships/slideLayout" Target="../slideLayouts/slideLayout21.xml"/><Relationship Id="rId61" Type="http://schemas.openxmlformats.org/officeDocument/2006/relationships/theme" Target="../theme/theme2.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image" Target="../media/image2.png"/><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image" Target="../media/image7.emf"/><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2631474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15778" y="223913"/>
            <a:ext cx="752320" cy="69658"/>
          </a:xfrm>
          <a:prstGeom prst="rect">
            <a:avLst/>
          </a:prstGeom>
        </p:spPr>
      </p:pic>
    </p:spTree>
    <p:extLst>
      <p:ext uri="{BB962C8B-B14F-4D97-AF65-F5344CB8AC3E}">
        <p14:creationId xmlns:p14="http://schemas.microsoft.com/office/powerpoint/2010/main" val="130553111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 id="2147483726" r:id="rId29"/>
    <p:sldLayoutId id="2147483727" r:id="rId30"/>
    <p:sldLayoutId id="2147483728" r:id="rId31"/>
    <p:sldLayoutId id="2147483729" r:id="rId32"/>
    <p:sldLayoutId id="2147483730" r:id="rId33"/>
    <p:sldLayoutId id="2147483731" r:id="rId34"/>
    <p:sldLayoutId id="2147483732" r:id="rId35"/>
    <p:sldLayoutId id="2147483733" r:id="rId36"/>
    <p:sldLayoutId id="2147483734" r:id="rId37"/>
    <p:sldLayoutId id="2147483735" r:id="rId38"/>
    <p:sldLayoutId id="2147483736" r:id="rId39"/>
    <p:sldLayoutId id="2147483737" r:id="rId40"/>
    <p:sldLayoutId id="2147483738" r:id="rId41"/>
    <p:sldLayoutId id="2147483739" r:id="rId42"/>
    <p:sldLayoutId id="2147483740" r:id="rId43"/>
    <p:sldLayoutId id="2147483741" r:id="rId44"/>
    <p:sldLayoutId id="2147483742" r:id="rId45"/>
    <p:sldLayoutId id="2147483743" r:id="rId46"/>
    <p:sldLayoutId id="2147483744" r:id="rId47"/>
    <p:sldLayoutId id="2147483745" r:id="rId48"/>
    <p:sldLayoutId id="2147483746" r:id="rId49"/>
    <p:sldLayoutId id="2147483747" r:id="rId50"/>
    <p:sldLayoutId id="2147483748" r:id="rId51"/>
    <p:sldLayoutId id="2147483749" r:id="rId52"/>
    <p:sldLayoutId id="2147483750" r:id="rId53"/>
    <p:sldLayoutId id="2147483751" r:id="rId54"/>
    <p:sldLayoutId id="2147483752" r:id="rId55"/>
    <p:sldLayoutId id="2147483753" r:id="rId56"/>
    <p:sldLayoutId id="2147483754" r:id="rId57"/>
    <p:sldLayoutId id="2147483755" r:id="rId58"/>
    <p:sldLayoutId id="2147483756" r:id="rId59"/>
    <p:sldLayoutId id="2147483757" r:id="rId60"/>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F7E205-C91D-DAB4-E5BE-DC319372AA6E}"/>
              </a:ext>
            </a:extLst>
          </p:cNvPr>
          <p:cNvSpPr>
            <a:spLocks noGrp="1"/>
          </p:cNvSpPr>
          <p:nvPr>
            <p:ph type="title"/>
          </p:nvPr>
        </p:nvSpPr>
        <p:spPr/>
        <p:txBody>
          <a:bodyPr/>
          <a:lstStyle/>
          <a:p>
            <a:r>
              <a:rPr lang="en-US" dirty="0"/>
              <a:t>Radially Polarized</a:t>
            </a:r>
            <a:br>
              <a:rPr lang="en-US" dirty="0"/>
            </a:br>
            <a:r>
              <a:rPr lang="en-US" dirty="0"/>
              <a:t>Piezoelectric Transducer</a:t>
            </a:r>
          </a:p>
        </p:txBody>
      </p:sp>
      <p:pic>
        <p:nvPicPr>
          <p:cNvPr id="13" name="Picture 12">
            <a:extLst>
              <a:ext uri="{FF2B5EF4-FFF2-40B4-BE49-F238E27FC236}">
                <a16:creationId xmlns:a16="http://schemas.microsoft.com/office/drawing/2014/main" id="{33ABED86-3E4F-8C69-3264-12A60FFD1034}"/>
              </a:ext>
            </a:extLst>
          </p:cNvPr>
          <p:cNvPicPr>
            <a:picLocks noChangeAspect="1"/>
          </p:cNvPicPr>
          <p:nvPr/>
        </p:nvPicPr>
        <p:blipFill>
          <a:blip r:embed="rId2"/>
          <a:stretch>
            <a:fillRect/>
          </a:stretch>
        </p:blipFill>
        <p:spPr>
          <a:xfrm>
            <a:off x="3505200" y="-628650"/>
            <a:ext cx="7178291" cy="5143500"/>
          </a:xfrm>
          <a:prstGeom prst="rect">
            <a:avLst/>
          </a:prstGeom>
        </p:spPr>
      </p:pic>
    </p:spTree>
    <p:extLst>
      <p:ext uri="{BB962C8B-B14F-4D97-AF65-F5344CB8AC3E}">
        <p14:creationId xmlns:p14="http://schemas.microsoft.com/office/powerpoint/2010/main" val="1935286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0AB577E7-0EE0-CC09-937F-93BD655B90F2}"/>
              </a:ext>
            </a:extLst>
          </p:cNvPr>
          <p:cNvSpPr>
            <a:spLocks noGrp="1"/>
          </p:cNvSpPr>
          <p:nvPr>
            <p:ph type="title"/>
          </p:nvPr>
        </p:nvSpPr>
        <p:spPr/>
        <p:txBody>
          <a:bodyPr/>
          <a:lstStyle/>
          <a:p>
            <a:r>
              <a:rPr lang="en-US" dirty="0"/>
              <a:t>Introduction</a:t>
            </a:r>
          </a:p>
        </p:txBody>
      </p:sp>
      <p:pic>
        <p:nvPicPr>
          <p:cNvPr id="26" name="Content Placeholder 25">
            <a:extLst>
              <a:ext uri="{FF2B5EF4-FFF2-40B4-BE49-F238E27FC236}">
                <a16:creationId xmlns:a16="http://schemas.microsoft.com/office/drawing/2014/main" id="{25EE6E69-65D0-BC39-C23D-7485DF8F1030}"/>
              </a:ext>
            </a:extLst>
          </p:cNvPr>
          <p:cNvPicPr>
            <a:picLocks noGrp="1" noChangeAspect="1"/>
          </p:cNvPicPr>
          <p:nvPr>
            <p:ph sz="quarter" idx="11"/>
          </p:nvPr>
        </p:nvPicPr>
        <p:blipFill>
          <a:blip r:embed="rId2"/>
          <a:stretch>
            <a:fillRect/>
          </a:stretch>
        </p:blipFill>
        <p:spPr>
          <a:xfrm>
            <a:off x="4048124" y="885826"/>
            <a:ext cx="4800600" cy="3466260"/>
          </a:xfrm>
        </p:spPr>
      </p:pic>
      <p:sp>
        <p:nvSpPr>
          <p:cNvPr id="22" name="Content Placeholder 21">
            <a:extLst>
              <a:ext uri="{FF2B5EF4-FFF2-40B4-BE49-F238E27FC236}">
                <a16:creationId xmlns:a16="http://schemas.microsoft.com/office/drawing/2014/main" id="{F9AD5337-24B6-DDAD-8449-C3C60100E4F8}"/>
              </a:ext>
            </a:extLst>
          </p:cNvPr>
          <p:cNvSpPr>
            <a:spLocks noGrp="1"/>
          </p:cNvSpPr>
          <p:nvPr>
            <p:ph sz="half" idx="10"/>
          </p:nvPr>
        </p:nvSpPr>
        <p:spPr/>
        <p:txBody>
          <a:bodyPr/>
          <a:lstStyle/>
          <a:p>
            <a:r>
              <a:rPr lang="en-US" dirty="0"/>
              <a:t>Set up a coordinate system for a radially polarized piezoelectric transducer</a:t>
            </a:r>
          </a:p>
          <a:p>
            <a:r>
              <a:rPr lang="en-US" dirty="0"/>
              <a:t>Visualize stress and strain in the local cylindrical coordinate system</a:t>
            </a:r>
          </a:p>
        </p:txBody>
      </p:sp>
      <p:sp>
        <p:nvSpPr>
          <p:cNvPr id="24" name="Text Placeholder 23">
            <a:extLst>
              <a:ext uri="{FF2B5EF4-FFF2-40B4-BE49-F238E27FC236}">
                <a16:creationId xmlns:a16="http://schemas.microsoft.com/office/drawing/2014/main" id="{09292AE0-B840-FB56-3C45-A6EB63B9683E}"/>
              </a:ext>
            </a:extLst>
          </p:cNvPr>
          <p:cNvSpPr>
            <a:spLocks noGrp="1"/>
          </p:cNvSpPr>
          <p:nvPr>
            <p:ph type="body" sz="quarter" idx="12"/>
          </p:nvPr>
        </p:nvSpPr>
        <p:spPr>
          <a:xfrm>
            <a:off x="6007284" y="2941909"/>
            <a:ext cx="3103378" cy="304800"/>
          </a:xfrm>
        </p:spPr>
        <p:txBody>
          <a:bodyPr/>
          <a:lstStyle/>
          <a:p>
            <a:r>
              <a:rPr lang="en-US" dirty="0"/>
              <a:t>Polarization direction</a:t>
            </a:r>
          </a:p>
        </p:txBody>
      </p:sp>
      <p:sp>
        <p:nvSpPr>
          <p:cNvPr id="27" name="Oval 26">
            <a:extLst>
              <a:ext uri="{FF2B5EF4-FFF2-40B4-BE49-F238E27FC236}">
                <a16:creationId xmlns:a16="http://schemas.microsoft.com/office/drawing/2014/main" id="{D3D50043-2EBA-6C4C-933D-4AACC53A0DA5}"/>
              </a:ext>
            </a:extLst>
          </p:cNvPr>
          <p:cNvSpPr/>
          <p:nvPr/>
        </p:nvSpPr>
        <p:spPr>
          <a:xfrm>
            <a:off x="7358060" y="1619250"/>
            <a:ext cx="270000" cy="270030"/>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accent5"/>
                </a:solidFill>
              </a:rPr>
              <a:t>V</a:t>
            </a:r>
          </a:p>
        </p:txBody>
      </p:sp>
      <p:cxnSp>
        <p:nvCxnSpPr>
          <p:cNvPr id="28" name="Connector: Elbow 27">
            <a:extLst>
              <a:ext uri="{FF2B5EF4-FFF2-40B4-BE49-F238E27FC236}">
                <a16:creationId xmlns:a16="http://schemas.microsoft.com/office/drawing/2014/main" id="{70834DFA-0463-1865-A2B4-171DBF1BFBA4}"/>
              </a:ext>
            </a:extLst>
          </p:cNvPr>
          <p:cNvCxnSpPr>
            <a:cxnSpLocks/>
            <a:stCxn id="27" idx="2"/>
          </p:cNvCxnSpPr>
          <p:nvPr/>
        </p:nvCxnSpPr>
        <p:spPr>
          <a:xfrm rot="10800000" flipV="1">
            <a:off x="7109988" y="1754264"/>
            <a:ext cx="248072" cy="64860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F469E265-23BA-4D4B-D08F-6B38D6CF082D}"/>
              </a:ext>
            </a:extLst>
          </p:cNvPr>
          <p:cNvCxnSpPr>
            <a:cxnSpLocks/>
            <a:stCxn id="27" idx="6"/>
          </p:cNvCxnSpPr>
          <p:nvPr/>
        </p:nvCxnSpPr>
        <p:spPr>
          <a:xfrm>
            <a:off x="7628060" y="1754265"/>
            <a:ext cx="216296" cy="648611"/>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25A21CD0-A6E2-40C4-0DBE-DB90BBAA20AB}"/>
              </a:ext>
            </a:extLst>
          </p:cNvPr>
          <p:cNvCxnSpPr>
            <a:cxnSpLocks/>
          </p:cNvCxnSpPr>
          <p:nvPr/>
        </p:nvCxnSpPr>
        <p:spPr>
          <a:xfrm>
            <a:off x="6948858" y="2845361"/>
            <a:ext cx="296777" cy="21002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3780F9F5-89E3-F260-366A-848AB3B5CA15}"/>
              </a:ext>
            </a:extLst>
          </p:cNvPr>
          <p:cNvCxnSpPr>
            <a:cxnSpLocks/>
          </p:cNvCxnSpPr>
          <p:nvPr/>
        </p:nvCxnSpPr>
        <p:spPr>
          <a:xfrm>
            <a:off x="7050518" y="2806436"/>
            <a:ext cx="340882" cy="14631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DF95899-D8BE-6D64-115B-778754FFC685}"/>
              </a:ext>
            </a:extLst>
          </p:cNvPr>
          <p:cNvCxnSpPr>
            <a:cxnSpLocks/>
          </p:cNvCxnSpPr>
          <p:nvPr/>
        </p:nvCxnSpPr>
        <p:spPr>
          <a:xfrm>
            <a:off x="7132199" y="2716735"/>
            <a:ext cx="360861" cy="8970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182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Content Placeholder 31">
            <a:extLst>
              <a:ext uri="{FF2B5EF4-FFF2-40B4-BE49-F238E27FC236}">
                <a16:creationId xmlns:a16="http://schemas.microsoft.com/office/drawing/2014/main" id="{894B6DC1-E6EE-405D-B562-8E1EDA6E0240}"/>
              </a:ext>
            </a:extLst>
          </p:cNvPr>
          <p:cNvPicPr>
            <a:picLocks noGrp="1" noChangeAspect="1"/>
          </p:cNvPicPr>
          <p:nvPr>
            <p:ph sz="quarter" idx="21"/>
          </p:nvPr>
        </p:nvPicPr>
        <p:blipFill>
          <a:blip r:embed="rId2"/>
          <a:stretch>
            <a:fillRect/>
          </a:stretch>
        </p:blipFill>
        <p:spPr>
          <a:xfrm>
            <a:off x="3276600" y="-385689"/>
            <a:ext cx="5909862" cy="4267200"/>
          </a:xfrm>
        </p:spPr>
      </p:pic>
      <p:sp>
        <p:nvSpPr>
          <p:cNvPr id="20" name="Title 19">
            <a:extLst>
              <a:ext uri="{FF2B5EF4-FFF2-40B4-BE49-F238E27FC236}">
                <a16:creationId xmlns:a16="http://schemas.microsoft.com/office/drawing/2014/main" id="{0044D95F-FF06-4C1D-1097-D69D9520467F}"/>
              </a:ext>
            </a:extLst>
          </p:cNvPr>
          <p:cNvSpPr>
            <a:spLocks noGrp="1"/>
          </p:cNvSpPr>
          <p:nvPr>
            <p:ph type="title"/>
          </p:nvPr>
        </p:nvSpPr>
        <p:spPr/>
        <p:txBody>
          <a:bodyPr>
            <a:normAutofit fontScale="90000"/>
          </a:bodyPr>
          <a:lstStyle/>
          <a:p>
            <a:r>
              <a:rPr lang="en-US" dirty="0"/>
              <a:t>Cylindrical Coordinate System</a:t>
            </a:r>
          </a:p>
        </p:txBody>
      </p:sp>
      <p:sp>
        <p:nvSpPr>
          <p:cNvPr id="22" name="Content Placeholder 21">
            <a:extLst>
              <a:ext uri="{FF2B5EF4-FFF2-40B4-BE49-F238E27FC236}">
                <a16:creationId xmlns:a16="http://schemas.microsoft.com/office/drawing/2014/main" id="{5D5D18A0-5625-49D4-A050-8E178002A87E}"/>
              </a:ext>
            </a:extLst>
          </p:cNvPr>
          <p:cNvSpPr>
            <a:spLocks noGrp="1"/>
          </p:cNvSpPr>
          <p:nvPr>
            <p:ph sz="quarter" idx="17"/>
          </p:nvPr>
        </p:nvSpPr>
        <p:spPr/>
        <p:txBody>
          <a:bodyPr>
            <a:normAutofit lnSpcReduction="10000"/>
          </a:bodyPr>
          <a:lstStyle/>
          <a:p>
            <a:r>
              <a:rPr lang="en-US" dirty="0"/>
              <a:t>Built-in Cylindrical System: Undesired Polarization</a:t>
            </a:r>
          </a:p>
        </p:txBody>
      </p:sp>
      <p:sp>
        <p:nvSpPr>
          <p:cNvPr id="23" name="Content Placeholder 22">
            <a:extLst>
              <a:ext uri="{FF2B5EF4-FFF2-40B4-BE49-F238E27FC236}">
                <a16:creationId xmlns:a16="http://schemas.microsoft.com/office/drawing/2014/main" id="{7FF53E98-9B42-35A4-BC8E-A01E527BA812}"/>
              </a:ext>
            </a:extLst>
          </p:cNvPr>
          <p:cNvSpPr>
            <a:spLocks noGrp="1"/>
          </p:cNvSpPr>
          <p:nvPr>
            <p:ph sz="quarter" idx="18"/>
          </p:nvPr>
        </p:nvSpPr>
        <p:spPr/>
        <p:txBody>
          <a:bodyPr>
            <a:normAutofit/>
          </a:bodyPr>
          <a:lstStyle/>
          <a:p>
            <a:r>
              <a:rPr lang="en-US" dirty="0"/>
              <a:t>x1 (r): radial</a:t>
            </a:r>
          </a:p>
          <a:p>
            <a:r>
              <a:rPr lang="en-US" dirty="0"/>
              <a:t>x2 (phi): azimuthal</a:t>
            </a:r>
          </a:p>
          <a:p>
            <a:r>
              <a:rPr lang="en-US" dirty="0"/>
              <a:t>x3 (z): axial</a:t>
            </a:r>
          </a:p>
        </p:txBody>
      </p:sp>
      <p:sp>
        <p:nvSpPr>
          <p:cNvPr id="24" name="Content Placeholder 23">
            <a:extLst>
              <a:ext uri="{FF2B5EF4-FFF2-40B4-BE49-F238E27FC236}">
                <a16:creationId xmlns:a16="http://schemas.microsoft.com/office/drawing/2014/main" id="{2063F793-A482-8588-9B2B-9CABDDBF000E}"/>
              </a:ext>
            </a:extLst>
          </p:cNvPr>
          <p:cNvSpPr>
            <a:spLocks noGrp="1"/>
          </p:cNvSpPr>
          <p:nvPr>
            <p:ph sz="quarter" idx="19"/>
          </p:nvPr>
        </p:nvSpPr>
        <p:spPr/>
        <p:txBody>
          <a:bodyPr>
            <a:normAutofit lnSpcReduction="10000"/>
          </a:bodyPr>
          <a:lstStyle/>
          <a:p>
            <a:r>
              <a:rPr lang="en-US" dirty="0"/>
              <a:t>Created Cylindrical System: Desired Polarization</a:t>
            </a:r>
          </a:p>
        </p:txBody>
      </p:sp>
      <p:sp>
        <p:nvSpPr>
          <p:cNvPr id="25" name="Content Placeholder 24">
            <a:extLst>
              <a:ext uri="{FF2B5EF4-FFF2-40B4-BE49-F238E27FC236}">
                <a16:creationId xmlns:a16="http://schemas.microsoft.com/office/drawing/2014/main" id="{D8839CB4-90D5-FE0E-71DC-28517ABA8D9C}"/>
              </a:ext>
            </a:extLst>
          </p:cNvPr>
          <p:cNvSpPr>
            <a:spLocks noGrp="1"/>
          </p:cNvSpPr>
          <p:nvPr>
            <p:ph sz="quarter" idx="20"/>
          </p:nvPr>
        </p:nvSpPr>
        <p:spPr/>
        <p:txBody>
          <a:bodyPr>
            <a:normAutofit/>
          </a:bodyPr>
          <a:lstStyle/>
          <a:p>
            <a:r>
              <a:rPr lang="en-US" dirty="0"/>
              <a:t>x1 (phi): azimuthal</a:t>
            </a:r>
          </a:p>
          <a:p>
            <a:r>
              <a:rPr lang="en-US" dirty="0"/>
              <a:t>x2 (z): axial</a:t>
            </a:r>
          </a:p>
          <a:p>
            <a:r>
              <a:rPr lang="en-US" dirty="0"/>
              <a:t>x3 (r): radial</a:t>
            </a:r>
          </a:p>
        </p:txBody>
      </p:sp>
      <mc:AlternateContent xmlns:mc="http://schemas.openxmlformats.org/markup-compatibility/2006" xmlns:a14="http://schemas.microsoft.com/office/drawing/2010/main">
        <mc:Choice Requires="a14">
          <p:sp>
            <p:nvSpPr>
              <p:cNvPr id="21" name="Content Placeholder 20">
                <a:extLst>
                  <a:ext uri="{FF2B5EF4-FFF2-40B4-BE49-F238E27FC236}">
                    <a16:creationId xmlns:a16="http://schemas.microsoft.com/office/drawing/2014/main" id="{5859800D-0396-F39C-0CDD-4365EF4CB43B}"/>
                  </a:ext>
                </a:extLst>
              </p:cNvPr>
              <p:cNvSpPr>
                <a:spLocks noGrp="1"/>
              </p:cNvSpPr>
              <p:nvPr>
                <p:ph sz="half" idx="10"/>
              </p:nvPr>
            </p:nvSpPr>
            <p:spPr/>
            <p:txBody>
              <a:bodyPr numCol="1">
                <a:normAutofit/>
              </a:bodyPr>
              <a:lstStyle/>
              <a:p>
                <a:r>
                  <a:rPr lang="en-US" dirty="0"/>
                  <a:t>The Z-axis of the piezoelectric crystal (PZT) is oriented along the r-axis of the coordinate system</a:t>
                </a:r>
              </a:p>
              <a:p>
                <a:r>
                  <a:rPr lang="en-US" dirty="0"/>
                  <a:t>Base vectors definition</a:t>
                </a:r>
              </a:p>
              <a:p>
                <a:pPr marL="338137" lvl="1" indent="0">
                  <a:buNone/>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𝑥</m:t>
                          </m:r>
                          <m:r>
                            <a:rPr lang="en-US" b="0" i="1" smtClean="0">
                              <a:latin typeface="Cambria Math" panose="02040503050406030204" pitchFamily="18" charset="0"/>
                            </a:rPr>
                            <m:t>1</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rPr>
                            <m:t>𝜑</m:t>
                          </m:r>
                        </m:e>
                      </m:func>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𝑥</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cos</m:t>
                      </m:r>
                      <m:r>
                        <a:rPr lang="en-US" b="0" i="1" smtClean="0">
                          <a:latin typeface="Cambria Math" panose="02040503050406030204" pitchFamily="18" charset="0"/>
                        </a:rPr>
                        <m:t>𝜑</m:t>
                      </m:r>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𝑦</m:t>
                          </m:r>
                        </m:sub>
                      </m:sSub>
                    </m:oMath>
                    <m:oMath xmlns:m="http://schemas.openxmlformats.org/officeDocument/2006/math">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𝑥</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𝑧</m:t>
                          </m:r>
                        </m:sub>
                      </m:sSub>
                    </m:oMath>
                    <m:oMath xmlns:m="http://schemas.openxmlformats.org/officeDocument/2006/math">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𝑥</m:t>
                          </m:r>
                          <m:r>
                            <a:rPr lang="en-US" b="0" i="1" smtClean="0">
                              <a:latin typeface="Cambria Math" panose="02040503050406030204" pitchFamily="18" charset="0"/>
                            </a:rPr>
                            <m:t>3</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i="1">
                              <a:latin typeface="Cambria Math" panose="02040503050406030204" pitchFamily="18" charset="0"/>
                            </a:rPr>
                            <m:t>𝜑</m:t>
                          </m:r>
                        </m:e>
                      </m:func>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𝑥</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i="1">
                              <a:latin typeface="Cambria Math" panose="02040503050406030204" pitchFamily="18" charset="0"/>
                            </a:rPr>
                            <m:t>𝜑</m:t>
                          </m:r>
                          <m:sSub>
                            <m:sSubPr>
                              <m:ctrlPr>
                                <a:rPr lang="en-US" b="0" i="1" smtClean="0">
                                  <a:latin typeface="Cambria Math" panose="02040503050406030204" pitchFamily="18" charset="0"/>
                                </a:rPr>
                              </m:ctrlPr>
                            </m:sSubPr>
                            <m:e>
                              <m:r>
                                <a:rPr lang="en-US" b="1" i="1" smtClean="0">
                                  <a:latin typeface="Cambria Math" panose="02040503050406030204" pitchFamily="18" charset="0"/>
                                </a:rPr>
                                <m:t>𝒆</m:t>
                              </m:r>
                            </m:e>
                            <m:sub>
                              <m:r>
                                <a:rPr lang="en-US" b="0" i="1" smtClean="0">
                                  <a:latin typeface="Cambria Math" panose="02040503050406030204" pitchFamily="18" charset="0"/>
                                </a:rPr>
                                <m:t>𝑦</m:t>
                              </m:r>
                            </m:sub>
                          </m:sSub>
                        </m:e>
                      </m:func>
                    </m:oMath>
                  </m:oMathPara>
                </a14:m>
                <a:endParaRPr lang="en-US" b="0" dirty="0"/>
              </a:p>
              <a:p>
                <a:r>
                  <a:rPr lang="en-US" dirty="0"/>
                  <a:t>Azimuthal angle</a:t>
                </a:r>
              </a:p>
              <a:p>
                <a:pPr marL="292100" lvl="1"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𝜑</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atan</m:t>
                          </m:r>
                        </m:fName>
                        <m:e>
                          <m:f>
                            <m:fPr>
                              <m:ctrlPr>
                                <a:rPr lang="en-US" b="0" i="1" smtClean="0">
                                  <a:latin typeface="Cambria Math" panose="02040503050406030204" pitchFamily="18" charset="0"/>
                                </a:rPr>
                              </m:ctrlPr>
                            </m:fPr>
                            <m:num>
                              <m:r>
                                <a:rPr lang="en-US" b="0" i="1" smtClean="0">
                                  <a:latin typeface="Cambria Math" panose="02040503050406030204" pitchFamily="18" charset="0"/>
                                </a:rPr>
                                <m:t>𝑦</m:t>
                              </m:r>
                            </m:num>
                            <m:den>
                              <m:r>
                                <a:rPr lang="en-US" b="0" i="1" smtClean="0">
                                  <a:latin typeface="Cambria Math" panose="02040503050406030204" pitchFamily="18" charset="0"/>
                                </a:rPr>
                                <m:t>𝑥</m:t>
                              </m:r>
                            </m:den>
                          </m:f>
                        </m:e>
                      </m:func>
                    </m:oMath>
                  </m:oMathPara>
                </a14:m>
                <a:endParaRPr lang="en-US" b="0" dirty="0"/>
              </a:p>
            </p:txBody>
          </p:sp>
        </mc:Choice>
        <mc:Fallback xmlns="">
          <p:sp>
            <p:nvSpPr>
              <p:cNvPr id="21" name="Content Placeholder 20">
                <a:extLst>
                  <a:ext uri="{FF2B5EF4-FFF2-40B4-BE49-F238E27FC236}">
                    <a16:creationId xmlns:a16="http://schemas.microsoft.com/office/drawing/2014/main" id="{5859800D-0396-F39C-0CDD-4365EF4CB43B}"/>
                  </a:ext>
                </a:extLst>
              </p:cNvPr>
              <p:cNvSpPr>
                <a:spLocks noGrp="1" noRot="1" noChangeAspect="1" noMove="1" noResize="1" noEditPoints="1" noAdjustHandles="1" noChangeArrowheads="1" noChangeShapeType="1" noTextEdit="1"/>
              </p:cNvSpPr>
              <p:nvPr>
                <p:ph sz="half" idx="10"/>
              </p:nvPr>
            </p:nvSpPr>
            <p:spPr>
              <a:blipFill>
                <a:blip r:embed="rId3"/>
                <a:stretch>
                  <a:fillRect l="-4030" t="-451"/>
                </a:stretch>
              </a:blipFill>
            </p:spPr>
            <p:txBody>
              <a:bodyPr/>
              <a:lstStyle/>
              <a:p>
                <a:r>
                  <a:rPr lang="en-US">
                    <a:noFill/>
                  </a:rPr>
                  <a:t> </a:t>
                </a:r>
              </a:p>
            </p:txBody>
          </p:sp>
        </mc:Fallback>
      </mc:AlternateContent>
    </p:spTree>
    <p:extLst>
      <p:ext uri="{BB962C8B-B14F-4D97-AF65-F5344CB8AC3E}">
        <p14:creationId xmlns:p14="http://schemas.microsoft.com/office/powerpoint/2010/main" val="878864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Content Placeholder 33">
            <a:extLst>
              <a:ext uri="{FF2B5EF4-FFF2-40B4-BE49-F238E27FC236}">
                <a16:creationId xmlns:a16="http://schemas.microsoft.com/office/drawing/2014/main" id="{803A6D5D-4E72-FFA8-22A1-75723F5D46A3}"/>
              </a:ext>
            </a:extLst>
          </p:cNvPr>
          <p:cNvPicPr>
            <a:picLocks noGrp="1" noChangeAspect="1"/>
          </p:cNvPicPr>
          <p:nvPr>
            <p:ph sz="quarter" idx="23"/>
          </p:nvPr>
        </p:nvPicPr>
        <p:blipFill rotWithShape="1">
          <a:blip r:embed="rId2"/>
          <a:srcRect b="30423"/>
          <a:stretch/>
        </p:blipFill>
        <p:spPr>
          <a:xfrm>
            <a:off x="6172200" y="309564"/>
            <a:ext cx="2738201" cy="3255388"/>
          </a:xfrm>
        </p:spPr>
      </p:pic>
      <p:pic>
        <p:nvPicPr>
          <p:cNvPr id="32" name="Content Placeholder 31">
            <a:extLst>
              <a:ext uri="{FF2B5EF4-FFF2-40B4-BE49-F238E27FC236}">
                <a16:creationId xmlns:a16="http://schemas.microsoft.com/office/drawing/2014/main" id="{503039E1-F480-D526-88F1-46ACD9C4D397}"/>
              </a:ext>
            </a:extLst>
          </p:cNvPr>
          <p:cNvPicPr>
            <a:picLocks noGrp="1" noChangeAspect="1"/>
          </p:cNvPicPr>
          <p:nvPr>
            <p:ph sz="quarter" idx="17"/>
          </p:nvPr>
        </p:nvPicPr>
        <p:blipFill rotWithShape="1">
          <a:blip r:embed="rId3"/>
          <a:srcRect b="30577"/>
          <a:stretch/>
        </p:blipFill>
        <p:spPr>
          <a:xfrm>
            <a:off x="3276600" y="309564"/>
            <a:ext cx="2738201" cy="3255388"/>
          </a:xfrm>
        </p:spPr>
      </p:pic>
      <p:sp>
        <p:nvSpPr>
          <p:cNvPr id="12" name="Content Placeholder 11">
            <a:extLst>
              <a:ext uri="{FF2B5EF4-FFF2-40B4-BE49-F238E27FC236}">
                <a16:creationId xmlns:a16="http://schemas.microsoft.com/office/drawing/2014/main" id="{03B6D631-29CC-8C54-CFBD-727BCE1DA5FC}"/>
              </a:ext>
            </a:extLst>
          </p:cNvPr>
          <p:cNvSpPr>
            <a:spLocks noGrp="1"/>
          </p:cNvSpPr>
          <p:nvPr>
            <p:ph sz="quarter" idx="19"/>
          </p:nvPr>
        </p:nvSpPr>
        <p:spPr/>
        <p:txBody>
          <a:bodyPr>
            <a:normAutofit fontScale="92500" lnSpcReduction="20000"/>
          </a:bodyPr>
          <a:lstStyle/>
          <a:p>
            <a:r>
              <a:rPr lang="en-US" dirty="0"/>
              <a:t>Definition</a:t>
            </a:r>
          </a:p>
        </p:txBody>
      </p:sp>
      <p:sp>
        <p:nvSpPr>
          <p:cNvPr id="13" name="Content Placeholder 12">
            <a:extLst>
              <a:ext uri="{FF2B5EF4-FFF2-40B4-BE49-F238E27FC236}">
                <a16:creationId xmlns:a16="http://schemas.microsoft.com/office/drawing/2014/main" id="{7696BED1-E833-1C9E-FF41-FD93967C81B1}"/>
              </a:ext>
            </a:extLst>
          </p:cNvPr>
          <p:cNvSpPr>
            <a:spLocks noGrp="1"/>
          </p:cNvSpPr>
          <p:nvPr>
            <p:ph sz="half" idx="22"/>
          </p:nvPr>
        </p:nvSpPr>
        <p:spPr/>
        <p:txBody>
          <a:bodyPr/>
          <a:lstStyle/>
          <a:p>
            <a:r>
              <a:rPr lang="en-US" dirty="0"/>
              <a:t>Define as Base Vector System</a:t>
            </a:r>
          </a:p>
        </p:txBody>
      </p:sp>
      <p:sp>
        <p:nvSpPr>
          <p:cNvPr id="15" name="Content Placeholder 14">
            <a:extLst>
              <a:ext uri="{FF2B5EF4-FFF2-40B4-BE49-F238E27FC236}">
                <a16:creationId xmlns:a16="http://schemas.microsoft.com/office/drawing/2014/main" id="{1A61B31D-5473-BDF2-8315-825468F15BFC}"/>
              </a:ext>
            </a:extLst>
          </p:cNvPr>
          <p:cNvSpPr>
            <a:spLocks noGrp="1"/>
          </p:cNvSpPr>
          <p:nvPr>
            <p:ph sz="quarter" idx="24"/>
          </p:nvPr>
        </p:nvSpPr>
        <p:spPr/>
        <p:txBody>
          <a:bodyPr>
            <a:normAutofit fontScale="92500" lnSpcReduction="20000"/>
          </a:bodyPr>
          <a:lstStyle/>
          <a:p>
            <a:r>
              <a:rPr lang="en-US" dirty="0"/>
              <a:t>Use as a local coordinate system</a:t>
            </a:r>
          </a:p>
        </p:txBody>
      </p:sp>
      <p:sp>
        <p:nvSpPr>
          <p:cNvPr id="16" name="Content Placeholder 15">
            <a:extLst>
              <a:ext uri="{FF2B5EF4-FFF2-40B4-BE49-F238E27FC236}">
                <a16:creationId xmlns:a16="http://schemas.microsoft.com/office/drawing/2014/main" id="{7CECE6E2-12F4-E6DC-4D72-3239EF8301F6}"/>
              </a:ext>
            </a:extLst>
          </p:cNvPr>
          <p:cNvSpPr>
            <a:spLocks noGrp="1"/>
          </p:cNvSpPr>
          <p:nvPr>
            <p:ph sz="half" idx="25"/>
          </p:nvPr>
        </p:nvSpPr>
        <p:spPr/>
        <p:txBody>
          <a:bodyPr/>
          <a:lstStyle/>
          <a:p>
            <a:r>
              <a:rPr lang="en-US" dirty="0"/>
              <a:t>Select for desired polarization</a:t>
            </a:r>
          </a:p>
        </p:txBody>
      </p:sp>
      <p:sp>
        <p:nvSpPr>
          <p:cNvPr id="9" name="Title 8">
            <a:extLst>
              <a:ext uri="{FF2B5EF4-FFF2-40B4-BE49-F238E27FC236}">
                <a16:creationId xmlns:a16="http://schemas.microsoft.com/office/drawing/2014/main" id="{8DD691F6-88C6-53D0-2AC4-B1D4868F3EEC}"/>
              </a:ext>
            </a:extLst>
          </p:cNvPr>
          <p:cNvSpPr>
            <a:spLocks noGrp="1"/>
          </p:cNvSpPr>
          <p:nvPr>
            <p:ph type="title"/>
          </p:nvPr>
        </p:nvSpPr>
        <p:spPr/>
        <p:txBody>
          <a:bodyPr>
            <a:normAutofit fontScale="90000"/>
          </a:bodyPr>
          <a:lstStyle/>
          <a:p>
            <a:r>
              <a:rPr lang="en-US" dirty="0"/>
              <a:t>Cylindrical Coordinate System</a:t>
            </a:r>
          </a:p>
        </p:txBody>
      </p:sp>
      <p:sp>
        <p:nvSpPr>
          <p:cNvPr id="10" name="Content Placeholder 9">
            <a:extLst>
              <a:ext uri="{FF2B5EF4-FFF2-40B4-BE49-F238E27FC236}">
                <a16:creationId xmlns:a16="http://schemas.microsoft.com/office/drawing/2014/main" id="{107BB3B4-3996-4376-81C2-55769A234552}"/>
              </a:ext>
            </a:extLst>
          </p:cNvPr>
          <p:cNvSpPr>
            <a:spLocks noGrp="1"/>
          </p:cNvSpPr>
          <p:nvPr>
            <p:ph sz="half" idx="10"/>
          </p:nvPr>
        </p:nvSpPr>
        <p:spPr/>
        <p:txBody>
          <a:bodyPr/>
          <a:lstStyle/>
          <a:p>
            <a:endParaRPr lang="en-US" dirty="0"/>
          </a:p>
        </p:txBody>
      </p:sp>
      <p:sp>
        <p:nvSpPr>
          <p:cNvPr id="35" name="Rectangle 34">
            <a:extLst>
              <a:ext uri="{FF2B5EF4-FFF2-40B4-BE49-F238E27FC236}">
                <a16:creationId xmlns:a16="http://schemas.microsoft.com/office/drawing/2014/main" id="{AA2E498E-B9EF-DFFC-20C3-5596A976EC68}"/>
              </a:ext>
            </a:extLst>
          </p:cNvPr>
          <p:cNvSpPr/>
          <p:nvPr/>
        </p:nvSpPr>
        <p:spPr>
          <a:xfrm>
            <a:off x="6172200" y="1138311"/>
            <a:ext cx="2738201"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2486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Content Placeholder 19">
            <a:extLst>
              <a:ext uri="{FF2B5EF4-FFF2-40B4-BE49-F238E27FC236}">
                <a16:creationId xmlns:a16="http://schemas.microsoft.com/office/drawing/2014/main" id="{B1428F96-92AD-2CEE-D952-D1777214B5BA}"/>
              </a:ext>
            </a:extLst>
          </p:cNvPr>
          <p:cNvPicPr>
            <a:picLocks noGrp="1" noChangeAspect="1"/>
          </p:cNvPicPr>
          <p:nvPr>
            <p:ph sz="quarter" idx="30"/>
          </p:nvPr>
        </p:nvPicPr>
        <p:blipFill>
          <a:blip r:embed="rId2"/>
          <a:stretch>
            <a:fillRect/>
          </a:stretch>
        </p:blipFill>
        <p:spPr>
          <a:xfrm>
            <a:off x="4709162" y="1398750"/>
            <a:ext cx="3657600" cy="2620800"/>
          </a:xfrm>
        </p:spPr>
      </p:pic>
      <p:sp>
        <p:nvSpPr>
          <p:cNvPr id="15" name="Content Placeholder 14">
            <a:extLst>
              <a:ext uri="{FF2B5EF4-FFF2-40B4-BE49-F238E27FC236}">
                <a16:creationId xmlns:a16="http://schemas.microsoft.com/office/drawing/2014/main" id="{9B9FEC5C-555B-CA27-3282-318575F039A5}"/>
              </a:ext>
            </a:extLst>
          </p:cNvPr>
          <p:cNvSpPr>
            <a:spLocks noGrp="1"/>
          </p:cNvSpPr>
          <p:nvPr>
            <p:ph sz="quarter" idx="31"/>
          </p:nvPr>
        </p:nvSpPr>
        <p:spPr/>
        <p:txBody>
          <a:bodyPr/>
          <a:lstStyle/>
          <a:p>
            <a:r>
              <a:rPr lang="en-US" dirty="0"/>
              <a:t>Electric Potential</a:t>
            </a:r>
          </a:p>
        </p:txBody>
      </p:sp>
      <p:pic>
        <p:nvPicPr>
          <p:cNvPr id="18" name="Content Placeholder 17">
            <a:extLst>
              <a:ext uri="{FF2B5EF4-FFF2-40B4-BE49-F238E27FC236}">
                <a16:creationId xmlns:a16="http://schemas.microsoft.com/office/drawing/2014/main" id="{D8283F1D-A65F-4050-B02B-467F184C7A09}"/>
              </a:ext>
            </a:extLst>
          </p:cNvPr>
          <p:cNvPicPr>
            <a:picLocks noGrp="1" noChangeAspect="1"/>
          </p:cNvPicPr>
          <p:nvPr>
            <p:ph sz="quarter" idx="29"/>
          </p:nvPr>
        </p:nvPicPr>
        <p:blipFill>
          <a:blip r:embed="rId3"/>
          <a:stretch>
            <a:fillRect/>
          </a:stretch>
        </p:blipFill>
        <p:spPr>
          <a:xfrm>
            <a:off x="466725" y="1398750"/>
            <a:ext cx="3657600" cy="2620800"/>
          </a:xfrm>
        </p:spPr>
      </p:pic>
      <p:sp>
        <p:nvSpPr>
          <p:cNvPr id="11" name="Content Placeholder 10">
            <a:extLst>
              <a:ext uri="{FF2B5EF4-FFF2-40B4-BE49-F238E27FC236}">
                <a16:creationId xmlns:a16="http://schemas.microsoft.com/office/drawing/2014/main" id="{C7E97905-E767-09F0-AFB7-41D9CDCFCC5D}"/>
              </a:ext>
            </a:extLst>
          </p:cNvPr>
          <p:cNvSpPr>
            <a:spLocks noGrp="1"/>
          </p:cNvSpPr>
          <p:nvPr>
            <p:ph sz="quarter" idx="19"/>
          </p:nvPr>
        </p:nvSpPr>
        <p:spPr/>
        <p:txBody>
          <a:bodyPr/>
          <a:lstStyle/>
          <a:p>
            <a:r>
              <a:rPr lang="en-US" dirty="0"/>
              <a:t>Displacement</a:t>
            </a:r>
          </a:p>
        </p:txBody>
      </p:sp>
      <p:sp>
        <p:nvSpPr>
          <p:cNvPr id="12" name="Content Placeholder 11">
            <a:extLst>
              <a:ext uri="{FF2B5EF4-FFF2-40B4-BE49-F238E27FC236}">
                <a16:creationId xmlns:a16="http://schemas.microsoft.com/office/drawing/2014/main" id="{22F014B4-BE64-E0A9-1EDC-1A75419BD698}"/>
              </a:ext>
            </a:extLst>
          </p:cNvPr>
          <p:cNvSpPr>
            <a:spLocks noGrp="1"/>
          </p:cNvSpPr>
          <p:nvPr>
            <p:ph sz="quarter" idx="20"/>
          </p:nvPr>
        </p:nvSpPr>
        <p:spPr/>
        <p:txBody>
          <a:bodyPr/>
          <a:lstStyle/>
          <a:p>
            <a:r>
              <a:rPr lang="en-US" dirty="0"/>
              <a:t>Arrows indicate the electric field direction</a:t>
            </a:r>
          </a:p>
        </p:txBody>
      </p:sp>
      <p:sp>
        <p:nvSpPr>
          <p:cNvPr id="16" name="Content Placeholder 15">
            <a:extLst>
              <a:ext uri="{FF2B5EF4-FFF2-40B4-BE49-F238E27FC236}">
                <a16:creationId xmlns:a16="http://schemas.microsoft.com/office/drawing/2014/main" id="{E9D9EAC8-16FE-900F-6541-57B39EBD287D}"/>
              </a:ext>
            </a:extLst>
          </p:cNvPr>
          <p:cNvSpPr>
            <a:spLocks noGrp="1"/>
          </p:cNvSpPr>
          <p:nvPr>
            <p:ph sz="quarter" idx="32"/>
          </p:nvPr>
        </p:nvSpPr>
        <p:spPr/>
        <p:txBody>
          <a:bodyPr/>
          <a:lstStyle/>
          <a:p>
            <a:r>
              <a:rPr lang="en-US" dirty="0"/>
              <a:t>Applied voltage results in a radial deformation</a:t>
            </a:r>
          </a:p>
        </p:txBody>
      </p:sp>
      <p:sp>
        <p:nvSpPr>
          <p:cNvPr id="10" name="Title 9">
            <a:extLst>
              <a:ext uri="{FF2B5EF4-FFF2-40B4-BE49-F238E27FC236}">
                <a16:creationId xmlns:a16="http://schemas.microsoft.com/office/drawing/2014/main" id="{B15C24CD-433D-DE0E-06BE-059846C323A0}"/>
              </a:ext>
            </a:extLst>
          </p:cNvPr>
          <p:cNvSpPr>
            <a:spLocks noGrp="1"/>
          </p:cNvSpPr>
          <p:nvPr>
            <p:ph type="title"/>
          </p:nvPr>
        </p:nvSpPr>
        <p:spPr/>
        <p:txBody>
          <a:bodyPr/>
          <a:lstStyle/>
          <a:p>
            <a:r>
              <a:rPr lang="en-US" dirty="0"/>
              <a:t>Displacement and Electric Potential</a:t>
            </a:r>
          </a:p>
        </p:txBody>
      </p:sp>
    </p:spTree>
    <p:extLst>
      <p:ext uri="{BB962C8B-B14F-4D97-AF65-F5344CB8AC3E}">
        <p14:creationId xmlns:p14="http://schemas.microsoft.com/office/powerpoint/2010/main" val="3291042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CCCF68C-2998-0F1B-C5D0-83A6A73CAE8A}"/>
              </a:ext>
            </a:extLst>
          </p:cNvPr>
          <p:cNvSpPr>
            <a:spLocks noGrp="1"/>
          </p:cNvSpPr>
          <p:nvPr>
            <p:ph type="title"/>
          </p:nvPr>
        </p:nvSpPr>
        <p:spPr/>
        <p:txBody>
          <a:bodyPr/>
          <a:lstStyle/>
          <a:p>
            <a:r>
              <a:rPr lang="en-US" dirty="0"/>
              <a:t>Strain in Local Coordinates</a:t>
            </a: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2006D29C-B174-2019-EF41-059942334536}"/>
                  </a:ext>
                </a:extLst>
              </p:cNvPr>
              <p:cNvSpPr>
                <a:spLocks noGrp="1"/>
              </p:cNvSpPr>
              <p:nvPr>
                <p:ph sz="half" idx="10"/>
              </p:nvPr>
            </p:nvSpPr>
            <p:spPr/>
            <p:txBody>
              <a:bodyPr/>
              <a:lstStyle/>
              <a:p>
                <a:r>
                  <a:rPr lang="en-US" dirty="0"/>
                  <a:t>Local strains and coordinate system axes</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11</m:t>
                          </m:r>
                        </m:sub>
                      </m:sSub>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𝜀</m:t>
                          </m:r>
                        </m:e>
                        <m:sub>
                          <m:r>
                            <a:rPr lang="en-US" i="1">
                              <a:latin typeface="Cambria Math" panose="02040503050406030204" pitchFamily="18" charset="0"/>
                            </a:rPr>
                            <m:t>𝜑𝜑</m:t>
                          </m:r>
                        </m:sub>
                      </m:sSub>
                    </m:oMath>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b="0" i="1" smtClean="0">
                              <a:latin typeface="Cambria Math" panose="02040503050406030204" pitchFamily="18" charset="0"/>
                            </a:rPr>
                            <m:t>22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b="0" i="1" smtClean="0">
                              <a:latin typeface="Cambria Math" panose="02040503050406030204" pitchFamily="18" charset="0"/>
                            </a:rPr>
                            <m:t>𝑧𝑧</m:t>
                          </m:r>
                        </m:sub>
                      </m:sSub>
                    </m:oMath>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b="0" i="1" smtClean="0">
                              <a:latin typeface="Cambria Math" panose="02040503050406030204" pitchFamily="18" charset="0"/>
                            </a:rPr>
                            <m:t>33</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b="0" i="1" smtClean="0">
                              <a:latin typeface="Cambria Math" panose="02040503050406030204" pitchFamily="18" charset="0"/>
                            </a:rPr>
                            <m:t>𝑟𝑟</m:t>
                          </m:r>
                        </m:sub>
                      </m:sSub>
                    </m:oMath>
                  </m:oMathPara>
                </a14:m>
                <a:endParaRPr lang="en-US" dirty="0"/>
              </a:p>
            </p:txBody>
          </p:sp>
        </mc:Choice>
        <mc:Fallback xmlns="">
          <p:sp>
            <p:nvSpPr>
              <p:cNvPr id="10" name="Content Placeholder 9">
                <a:extLst>
                  <a:ext uri="{FF2B5EF4-FFF2-40B4-BE49-F238E27FC236}">
                    <a16:creationId xmlns:a16="http://schemas.microsoft.com/office/drawing/2014/main" id="{2006D29C-B174-2019-EF41-059942334536}"/>
                  </a:ext>
                </a:extLst>
              </p:cNvPr>
              <p:cNvSpPr>
                <a:spLocks noGrp="1" noRot="1" noChangeAspect="1" noMove="1" noResize="1" noEditPoints="1" noAdjustHandles="1" noChangeArrowheads="1" noChangeShapeType="1" noTextEdit="1"/>
              </p:cNvSpPr>
              <p:nvPr>
                <p:ph sz="half" idx="10"/>
              </p:nvPr>
            </p:nvSpPr>
            <p:spPr>
              <a:blipFill>
                <a:blip r:embed="rId2"/>
                <a:stretch>
                  <a:fillRect l="-3306" t="-386"/>
                </a:stretch>
              </a:blipFill>
            </p:spPr>
            <p:txBody>
              <a:bodyPr/>
              <a:lstStyle/>
              <a:p>
                <a:r>
                  <a:rPr lang="en-US">
                    <a:noFill/>
                  </a:rPr>
                  <a:t> </a:t>
                </a:r>
              </a:p>
            </p:txBody>
          </p:sp>
        </mc:Fallback>
      </mc:AlternateContent>
      <p:sp>
        <p:nvSpPr>
          <p:cNvPr id="12" name="Text Placeholder 11">
            <a:extLst>
              <a:ext uri="{FF2B5EF4-FFF2-40B4-BE49-F238E27FC236}">
                <a16:creationId xmlns:a16="http://schemas.microsoft.com/office/drawing/2014/main" id="{500EAB14-690D-96FC-F9E2-67416D65A93E}"/>
              </a:ext>
            </a:extLst>
          </p:cNvPr>
          <p:cNvSpPr>
            <a:spLocks noGrp="1"/>
          </p:cNvSpPr>
          <p:nvPr>
            <p:ph type="body" sz="quarter" idx="12"/>
          </p:nvPr>
        </p:nvSpPr>
        <p:spPr/>
        <p:txBody>
          <a:bodyPr/>
          <a:lstStyle/>
          <a:p>
            <a:r>
              <a:rPr lang="en-US" dirty="0"/>
              <a:t>Normal strains in the phi-, z-, and r-directions</a:t>
            </a:r>
          </a:p>
        </p:txBody>
      </p:sp>
      <p:pic>
        <p:nvPicPr>
          <p:cNvPr id="20" name="Content Placeholder 19">
            <a:extLst>
              <a:ext uri="{FF2B5EF4-FFF2-40B4-BE49-F238E27FC236}">
                <a16:creationId xmlns:a16="http://schemas.microsoft.com/office/drawing/2014/main" id="{113C68E5-32D3-C118-A039-9A114DADD048}"/>
              </a:ext>
            </a:extLst>
          </p:cNvPr>
          <p:cNvPicPr>
            <a:picLocks noGrp="1" noChangeAspect="1"/>
          </p:cNvPicPr>
          <p:nvPr>
            <p:ph sz="quarter" idx="11"/>
          </p:nvPr>
        </p:nvPicPr>
        <p:blipFill>
          <a:blip r:embed="rId3"/>
          <a:stretch>
            <a:fillRect/>
          </a:stretch>
        </p:blipFill>
        <p:spPr>
          <a:xfrm>
            <a:off x="4114800" y="851850"/>
            <a:ext cx="4800600" cy="3439800"/>
          </a:xfrm>
        </p:spPr>
      </p:pic>
    </p:spTree>
    <p:extLst>
      <p:ext uri="{BB962C8B-B14F-4D97-AF65-F5344CB8AC3E}">
        <p14:creationId xmlns:p14="http://schemas.microsoft.com/office/powerpoint/2010/main" val="263491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244DC6D-E94F-902B-BD7E-2271F22BE18A}"/>
              </a:ext>
            </a:extLst>
          </p:cNvPr>
          <p:cNvSpPr>
            <a:spLocks noGrp="1"/>
          </p:cNvSpPr>
          <p:nvPr>
            <p:ph idx="1"/>
          </p:nvPr>
        </p:nvSpPr>
        <p:spPr/>
        <p:txBody>
          <a:bodyPr/>
          <a:lstStyle/>
          <a:p>
            <a:r>
              <a:rPr lang="en-US" dirty="0"/>
              <a:t>comsol.com</a:t>
            </a:r>
          </a:p>
        </p:txBody>
      </p:sp>
    </p:spTree>
    <p:extLst>
      <p:ext uri="{BB962C8B-B14F-4D97-AF65-F5344CB8AC3E}">
        <p14:creationId xmlns:p14="http://schemas.microsoft.com/office/powerpoint/2010/main" val="3280673411"/>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1995</TotalTime>
  <Words>194</Words>
  <Application>Microsoft Office PowerPoint</Application>
  <PresentationFormat>On-screen Show (16:9)</PresentationFormat>
  <Paragraphs>35</Paragraphs>
  <Slides>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Cambria Math</vt:lpstr>
      <vt:lpstr>Lato</vt:lpstr>
      <vt:lpstr>Arial</vt:lpstr>
      <vt:lpstr>Lato Light</vt:lpstr>
      <vt:lpstr>Lato Black</vt:lpstr>
      <vt:lpstr>Wingdings</vt:lpstr>
      <vt:lpstr>2_comsol-slide-template-NEW</vt:lpstr>
      <vt:lpstr>comsol-slide-template-NEW</vt:lpstr>
      <vt:lpstr>Radially Polarized Piezoelectric Transducer</vt:lpstr>
      <vt:lpstr>Introduction</vt:lpstr>
      <vt:lpstr>Cylindrical Coordinate System</vt:lpstr>
      <vt:lpstr>Cylindrical Coordinate System</vt:lpstr>
      <vt:lpstr>Displacement and Electric Potential</vt:lpstr>
      <vt:lpstr>Strain in Local Coordinates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Kirill Shaposhnikov</cp:lastModifiedBy>
  <cp:revision>18</cp:revision>
  <dcterms:created xsi:type="dcterms:W3CDTF">2019-03-05T14:09:55Z</dcterms:created>
  <dcterms:modified xsi:type="dcterms:W3CDTF">2024-10-08T12:59:45Z</dcterms:modified>
</cp:coreProperties>
</file>