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9"/>
  </p:notesMasterIdLst>
  <p:handoutMasterIdLst>
    <p:handoutMasterId r:id="rId10"/>
  </p:handoutMasterIdLst>
  <p:sldIdLst>
    <p:sldId id="1237" r:id="rId2"/>
    <p:sldId id="1238" r:id="rId3"/>
    <p:sldId id="1239" r:id="rId4"/>
    <p:sldId id="278" r:id="rId5"/>
    <p:sldId id="280" r:id="rId6"/>
    <p:sldId id="281" r:id="rId7"/>
    <p:sldId id="1240" r:id="rId8"/>
  </p:sldIdLst>
  <p:sldSz cx="9144000" cy="5143500" type="screen16x9"/>
  <p:notesSz cx="6858000" cy="9144000"/>
  <p:embeddedFontLst>
    <p:embeddedFont>
      <p:font typeface="Lato" panose="020F0502020204030203" pitchFamily="34" charset="0"/>
      <p:regular r:id="rId11"/>
      <p:bold r:id="rId12"/>
      <p:italic r:id="rId13"/>
      <p:boldItalic r:id="rId14"/>
    </p:embeddedFont>
    <p:embeddedFont>
      <p:font typeface="Lato Black" panose="020F0A02020204030203" pitchFamily="34" charset="0"/>
      <p:bold r:id="rId15"/>
      <p:italic r:id="rId16"/>
      <p:boldItalic r:id="rId17"/>
    </p:embeddedFont>
    <p:embeddedFont>
      <p:font typeface="Lato Light" panose="020F0302020204030203" pitchFamily="34" charset="0"/>
      <p:regular r:id="rId18"/>
      <p:italic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1237"/>
            <p14:sldId id="1238"/>
            <p14:sldId id="1239"/>
            <p14:sldId id="278"/>
            <p14:sldId id="280"/>
            <p14:sldId id="281"/>
            <p14:sldId id="1240"/>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61" autoAdjust="0"/>
    <p:restoredTop sz="91345" autoAdjust="0"/>
  </p:normalViewPr>
  <p:slideViewPr>
    <p:cSldViewPr>
      <p:cViewPr varScale="1">
        <p:scale>
          <a:sx n="170" d="100"/>
          <a:sy n="170" d="100"/>
        </p:scale>
        <p:origin x="132" y="45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10/10/2024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10/10/2024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3491D8-5840-4133-B218-AD38D839AFD4}" type="slidenum">
              <a:rPr lang="sv-SE" smtClean="0"/>
              <a:t>6</a:t>
            </a:fld>
            <a:endParaRPr lang="sv-SE"/>
          </a:p>
        </p:txBody>
      </p:sp>
    </p:spTree>
    <p:extLst>
      <p:ext uri="{BB962C8B-B14F-4D97-AF65-F5344CB8AC3E}">
        <p14:creationId xmlns:p14="http://schemas.microsoft.com/office/powerpoint/2010/main" val="3458658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3846089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17562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3.png"/><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64"/>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5"/>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0" r:id="rId61"/>
    <p:sldLayoutId id="2147483731" r:id="rId62"/>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291830"/>
            <a:ext cx="8064896" cy="727844"/>
          </a:xfrm>
        </p:spPr>
        <p:txBody>
          <a:bodyPr/>
          <a:lstStyle/>
          <a:p>
            <a:r>
              <a:rPr lang="sv-SE" dirty="0"/>
              <a:t>Absorptive Muffler with Shells</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32154"/>
            <a:ext cx="5194300" cy="3514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21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Background and Motivation</a:t>
            </a:r>
            <a:endParaRPr lang="sv-SE" dirty="0"/>
          </a:p>
        </p:txBody>
      </p:sp>
      <p:sp>
        <p:nvSpPr>
          <p:cNvPr id="3" name="Content Placeholder 2"/>
          <p:cNvSpPr>
            <a:spLocks noGrp="1"/>
          </p:cNvSpPr>
          <p:nvPr>
            <p:ph idx="1"/>
          </p:nvPr>
        </p:nvSpPr>
        <p:spPr/>
        <p:txBody>
          <a:bodyPr>
            <a:normAutofit/>
          </a:bodyPr>
          <a:lstStyle/>
          <a:p>
            <a:r>
              <a:rPr lang="en-US" dirty="0"/>
              <a:t>This model describes the pressure wave propagation in a muffler for an internal combustion engine. The purpose of the model is to show how to analyze both inductive and resistive damping in pressure acoustics as well as coupling the fluid to the surrounding elastic shell structure of the muffler. Finally, the eigenmodes of a pure structural problem is analyzed and the modes compared to peaks in the transmission loss.</a:t>
            </a:r>
          </a:p>
          <a:p>
            <a:r>
              <a:rPr lang="en-US" dirty="0"/>
              <a:t>The model is an extension of the Absorptive Muffler model located in the Application Library, with acoustic-structure interactions (ASI) included.</a:t>
            </a:r>
          </a:p>
          <a:p>
            <a:r>
              <a:rPr lang="en-US" dirty="0"/>
              <a:t>In real muffler systems, the main effect of acoustic-structure interaction is probably due to elastic vibrations sources that stem from vibrations in the full exhaust system. In this model, the vibrations are induced by the pressure waves in the air (inside the muffler).</a:t>
            </a:r>
          </a:p>
          <a:p>
            <a:r>
              <a:rPr lang="en-US" dirty="0"/>
              <a:t>Adding structural sources can also be done by specifying a deformation or a velocity on edges or points in the structure.</a:t>
            </a:r>
          </a:p>
        </p:txBody>
      </p:sp>
    </p:spTree>
    <p:extLst>
      <p:ext uri="{BB962C8B-B14F-4D97-AF65-F5344CB8AC3E}">
        <p14:creationId xmlns:p14="http://schemas.microsoft.com/office/powerpoint/2010/main" val="3226713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85850" y="285750"/>
            <a:ext cx="8058150" cy="742950"/>
          </a:xfrm>
        </p:spPr>
        <p:txBody>
          <a:bodyPr>
            <a:normAutofit/>
          </a:bodyPr>
          <a:lstStyle/>
          <a:p>
            <a:r>
              <a:rPr lang="en-US" dirty="0"/>
              <a:t>Geometry and Operating Conditions</a:t>
            </a:r>
          </a:p>
        </p:txBody>
      </p:sp>
      <p:pic>
        <p:nvPicPr>
          <p:cNvPr id="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4758" y="958957"/>
            <a:ext cx="4219051" cy="3591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8"/>
          <p:cNvSpPr txBox="1">
            <a:spLocks noChangeArrowheads="1"/>
          </p:cNvSpPr>
          <p:nvPr/>
        </p:nvSpPr>
        <p:spPr bwMode="auto">
          <a:xfrm>
            <a:off x="2089563" y="1358659"/>
            <a:ext cx="1505540" cy="523220"/>
          </a:xfrm>
          <a:prstGeom prst="rect">
            <a:avLst/>
          </a:prstGeom>
          <a:noFill/>
          <a:ln w="9525">
            <a:noFill/>
            <a:miter lim="800000"/>
            <a:headEnd/>
            <a:tailEnd/>
          </a:ln>
        </p:spPr>
        <p:txBody>
          <a:bodyPr wrap="none">
            <a:spAutoFit/>
          </a:bodyPr>
          <a:lstStyle/>
          <a:p>
            <a:r>
              <a:rPr lang="sv-SE" sz="1400" dirty="0">
                <a:latin typeface="Lato Light" panose="020F0502020204030203" pitchFamily="34" charset="0"/>
                <a:ea typeface="Lato Light" panose="020F0502020204030203" pitchFamily="34" charset="0"/>
                <a:cs typeface="Lato Light" panose="020F0502020204030203" pitchFamily="34" charset="0"/>
              </a:rPr>
              <a:t>Muffler made of</a:t>
            </a:r>
            <a:br>
              <a:rPr lang="sv-SE" sz="1400" dirty="0">
                <a:latin typeface="Lato Light" panose="020F0502020204030203" pitchFamily="34" charset="0"/>
                <a:ea typeface="Lato Light" panose="020F0502020204030203" pitchFamily="34" charset="0"/>
                <a:cs typeface="Lato Light" panose="020F0502020204030203" pitchFamily="34" charset="0"/>
              </a:rPr>
            </a:br>
            <a:r>
              <a:rPr lang="sv-SE" sz="1400" dirty="0">
                <a:latin typeface="Lato Light" panose="020F0502020204030203" pitchFamily="34" charset="0"/>
                <a:ea typeface="Lato Light" panose="020F0502020204030203" pitchFamily="34" charset="0"/>
                <a:cs typeface="Lato Light" panose="020F0502020204030203" pitchFamily="34" charset="0"/>
              </a:rPr>
              <a:t>1 mm steel plates</a:t>
            </a:r>
          </a:p>
        </p:txBody>
      </p:sp>
      <p:sp>
        <p:nvSpPr>
          <p:cNvPr id="19" name="TextBox 9"/>
          <p:cNvSpPr txBox="1">
            <a:spLocks noChangeArrowheads="1"/>
          </p:cNvSpPr>
          <p:nvPr/>
        </p:nvSpPr>
        <p:spPr bwMode="auto">
          <a:xfrm>
            <a:off x="5323476" y="3053860"/>
            <a:ext cx="1625766" cy="523220"/>
          </a:xfrm>
          <a:prstGeom prst="rect">
            <a:avLst/>
          </a:prstGeom>
          <a:noFill/>
          <a:ln w="9525">
            <a:noFill/>
            <a:miter lim="800000"/>
            <a:headEnd/>
            <a:tailEnd/>
          </a:ln>
        </p:spPr>
        <p:txBody>
          <a:bodyPr wrap="none">
            <a:spAutoFit/>
          </a:bodyPr>
          <a:lstStyle/>
          <a:p>
            <a:r>
              <a:rPr lang="sv-SE" sz="1400" dirty="0">
                <a:latin typeface="Lato Light" panose="020F0502020204030203" pitchFamily="34" charset="0"/>
                <a:ea typeface="Lato Light" panose="020F0502020204030203" pitchFamily="34" charset="0"/>
                <a:cs typeface="Lato Light" panose="020F0502020204030203" pitchFamily="34" charset="0"/>
              </a:rPr>
              <a:t>Fixing straps made</a:t>
            </a:r>
            <a:br>
              <a:rPr lang="sv-SE" sz="1400" dirty="0">
                <a:latin typeface="Lato Light" panose="020F0502020204030203" pitchFamily="34" charset="0"/>
                <a:ea typeface="Lato Light" panose="020F0502020204030203" pitchFamily="34" charset="0"/>
                <a:cs typeface="Lato Light" panose="020F0502020204030203" pitchFamily="34" charset="0"/>
              </a:rPr>
            </a:br>
            <a:r>
              <a:rPr lang="sv-SE" sz="1400" dirty="0">
                <a:latin typeface="Lato Light" panose="020F0502020204030203" pitchFamily="34" charset="0"/>
                <a:ea typeface="Lato Light" panose="020F0502020204030203" pitchFamily="34" charset="0"/>
                <a:cs typeface="Lato Light" panose="020F0502020204030203" pitchFamily="34" charset="0"/>
              </a:rPr>
              <a:t>of 3 mm steel</a:t>
            </a:r>
          </a:p>
        </p:txBody>
      </p:sp>
      <p:cxnSp>
        <p:nvCxnSpPr>
          <p:cNvPr id="20" name="Straight Arrow Connector 19"/>
          <p:cNvCxnSpPr>
            <a:stCxn id="19" idx="1"/>
          </p:cNvCxnSpPr>
          <p:nvPr/>
        </p:nvCxnSpPr>
        <p:spPr>
          <a:xfrm flipH="1" flipV="1">
            <a:off x="4412290" y="3289122"/>
            <a:ext cx="911186" cy="26348"/>
          </a:xfrm>
          <a:prstGeom prst="straightConnector1">
            <a:avLst/>
          </a:prstGeom>
          <a:ln w="12700">
            <a:solidFill>
              <a:schemeClr val="accent1"/>
            </a:solidFill>
            <a:tailEnd type="arrow"/>
          </a:ln>
          <a:effectLst/>
        </p:spPr>
        <p:style>
          <a:lnRef idx="3">
            <a:schemeClr val="accent2"/>
          </a:lnRef>
          <a:fillRef idx="0">
            <a:schemeClr val="accent2"/>
          </a:fillRef>
          <a:effectRef idx="2">
            <a:schemeClr val="accent2"/>
          </a:effectRef>
          <a:fontRef idx="minor">
            <a:schemeClr val="tx1"/>
          </a:fontRef>
        </p:style>
      </p:cxnSp>
      <p:cxnSp>
        <p:nvCxnSpPr>
          <p:cNvPr id="21" name="Straight Arrow Connector 20"/>
          <p:cNvCxnSpPr>
            <a:stCxn id="19" idx="0"/>
          </p:cNvCxnSpPr>
          <p:nvPr/>
        </p:nvCxnSpPr>
        <p:spPr>
          <a:xfrm rot="16200000" flipV="1">
            <a:off x="5478865" y="2396366"/>
            <a:ext cx="460008" cy="854980"/>
          </a:xfrm>
          <a:prstGeom prst="bentConnector2">
            <a:avLst/>
          </a:prstGeom>
          <a:ln w="12700">
            <a:solidFill>
              <a:schemeClr val="accent1"/>
            </a:solidFill>
            <a:headEnd type="none" w="med" len="med"/>
            <a:tailEnd type="none" w="med" len="med"/>
          </a:ln>
          <a:effectLst/>
        </p:spPr>
        <p:style>
          <a:lnRef idx="3">
            <a:schemeClr val="accent2"/>
          </a:lnRef>
          <a:fillRef idx="0">
            <a:schemeClr val="accent2"/>
          </a:fillRef>
          <a:effectRef idx="2">
            <a:schemeClr val="accent2"/>
          </a:effectRef>
          <a:fontRef idx="minor">
            <a:schemeClr val="tx1"/>
          </a:fontRef>
        </p:style>
      </p:cxnSp>
      <p:cxnSp>
        <p:nvCxnSpPr>
          <p:cNvPr id="22" name="Straight Arrow Connector 21"/>
          <p:cNvCxnSpPr/>
          <p:nvPr/>
        </p:nvCxnSpPr>
        <p:spPr>
          <a:xfrm flipV="1">
            <a:off x="5699847" y="1459795"/>
            <a:ext cx="297343" cy="231759"/>
          </a:xfrm>
          <a:prstGeom prst="straightConnector1">
            <a:avLst/>
          </a:prstGeom>
          <a:ln w="19050">
            <a:solidFill>
              <a:schemeClr val="accent1"/>
            </a:solidFill>
            <a:tailEnd type="triangle"/>
          </a:ln>
          <a:effectLst/>
        </p:spPr>
        <p:style>
          <a:lnRef idx="3">
            <a:schemeClr val="accent2"/>
          </a:lnRef>
          <a:fillRef idx="0">
            <a:schemeClr val="accent2"/>
          </a:fillRef>
          <a:effectRef idx="2">
            <a:schemeClr val="accent2"/>
          </a:effectRef>
          <a:fontRef idx="minor">
            <a:schemeClr val="tx1"/>
          </a:fontRef>
        </p:style>
      </p:cxnSp>
      <p:cxnSp>
        <p:nvCxnSpPr>
          <p:cNvPr id="23" name="Straight Arrow Connector 22"/>
          <p:cNvCxnSpPr/>
          <p:nvPr/>
        </p:nvCxnSpPr>
        <p:spPr>
          <a:xfrm flipV="1">
            <a:off x="2789988" y="3681159"/>
            <a:ext cx="297343" cy="231759"/>
          </a:xfrm>
          <a:prstGeom prst="straightConnector1">
            <a:avLst/>
          </a:prstGeom>
          <a:ln w="19050">
            <a:solidFill>
              <a:schemeClr val="accent1"/>
            </a:solidFill>
            <a:tailEnd type="triangle"/>
          </a:ln>
          <a:effectLst/>
        </p:spPr>
        <p:style>
          <a:lnRef idx="3">
            <a:schemeClr val="accent2"/>
          </a:lnRef>
          <a:fillRef idx="0">
            <a:schemeClr val="accent2"/>
          </a:fillRef>
          <a:effectRef idx="2">
            <a:schemeClr val="accent2"/>
          </a:effectRef>
          <a:fontRef idx="minor">
            <a:schemeClr val="tx1"/>
          </a:fontRef>
        </p:style>
      </p:cxnSp>
      <p:sp>
        <p:nvSpPr>
          <p:cNvPr id="24" name="TextBox 7"/>
          <p:cNvSpPr txBox="1">
            <a:spLocks noChangeArrowheads="1"/>
          </p:cNvSpPr>
          <p:nvPr/>
        </p:nvSpPr>
        <p:spPr bwMode="auto">
          <a:xfrm>
            <a:off x="5988252" y="917198"/>
            <a:ext cx="1166924" cy="738664"/>
          </a:xfrm>
          <a:prstGeom prst="rect">
            <a:avLst/>
          </a:prstGeom>
          <a:noFill/>
          <a:ln w="9525">
            <a:noFill/>
            <a:miter lim="800000"/>
            <a:headEnd/>
            <a:tailEnd/>
          </a:ln>
        </p:spPr>
        <p:txBody>
          <a:bodyPr wrap="square">
            <a:spAutoFit/>
          </a:bodyPr>
          <a:lstStyle/>
          <a:p>
            <a:r>
              <a:rPr lang="sv-SE" sz="1400" dirty="0">
                <a:latin typeface="Lato Light" panose="020F0502020204030203" pitchFamily="34" charset="0"/>
                <a:ea typeface="Lato Light" panose="020F0502020204030203" pitchFamily="34" charset="0"/>
                <a:cs typeface="Lato Light" panose="020F0502020204030203" pitchFamily="34" charset="0"/>
              </a:rPr>
              <a:t>Outlet:</a:t>
            </a:r>
            <a:br>
              <a:rPr lang="sv-SE" sz="1400" dirty="0">
                <a:latin typeface="Lato Light" panose="020F0502020204030203" pitchFamily="34" charset="0"/>
                <a:ea typeface="Lato Light" panose="020F0502020204030203" pitchFamily="34" charset="0"/>
                <a:cs typeface="Lato Light" panose="020F0502020204030203" pitchFamily="34" charset="0"/>
              </a:rPr>
            </a:br>
            <a:r>
              <a:rPr lang="sv-SE" sz="1400" dirty="0">
                <a:latin typeface="Lato Light" panose="020F0502020204030203" pitchFamily="34" charset="0"/>
                <a:ea typeface="Lato Light" panose="020F0502020204030203" pitchFamily="34" charset="0"/>
                <a:cs typeface="Lato Light" panose="020F0502020204030203" pitchFamily="34" charset="0"/>
              </a:rPr>
              <a:t>Port condition</a:t>
            </a:r>
          </a:p>
        </p:txBody>
      </p:sp>
      <p:sp>
        <p:nvSpPr>
          <p:cNvPr id="26" name="TextBox 7"/>
          <p:cNvSpPr txBox="1">
            <a:spLocks noChangeArrowheads="1"/>
          </p:cNvSpPr>
          <p:nvPr/>
        </p:nvSpPr>
        <p:spPr bwMode="auto">
          <a:xfrm>
            <a:off x="1859539" y="3835998"/>
            <a:ext cx="1284326" cy="523220"/>
          </a:xfrm>
          <a:prstGeom prst="rect">
            <a:avLst/>
          </a:prstGeom>
          <a:noFill/>
          <a:ln w="9525">
            <a:noFill/>
            <a:miter lim="800000"/>
            <a:headEnd/>
            <a:tailEnd/>
          </a:ln>
        </p:spPr>
        <p:txBody>
          <a:bodyPr wrap="none">
            <a:spAutoFit/>
          </a:bodyPr>
          <a:lstStyle/>
          <a:p>
            <a:r>
              <a:rPr lang="sv-SE" sz="1400" dirty="0">
                <a:latin typeface="Lato Light" panose="020F0502020204030203" pitchFamily="34" charset="0"/>
                <a:ea typeface="Lato Light" panose="020F0502020204030203" pitchFamily="34" charset="0"/>
                <a:cs typeface="Lato Light" panose="020F0502020204030203" pitchFamily="34" charset="0"/>
              </a:rPr>
              <a:t>Inlet:</a:t>
            </a:r>
            <a:br>
              <a:rPr lang="sv-SE" sz="1400" dirty="0">
                <a:latin typeface="Lato Light" panose="020F0502020204030203" pitchFamily="34" charset="0"/>
                <a:ea typeface="Lato Light" panose="020F0502020204030203" pitchFamily="34" charset="0"/>
                <a:cs typeface="Lato Light" panose="020F0502020204030203" pitchFamily="34" charset="0"/>
              </a:rPr>
            </a:br>
            <a:r>
              <a:rPr lang="sv-SE" sz="1400" dirty="0">
                <a:latin typeface="Lato Light" panose="020F0502020204030203" pitchFamily="34" charset="0"/>
                <a:ea typeface="Lato Light" panose="020F0502020204030203" pitchFamily="34" charset="0"/>
                <a:cs typeface="Lato Light" panose="020F0502020204030203" pitchFamily="34" charset="0"/>
              </a:rPr>
              <a:t>Port condition</a:t>
            </a:r>
          </a:p>
        </p:txBody>
      </p:sp>
      <p:sp>
        <p:nvSpPr>
          <p:cNvPr id="27" name="TextBox 9"/>
          <p:cNvSpPr txBox="1">
            <a:spLocks noChangeArrowheads="1"/>
          </p:cNvSpPr>
          <p:nvPr/>
        </p:nvSpPr>
        <p:spPr bwMode="auto">
          <a:xfrm>
            <a:off x="1351158" y="2257642"/>
            <a:ext cx="1423788" cy="307777"/>
          </a:xfrm>
          <a:prstGeom prst="rect">
            <a:avLst/>
          </a:prstGeom>
          <a:noFill/>
          <a:ln w="9525">
            <a:noFill/>
            <a:miter lim="800000"/>
            <a:headEnd/>
            <a:tailEnd/>
          </a:ln>
        </p:spPr>
        <p:txBody>
          <a:bodyPr wrap="none">
            <a:spAutoFit/>
          </a:bodyPr>
          <a:lstStyle/>
          <a:p>
            <a:r>
              <a:rPr lang="sv-SE" sz="1400" dirty="0">
                <a:latin typeface="Lato Light" panose="020F0502020204030203" pitchFamily="34" charset="0"/>
                <a:ea typeface="Lato Light" panose="020F0502020204030203" pitchFamily="34" charset="0"/>
                <a:cs typeface="Lato Light" panose="020F0502020204030203" pitchFamily="34" charset="0"/>
              </a:rPr>
              <a:t>Fixed constraint</a:t>
            </a:r>
          </a:p>
        </p:txBody>
      </p:sp>
      <p:cxnSp>
        <p:nvCxnSpPr>
          <p:cNvPr id="28" name="Straight Arrow Connector 27"/>
          <p:cNvCxnSpPr>
            <a:cxnSpLocks/>
          </p:cNvCxnSpPr>
          <p:nvPr/>
        </p:nvCxnSpPr>
        <p:spPr>
          <a:xfrm flipV="1">
            <a:off x="2784106" y="2164067"/>
            <a:ext cx="2057368" cy="247464"/>
          </a:xfrm>
          <a:prstGeom prst="bentConnector3">
            <a:avLst>
              <a:gd name="adj1" fmla="val 29550"/>
            </a:avLst>
          </a:prstGeom>
          <a:ln w="12700">
            <a:solidFill>
              <a:schemeClr val="accent1"/>
            </a:solidFill>
            <a:headEnd type="none" w="med" len="med"/>
            <a:tailEnd type="none" w="med" len="med"/>
          </a:ln>
          <a:effectLst/>
        </p:spPr>
        <p:style>
          <a:lnRef idx="3">
            <a:schemeClr val="accent2"/>
          </a:lnRef>
          <a:fillRef idx="0">
            <a:schemeClr val="accent2"/>
          </a:fillRef>
          <a:effectRef idx="2">
            <a:schemeClr val="accent2"/>
          </a:effectRef>
          <a:fontRef idx="minor">
            <a:schemeClr val="tx1"/>
          </a:fontRef>
        </p:style>
      </p:cxnSp>
      <p:cxnSp>
        <p:nvCxnSpPr>
          <p:cNvPr id="29" name="Straight Arrow Connector 28"/>
          <p:cNvCxnSpPr>
            <a:cxnSpLocks/>
            <a:stCxn id="27" idx="3"/>
          </p:cNvCxnSpPr>
          <p:nvPr/>
        </p:nvCxnSpPr>
        <p:spPr>
          <a:xfrm>
            <a:off x="2774946" y="2411531"/>
            <a:ext cx="1220990" cy="376243"/>
          </a:xfrm>
          <a:prstGeom prst="bentConnector3">
            <a:avLst>
              <a:gd name="adj1" fmla="val 50000"/>
            </a:avLst>
          </a:prstGeom>
          <a:ln w="12700">
            <a:solidFill>
              <a:schemeClr val="accent1"/>
            </a:solidFill>
            <a:headEnd type="none" w="med" len="med"/>
            <a:tailEnd type="none" w="med" len="med"/>
          </a:ln>
          <a:effectLst/>
        </p:spPr>
        <p:style>
          <a:lnRef idx="3">
            <a:schemeClr val="accent2"/>
          </a:lnRef>
          <a:fillRef idx="0">
            <a:schemeClr val="accent2"/>
          </a:fillRef>
          <a:effectRef idx="2">
            <a:schemeClr val="accent2"/>
          </a:effectRef>
          <a:fontRef idx="minor">
            <a:schemeClr val="tx1"/>
          </a:fontRef>
        </p:style>
      </p:cxnSp>
      <p:sp>
        <p:nvSpPr>
          <p:cNvPr id="30" name="TextBox 9"/>
          <p:cNvSpPr txBox="1">
            <a:spLocks noChangeArrowheads="1"/>
          </p:cNvSpPr>
          <p:nvPr/>
        </p:nvSpPr>
        <p:spPr bwMode="auto">
          <a:xfrm>
            <a:off x="5646258" y="4030653"/>
            <a:ext cx="1935145" cy="307777"/>
          </a:xfrm>
          <a:prstGeom prst="rect">
            <a:avLst/>
          </a:prstGeom>
          <a:noFill/>
          <a:ln w="9525">
            <a:noFill/>
            <a:miter lim="800000"/>
            <a:headEnd/>
            <a:tailEnd/>
          </a:ln>
        </p:spPr>
        <p:txBody>
          <a:bodyPr wrap="none">
            <a:spAutoFit/>
          </a:bodyPr>
          <a:lstStyle/>
          <a:p>
            <a:r>
              <a:rPr lang="sv-SE" sz="1400" dirty="0">
                <a:latin typeface="Lato Light" panose="020F0502020204030203" pitchFamily="34" charset="0"/>
                <a:ea typeface="Lato Light" panose="020F0502020204030203" pitchFamily="34" charset="0"/>
                <a:cs typeface="Lato Light" panose="020F0502020204030203" pitchFamily="34" charset="0"/>
              </a:rPr>
              <a:t>Fixed constraint (edge)</a:t>
            </a:r>
          </a:p>
        </p:txBody>
      </p:sp>
      <p:cxnSp>
        <p:nvCxnSpPr>
          <p:cNvPr id="45" name="Straight Arrow Connector 28"/>
          <p:cNvCxnSpPr>
            <a:cxnSpLocks/>
          </p:cNvCxnSpPr>
          <p:nvPr/>
        </p:nvCxnSpPr>
        <p:spPr>
          <a:xfrm>
            <a:off x="3622424" y="1575675"/>
            <a:ext cx="1093592" cy="234075"/>
          </a:xfrm>
          <a:prstGeom prst="bentConnector3">
            <a:avLst>
              <a:gd name="adj1" fmla="val 50000"/>
            </a:avLst>
          </a:prstGeom>
          <a:ln w="12700">
            <a:solidFill>
              <a:schemeClr val="accent1"/>
            </a:solidFill>
            <a:headEnd type="none" w="med" len="med"/>
            <a:tailEnd type="none" w="med" len="med"/>
          </a:ln>
          <a:effectLst/>
        </p:spPr>
        <p:style>
          <a:lnRef idx="3">
            <a:schemeClr val="accent2"/>
          </a:lnRef>
          <a:fillRef idx="0">
            <a:schemeClr val="accent2"/>
          </a:fillRef>
          <a:effectRef idx="2">
            <a:schemeClr val="accent2"/>
          </a:effectRef>
          <a:fontRef idx="minor">
            <a:schemeClr val="tx1"/>
          </a:fontRef>
        </p:style>
      </p:cxnSp>
      <p:cxnSp>
        <p:nvCxnSpPr>
          <p:cNvPr id="8" name="Elbow Connector 7"/>
          <p:cNvCxnSpPr/>
          <p:nvPr/>
        </p:nvCxnSpPr>
        <p:spPr>
          <a:xfrm rot="16200000" flipV="1">
            <a:off x="5294354" y="2307822"/>
            <a:ext cx="2137917" cy="1141775"/>
          </a:xfrm>
          <a:prstGeom prst="bentConnector2">
            <a:avLst/>
          </a:prstGeom>
          <a:ln w="12700">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Elbow Connector 9"/>
          <p:cNvCxnSpPr>
            <a:stCxn id="30" idx="1"/>
          </p:cNvCxnSpPr>
          <p:nvPr/>
        </p:nvCxnSpPr>
        <p:spPr>
          <a:xfrm rot="10800000">
            <a:off x="3200400" y="3797040"/>
            <a:ext cx="2445858" cy="387502"/>
          </a:xfrm>
          <a:prstGeom prst="bentConnector3">
            <a:avLst/>
          </a:prstGeom>
          <a:ln w="12700">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4544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590550"/>
            <a:ext cx="8305800" cy="742950"/>
          </a:xfrm>
        </p:spPr>
        <p:txBody>
          <a:bodyPr/>
          <a:lstStyle/>
          <a:p>
            <a:r>
              <a:rPr lang="sv-SE" dirty="0"/>
              <a:t>Results: Transmission loss</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059849"/>
            <a:ext cx="4824615" cy="3264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3693" y="2800350"/>
            <a:ext cx="2250719" cy="1522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3694" y="1147392"/>
            <a:ext cx="2250718" cy="1522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Elbow Connector 3"/>
          <p:cNvCxnSpPr>
            <a:stCxn id="2054" idx="1"/>
          </p:cNvCxnSpPr>
          <p:nvPr/>
        </p:nvCxnSpPr>
        <p:spPr>
          <a:xfrm rot="10800000" flipV="1">
            <a:off x="2819400" y="1908848"/>
            <a:ext cx="3344294" cy="129501"/>
          </a:xfrm>
          <a:prstGeom prst="bentConnector3">
            <a:avLst>
              <a:gd name="adj1" fmla="val 70898"/>
            </a:avLst>
          </a:prstGeom>
          <a:ln w="952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rot="10800000">
            <a:off x="1805504" y="3070283"/>
            <a:ext cx="4608299" cy="532965"/>
          </a:xfrm>
          <a:prstGeom prst="bentConnector2">
            <a:avLst/>
          </a:prstGeom>
          <a:ln w="9525">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0504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590550"/>
            <a:ext cx="8305800" cy="742950"/>
          </a:xfrm>
        </p:spPr>
        <p:txBody>
          <a:bodyPr/>
          <a:lstStyle/>
          <a:p>
            <a:r>
              <a:rPr lang="sv-SE" dirty="0"/>
              <a:t>Results: Eigenmodes</a:t>
            </a:r>
            <a:endParaRPr lang="en-GB" dirty="0"/>
          </a:p>
        </p:txBody>
      </p:sp>
      <p:pic>
        <p:nvPicPr>
          <p:cNvPr id="4099" name="Picture 3"/>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54" t="24989" r="20901" b="34372"/>
          <a:stretch/>
        </p:blipFill>
        <p:spPr bwMode="auto">
          <a:xfrm>
            <a:off x="686525" y="1446690"/>
            <a:ext cx="2971075" cy="130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336739" y="2840037"/>
            <a:ext cx="1715534" cy="307777"/>
          </a:xfrm>
          <a:prstGeom prst="rect">
            <a:avLst/>
          </a:prstGeom>
        </p:spPr>
        <p:txBody>
          <a:bodyPr wrap="none">
            <a:spAutoFit/>
          </a:bodyPr>
          <a:lstStyle/>
          <a:p>
            <a:r>
              <a:rPr lang="en-US" sz="1400" dirty="0">
                <a:latin typeface="Lato Light" panose="020F0502020204030203" pitchFamily="34" charset="0"/>
                <a:ea typeface="Lato Light" panose="020F0502020204030203" pitchFamily="34" charset="0"/>
                <a:cs typeface="Lato Light" panose="020F0502020204030203" pitchFamily="34" charset="0"/>
              </a:rPr>
              <a:t>Mode at </a:t>
            </a:r>
            <a:r>
              <a:rPr lang="en-US" sz="1400" i="1" dirty="0">
                <a:latin typeface="Lato Light" panose="020F0502020204030203" pitchFamily="34" charset="0"/>
                <a:ea typeface="Lato Light" panose="020F0502020204030203" pitchFamily="34" charset="0"/>
                <a:cs typeface="Lato Light" panose="020F0502020204030203" pitchFamily="34" charset="0"/>
              </a:rPr>
              <a:t>f</a:t>
            </a:r>
            <a:r>
              <a:rPr lang="en-US" sz="1400" dirty="0">
                <a:latin typeface="Lato Light" panose="020F0502020204030203" pitchFamily="34" charset="0"/>
                <a:ea typeface="Lato Light" panose="020F0502020204030203" pitchFamily="34" charset="0"/>
                <a:cs typeface="Lato Light" panose="020F0502020204030203" pitchFamily="34" charset="0"/>
              </a:rPr>
              <a:t> = 165 Hz</a:t>
            </a:r>
          </a:p>
        </p:txBody>
      </p:sp>
      <p:pic>
        <p:nvPicPr>
          <p:cNvPr id="4100" name="Picture 4"/>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692" t="20648" r="20101" b="27477"/>
          <a:stretch/>
        </p:blipFill>
        <p:spPr bwMode="auto">
          <a:xfrm>
            <a:off x="5076056" y="987574"/>
            <a:ext cx="3128109" cy="1828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5804785" y="2796553"/>
            <a:ext cx="1715534" cy="307777"/>
          </a:xfrm>
          <a:prstGeom prst="rect">
            <a:avLst/>
          </a:prstGeom>
        </p:spPr>
        <p:txBody>
          <a:bodyPr wrap="none">
            <a:spAutoFit/>
          </a:bodyPr>
          <a:lstStyle/>
          <a:p>
            <a:r>
              <a:rPr lang="en-US" sz="1400" dirty="0">
                <a:latin typeface="Lato Light" panose="020F0502020204030203" pitchFamily="34" charset="0"/>
                <a:ea typeface="Lato Light" panose="020F0502020204030203" pitchFamily="34" charset="0"/>
                <a:cs typeface="Lato Light" panose="020F0502020204030203" pitchFamily="34" charset="0"/>
              </a:rPr>
              <a:t>Mode at </a:t>
            </a:r>
            <a:r>
              <a:rPr lang="en-US" sz="1400" i="1" dirty="0">
                <a:latin typeface="Lato Light" panose="020F0502020204030203" pitchFamily="34" charset="0"/>
                <a:ea typeface="Lato Light" panose="020F0502020204030203" pitchFamily="34" charset="0"/>
                <a:cs typeface="Lato Light" panose="020F0502020204030203" pitchFamily="34" charset="0"/>
              </a:rPr>
              <a:t>f</a:t>
            </a:r>
            <a:r>
              <a:rPr lang="en-US" sz="1400" dirty="0">
                <a:latin typeface="Lato Light" panose="020F0502020204030203" pitchFamily="34" charset="0"/>
                <a:ea typeface="Lato Light" panose="020F0502020204030203" pitchFamily="34" charset="0"/>
                <a:cs typeface="Lato Light" panose="020F0502020204030203" pitchFamily="34" charset="0"/>
              </a:rPr>
              <a:t> = 206 Hz</a:t>
            </a:r>
          </a:p>
        </p:txBody>
      </p:sp>
      <p:pic>
        <p:nvPicPr>
          <p:cNvPr id="410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0268" t="18894" r="19724" b="25760"/>
          <a:stretch/>
        </p:blipFill>
        <p:spPr bwMode="auto">
          <a:xfrm>
            <a:off x="3698496" y="2724150"/>
            <a:ext cx="2961736" cy="179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4384296" y="4488332"/>
            <a:ext cx="1715534" cy="307777"/>
          </a:xfrm>
          <a:prstGeom prst="rect">
            <a:avLst/>
          </a:prstGeom>
        </p:spPr>
        <p:txBody>
          <a:bodyPr wrap="none">
            <a:spAutoFit/>
          </a:bodyPr>
          <a:lstStyle/>
          <a:p>
            <a:r>
              <a:rPr lang="en-US" sz="1400" dirty="0">
                <a:latin typeface="Lato Light" panose="020F0502020204030203" pitchFamily="34" charset="0"/>
                <a:ea typeface="Lato Light" panose="020F0502020204030203" pitchFamily="34" charset="0"/>
                <a:cs typeface="Lato Light" panose="020F0502020204030203" pitchFamily="34" charset="0"/>
              </a:rPr>
              <a:t>Mode at </a:t>
            </a:r>
            <a:r>
              <a:rPr lang="en-US" sz="1400" i="1" dirty="0">
                <a:latin typeface="Lato Light" panose="020F0502020204030203" pitchFamily="34" charset="0"/>
                <a:ea typeface="Lato Light" panose="020F0502020204030203" pitchFamily="34" charset="0"/>
                <a:cs typeface="Lato Light" panose="020F0502020204030203" pitchFamily="34" charset="0"/>
              </a:rPr>
              <a:t>f</a:t>
            </a:r>
            <a:r>
              <a:rPr lang="en-US" sz="1400" dirty="0">
                <a:latin typeface="Lato Light" panose="020F0502020204030203" pitchFamily="34" charset="0"/>
                <a:ea typeface="Lato Light" panose="020F0502020204030203" pitchFamily="34" charset="0"/>
                <a:cs typeface="Lato Light" panose="020F0502020204030203" pitchFamily="34" charset="0"/>
              </a:rPr>
              <a:t> = 225 Hz</a:t>
            </a:r>
          </a:p>
        </p:txBody>
      </p:sp>
      <p:pic>
        <p:nvPicPr>
          <p:cNvPr id="3" name="Picture 2">
            <a:extLst>
              <a:ext uri="{FF2B5EF4-FFF2-40B4-BE49-F238E27FC236}">
                <a16:creationId xmlns:a16="http://schemas.microsoft.com/office/drawing/2014/main" id="{2B0F3D7F-A91D-4B22-962D-EF539A347234}"/>
              </a:ext>
            </a:extLst>
          </p:cNvPr>
          <p:cNvPicPr>
            <a:picLocks noChangeAspect="1"/>
          </p:cNvPicPr>
          <p:nvPr/>
        </p:nvPicPr>
        <p:blipFill>
          <a:blip r:embed="rId5"/>
          <a:stretch>
            <a:fillRect/>
          </a:stretch>
        </p:blipFill>
        <p:spPr>
          <a:xfrm>
            <a:off x="107504" y="3236786"/>
            <a:ext cx="3103133" cy="304826"/>
          </a:xfrm>
          <a:prstGeom prst="rect">
            <a:avLst/>
          </a:prstGeom>
        </p:spPr>
      </p:pic>
    </p:spTree>
    <p:extLst>
      <p:ext uri="{BB962C8B-B14F-4D97-AF65-F5344CB8AC3E}">
        <p14:creationId xmlns:p14="http://schemas.microsoft.com/office/powerpoint/2010/main" val="25111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Concluding Remarks</a:t>
            </a:r>
          </a:p>
        </p:txBody>
      </p:sp>
      <p:sp>
        <p:nvSpPr>
          <p:cNvPr id="5" name="Content Placeholder 4"/>
          <p:cNvSpPr>
            <a:spLocks noGrp="1"/>
          </p:cNvSpPr>
          <p:nvPr>
            <p:ph idx="1"/>
          </p:nvPr>
        </p:nvSpPr>
        <p:spPr/>
        <p:txBody>
          <a:bodyPr>
            <a:normAutofit/>
          </a:bodyPr>
          <a:lstStyle/>
          <a:p>
            <a:r>
              <a:rPr lang="en-US" dirty="0"/>
              <a:t>The interaction is strong in the low frequency range where the </a:t>
            </a:r>
            <a:r>
              <a:rPr lang="en-US" dirty="0" err="1"/>
              <a:t>eigenmodes</a:t>
            </a:r>
            <a:r>
              <a:rPr lang="en-US" dirty="0"/>
              <a:t> are symmetric and easily excited by the acoustic field. The field will not excite all existing </a:t>
            </a:r>
            <a:r>
              <a:rPr lang="en-US" dirty="0" err="1"/>
              <a:t>eigenmodes</a:t>
            </a:r>
            <a:r>
              <a:rPr lang="en-US" dirty="0"/>
              <a:t>.</a:t>
            </a:r>
          </a:p>
          <a:p>
            <a:r>
              <a:rPr lang="en-US" dirty="0"/>
              <a:t>There is probably a stronger effect on the transmission loss if there are structural vibration sources; these can result in a transmission loss that is negative. Strong acoustic sources may appear at the muffler walls. These are not accounted for in the input power which is pure acoustic.</a:t>
            </a:r>
          </a:p>
          <a:p>
            <a:r>
              <a:rPr lang="en-US" dirty="0"/>
              <a:t>Even though the effect of the pressure-solid interaction is not large, undesired eigenmodes of the muffler structure may exist in places where large transmission loss is desired/needed.</a:t>
            </a:r>
          </a:p>
        </p:txBody>
      </p:sp>
    </p:spTree>
    <p:extLst>
      <p:ext uri="{BB962C8B-B14F-4D97-AF65-F5344CB8AC3E}">
        <p14:creationId xmlns:p14="http://schemas.microsoft.com/office/powerpoint/2010/main" val="3977508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98116217"/>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223</TotalTime>
  <Words>354</Words>
  <Application>Microsoft Office PowerPoint</Application>
  <PresentationFormat>On-screen Show (16:9)</PresentationFormat>
  <Paragraphs>24</Paragraphs>
  <Slides>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Lato Light</vt:lpstr>
      <vt:lpstr>Lato Black</vt:lpstr>
      <vt:lpstr>Arial</vt:lpstr>
      <vt:lpstr>Lato</vt:lpstr>
      <vt:lpstr>Wingdings</vt:lpstr>
      <vt:lpstr>comsol-slide-template-NEW</vt:lpstr>
      <vt:lpstr>Absorptive Muffler with Shells</vt:lpstr>
      <vt:lpstr>Background and Motivation</vt:lpstr>
      <vt:lpstr>Geometry and Operating Conditions</vt:lpstr>
      <vt:lpstr>Results: Transmission loss</vt:lpstr>
      <vt:lpstr>Results: Eigenmodes</vt:lpstr>
      <vt:lpstr>Concluding Remarks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Absorptive Muffler with Shells Tutorial</dc:title>
  <dc:creator>Jonas Helboe Jørgensen</dc:creator>
  <cp:lastModifiedBy>Elin Svensson</cp:lastModifiedBy>
  <cp:revision>12</cp:revision>
  <dcterms:created xsi:type="dcterms:W3CDTF">2022-09-30T08:38:56Z</dcterms:created>
  <dcterms:modified xsi:type="dcterms:W3CDTF">2024-10-10T09:57:14Z</dcterms:modified>
</cp:coreProperties>
</file>