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722" r:id="rId2"/>
  </p:sldMasterIdLst>
  <p:notesMasterIdLst>
    <p:notesMasterId r:id="rId10"/>
  </p:notesMasterIdLst>
  <p:sldIdLst>
    <p:sldId id="256" r:id="rId3"/>
    <p:sldId id="260" r:id="rId4"/>
    <p:sldId id="2795" r:id="rId5"/>
    <p:sldId id="2796" r:id="rId6"/>
    <p:sldId id="2794" r:id="rId7"/>
    <p:sldId id="259" r:id="rId8"/>
    <p:sldId id="266"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0258" autoAdjust="0"/>
    <p:restoredTop sz="97432" autoAdjust="0"/>
  </p:normalViewPr>
  <p:slideViewPr>
    <p:cSldViewPr snapToGrid="0">
      <p:cViewPr>
        <p:scale>
          <a:sx n="100" d="100"/>
          <a:sy n="100" d="100"/>
        </p:scale>
        <p:origin x="2992" y="1480"/>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100" d="100"/>
        <a:sy n="100" d="100"/>
      </p:scale>
      <p:origin x="0" y="-349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viewProps" Target="view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presProps" Target="presProps.xml"/><Relationship Id="rId5" Type="http://schemas.openxmlformats.org/officeDocument/2006/relationships/slide" Target="slides/slide3.xml"/><Relationship Id="rId1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5109C8-C1F8-42D8-A2AE-697F308881DE}" type="datetimeFigureOut">
              <a:rPr lang="en-US" smtClean="0"/>
              <a:t>10/23/2024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EE6314-2E2B-4382-8E66-5E40E3FE5A3D}" type="slidenum">
              <a:rPr lang="en-US" smtClean="0"/>
              <a:t>‹#›</a:t>
            </a:fld>
            <a:endParaRPr lang="en-US"/>
          </a:p>
        </p:txBody>
      </p:sp>
    </p:spTree>
    <p:extLst>
      <p:ext uri="{BB962C8B-B14F-4D97-AF65-F5344CB8AC3E}">
        <p14:creationId xmlns:p14="http://schemas.microsoft.com/office/powerpoint/2010/main" val="41991498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Lato" panose="020F0502020204030203"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B3A9A2-A8E6-44B9-B8F3-91C5FB4F6B08}" type="slidenum">
              <a:rPr kumimoji="0" lang="en-US" sz="1200" b="0" i="0" u="none" strike="noStrike" kern="1200" cap="none" spc="0" normalizeH="0" baseline="0" noProof="0" smtClean="0">
                <a:ln>
                  <a:noFill/>
                </a:ln>
                <a:solidFill>
                  <a:prstClr val="black"/>
                </a:solidFill>
                <a:effectLst/>
                <a:uLnTx/>
                <a:uFillTx/>
                <a:latin typeface="Lato" panose="020F050202020403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25750213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latin typeface="Lato" panose="020F0502020204030203" pitchFamily="34" charset="0"/>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8B3A9A2-A8E6-44B9-B8F3-91C5FB4F6B08}" type="slidenum">
              <a:rPr kumimoji="0" lang="en-US" sz="1200" b="0" i="0" u="none" strike="noStrike" kern="1200" cap="none" spc="0" normalizeH="0" baseline="0" noProof="0" smtClean="0">
                <a:ln>
                  <a:noFill/>
                </a:ln>
                <a:solidFill>
                  <a:prstClr val="black"/>
                </a:solidFill>
                <a:effectLst/>
                <a:uLnTx/>
                <a:uFillTx/>
                <a:latin typeface="Lato" panose="020F0502020204030203"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a:ln>
                <a:noFill/>
              </a:ln>
              <a:solidFill>
                <a:prstClr val="black"/>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1445276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2.xml"/></Relationships>
</file>

<file path=ppt/slideLayouts/_rels/slideLayout116.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_rels/slideLayout117.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118.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2.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6769424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341775158"/>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23329"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130118869"/>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42028234"/>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803083988"/>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876288"/>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22732304"/>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2409784"/>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23329"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105537"/>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26654379"/>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23337591"/>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0431940"/>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7613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932434397"/>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20698324"/>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79862316"/>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74300218"/>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1731738658"/>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3848176913"/>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157549050"/>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4294578118"/>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567907725"/>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123480892"/>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609600" y="787400"/>
            <a:ext cx="11074400" cy="990600"/>
          </a:xfrm>
          <a:prstGeom prst="rect">
            <a:avLst/>
          </a:prstGeom>
        </p:spPr>
        <p:txBody>
          <a:bodyPr lIns="0">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7546163" y="63754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6243462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6768251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10691498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8405664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71545442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2429537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28126289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7096863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14745835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699894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1089040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14497070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372412683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17384004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2344794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75146223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40063329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29973944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30782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6657939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109887755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3750850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91293574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3845960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4236400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9234"/>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809988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7562516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2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2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35629238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23329"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23330"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281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2816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306019332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6517860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851520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99837605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413633219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3475361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66530011"/>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0416772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105537"/>
            <a:ext cx="2618627" cy="1472977"/>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04636066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9539508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3079915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8179536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2355316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618011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9735735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35296834"/>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57351948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293242709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87443172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399386290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159205407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372089126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76993102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333830678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849716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6759018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56907762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609600" y="787400"/>
            <a:ext cx="11074400" cy="990600"/>
          </a:xfrm>
          <a:prstGeom prst="rect">
            <a:avLst/>
          </a:prstGeom>
        </p:spPr>
        <p:txBody>
          <a:bodyPr lIns="0">
            <a:normAutofit/>
          </a:bodyPr>
          <a:lstStyle>
            <a:lvl1pPr>
              <a:defRPr sz="32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7546163" y="63754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31949323"/>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83456835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999068146"/>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115119615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379266533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193761084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513548386"/>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93794934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8785283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144128312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02577"/>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68295177"/>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64877830"/>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906367203"/>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11988575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6960976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51399547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56555955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3227455448"/>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771949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35798847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59429428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32882032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323121209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195616841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421198474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675533721"/>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4215679348"/>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3788368116"/>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796170406"/>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9947378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876524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5555405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1802057284"/>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2603417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96118443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36006868"/>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855946278"/>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23329"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56616761"/>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23794448"/>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2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2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981605079"/>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23329"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23330"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765186883"/>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image" Target="../media/image1.emf"/><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image" Target="../media/image2.emf"/><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74.xml"/><Relationship Id="rId18" Type="http://schemas.openxmlformats.org/officeDocument/2006/relationships/slideLayout" Target="../slideLayouts/slideLayout79.xml"/><Relationship Id="rId26" Type="http://schemas.openxmlformats.org/officeDocument/2006/relationships/slideLayout" Target="../slideLayouts/slideLayout87.xml"/><Relationship Id="rId39" Type="http://schemas.openxmlformats.org/officeDocument/2006/relationships/slideLayout" Target="../slideLayouts/slideLayout100.xml"/><Relationship Id="rId21" Type="http://schemas.openxmlformats.org/officeDocument/2006/relationships/slideLayout" Target="../slideLayouts/slideLayout82.xml"/><Relationship Id="rId34" Type="http://schemas.openxmlformats.org/officeDocument/2006/relationships/slideLayout" Target="../slideLayouts/slideLayout95.xml"/><Relationship Id="rId42" Type="http://schemas.openxmlformats.org/officeDocument/2006/relationships/slideLayout" Target="../slideLayouts/slideLayout103.xml"/><Relationship Id="rId47" Type="http://schemas.openxmlformats.org/officeDocument/2006/relationships/slideLayout" Target="../slideLayouts/slideLayout108.xml"/><Relationship Id="rId50" Type="http://schemas.openxmlformats.org/officeDocument/2006/relationships/slideLayout" Target="../slideLayouts/slideLayout111.xml"/><Relationship Id="rId55" Type="http://schemas.openxmlformats.org/officeDocument/2006/relationships/slideLayout" Target="../slideLayouts/slideLayout116.xml"/><Relationship Id="rId7" Type="http://schemas.openxmlformats.org/officeDocument/2006/relationships/slideLayout" Target="../slideLayouts/slideLayout68.xml"/><Relationship Id="rId2" Type="http://schemas.openxmlformats.org/officeDocument/2006/relationships/slideLayout" Target="../slideLayouts/slideLayout63.xml"/><Relationship Id="rId16" Type="http://schemas.openxmlformats.org/officeDocument/2006/relationships/slideLayout" Target="../slideLayouts/slideLayout77.xml"/><Relationship Id="rId29" Type="http://schemas.openxmlformats.org/officeDocument/2006/relationships/slideLayout" Target="../slideLayouts/slideLayout90.xml"/><Relationship Id="rId11" Type="http://schemas.openxmlformats.org/officeDocument/2006/relationships/slideLayout" Target="../slideLayouts/slideLayout72.xml"/><Relationship Id="rId24" Type="http://schemas.openxmlformats.org/officeDocument/2006/relationships/slideLayout" Target="../slideLayouts/slideLayout85.xml"/><Relationship Id="rId32" Type="http://schemas.openxmlformats.org/officeDocument/2006/relationships/slideLayout" Target="../slideLayouts/slideLayout93.xml"/><Relationship Id="rId37" Type="http://schemas.openxmlformats.org/officeDocument/2006/relationships/slideLayout" Target="../slideLayouts/slideLayout98.xml"/><Relationship Id="rId40" Type="http://schemas.openxmlformats.org/officeDocument/2006/relationships/slideLayout" Target="../slideLayouts/slideLayout101.xml"/><Relationship Id="rId45" Type="http://schemas.openxmlformats.org/officeDocument/2006/relationships/slideLayout" Target="../slideLayouts/slideLayout106.xml"/><Relationship Id="rId53" Type="http://schemas.openxmlformats.org/officeDocument/2006/relationships/slideLayout" Target="../slideLayouts/slideLayout114.xml"/><Relationship Id="rId58" Type="http://schemas.openxmlformats.org/officeDocument/2006/relationships/slideLayout" Target="../slideLayouts/slideLayout119.xml"/><Relationship Id="rId5" Type="http://schemas.openxmlformats.org/officeDocument/2006/relationships/slideLayout" Target="../slideLayouts/slideLayout66.xml"/><Relationship Id="rId61" Type="http://schemas.openxmlformats.org/officeDocument/2006/relationships/image" Target="../media/image2.emf"/><Relationship Id="rId19" Type="http://schemas.openxmlformats.org/officeDocument/2006/relationships/slideLayout" Target="../slideLayouts/slideLayout80.xml"/><Relationship Id="rId14" Type="http://schemas.openxmlformats.org/officeDocument/2006/relationships/slideLayout" Target="../slideLayouts/slideLayout75.xml"/><Relationship Id="rId22" Type="http://schemas.openxmlformats.org/officeDocument/2006/relationships/slideLayout" Target="../slideLayouts/slideLayout83.xml"/><Relationship Id="rId27" Type="http://schemas.openxmlformats.org/officeDocument/2006/relationships/slideLayout" Target="../slideLayouts/slideLayout88.xml"/><Relationship Id="rId30" Type="http://schemas.openxmlformats.org/officeDocument/2006/relationships/slideLayout" Target="../slideLayouts/slideLayout91.xml"/><Relationship Id="rId35" Type="http://schemas.openxmlformats.org/officeDocument/2006/relationships/slideLayout" Target="../slideLayouts/slideLayout96.xml"/><Relationship Id="rId43" Type="http://schemas.openxmlformats.org/officeDocument/2006/relationships/slideLayout" Target="../slideLayouts/slideLayout104.xml"/><Relationship Id="rId48" Type="http://schemas.openxmlformats.org/officeDocument/2006/relationships/slideLayout" Target="../slideLayouts/slideLayout109.xml"/><Relationship Id="rId56" Type="http://schemas.openxmlformats.org/officeDocument/2006/relationships/slideLayout" Target="../slideLayouts/slideLayout117.xml"/><Relationship Id="rId8" Type="http://schemas.openxmlformats.org/officeDocument/2006/relationships/slideLayout" Target="../slideLayouts/slideLayout69.xml"/><Relationship Id="rId51" Type="http://schemas.openxmlformats.org/officeDocument/2006/relationships/slideLayout" Target="../slideLayouts/slideLayout112.xml"/><Relationship Id="rId3" Type="http://schemas.openxmlformats.org/officeDocument/2006/relationships/slideLayout" Target="../slideLayouts/slideLayout64.xml"/><Relationship Id="rId12" Type="http://schemas.openxmlformats.org/officeDocument/2006/relationships/slideLayout" Target="../slideLayouts/slideLayout73.xml"/><Relationship Id="rId17" Type="http://schemas.openxmlformats.org/officeDocument/2006/relationships/slideLayout" Target="../slideLayouts/slideLayout78.xml"/><Relationship Id="rId25" Type="http://schemas.openxmlformats.org/officeDocument/2006/relationships/slideLayout" Target="../slideLayouts/slideLayout86.xml"/><Relationship Id="rId33" Type="http://schemas.openxmlformats.org/officeDocument/2006/relationships/slideLayout" Target="../slideLayouts/slideLayout94.xml"/><Relationship Id="rId38" Type="http://schemas.openxmlformats.org/officeDocument/2006/relationships/slideLayout" Target="../slideLayouts/slideLayout99.xml"/><Relationship Id="rId46" Type="http://schemas.openxmlformats.org/officeDocument/2006/relationships/slideLayout" Target="../slideLayouts/slideLayout107.xml"/><Relationship Id="rId59" Type="http://schemas.openxmlformats.org/officeDocument/2006/relationships/theme" Target="../theme/theme2.xml"/><Relationship Id="rId20" Type="http://schemas.openxmlformats.org/officeDocument/2006/relationships/slideLayout" Target="../slideLayouts/slideLayout81.xml"/><Relationship Id="rId41" Type="http://schemas.openxmlformats.org/officeDocument/2006/relationships/slideLayout" Target="../slideLayouts/slideLayout102.xml"/><Relationship Id="rId54" Type="http://schemas.openxmlformats.org/officeDocument/2006/relationships/slideLayout" Target="../slideLayouts/slideLayout115.xml"/><Relationship Id="rId62" Type="http://schemas.openxmlformats.org/officeDocument/2006/relationships/image" Target="../media/image3.png"/><Relationship Id="rId1" Type="http://schemas.openxmlformats.org/officeDocument/2006/relationships/slideLayout" Target="../slideLayouts/slideLayout62.xml"/><Relationship Id="rId6" Type="http://schemas.openxmlformats.org/officeDocument/2006/relationships/slideLayout" Target="../slideLayouts/slideLayout67.xml"/><Relationship Id="rId15" Type="http://schemas.openxmlformats.org/officeDocument/2006/relationships/slideLayout" Target="../slideLayouts/slideLayout76.xml"/><Relationship Id="rId23" Type="http://schemas.openxmlformats.org/officeDocument/2006/relationships/slideLayout" Target="../slideLayouts/slideLayout84.xml"/><Relationship Id="rId28" Type="http://schemas.openxmlformats.org/officeDocument/2006/relationships/slideLayout" Target="../slideLayouts/slideLayout89.xml"/><Relationship Id="rId36" Type="http://schemas.openxmlformats.org/officeDocument/2006/relationships/slideLayout" Target="../slideLayouts/slideLayout97.xml"/><Relationship Id="rId49" Type="http://schemas.openxmlformats.org/officeDocument/2006/relationships/slideLayout" Target="../slideLayouts/slideLayout110.xml"/><Relationship Id="rId57" Type="http://schemas.openxmlformats.org/officeDocument/2006/relationships/slideLayout" Target="../slideLayouts/slideLayout118.xml"/><Relationship Id="rId10" Type="http://schemas.openxmlformats.org/officeDocument/2006/relationships/slideLayout" Target="../slideLayouts/slideLayout71.xml"/><Relationship Id="rId31" Type="http://schemas.openxmlformats.org/officeDocument/2006/relationships/slideLayout" Target="../slideLayouts/slideLayout92.xml"/><Relationship Id="rId44" Type="http://schemas.openxmlformats.org/officeDocument/2006/relationships/slideLayout" Target="../slideLayouts/slideLayout105.xml"/><Relationship Id="rId52" Type="http://schemas.openxmlformats.org/officeDocument/2006/relationships/slideLayout" Target="../slideLayouts/slideLayout113.xml"/><Relationship Id="rId60" Type="http://schemas.openxmlformats.org/officeDocument/2006/relationships/image" Target="../media/image1.emf"/><Relationship Id="rId4" Type="http://schemas.openxmlformats.org/officeDocument/2006/relationships/slideLayout" Target="../slideLayouts/slideLayout65.xml"/><Relationship Id="rId9" Type="http://schemas.openxmlformats.org/officeDocument/2006/relationships/slideLayout" Target="../slideLayouts/slideLayout7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3"/>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4"/>
          <a:stretch>
            <a:fillRect/>
          </a:stretch>
        </p:blipFill>
        <p:spPr>
          <a:xfrm>
            <a:off x="154371" y="298551"/>
            <a:ext cx="1003093" cy="92877"/>
          </a:xfrm>
          <a:prstGeom prst="rect">
            <a:avLst/>
          </a:prstGeom>
        </p:spPr>
      </p:pic>
    </p:spTree>
    <p:extLst>
      <p:ext uri="{BB962C8B-B14F-4D97-AF65-F5344CB8AC3E}">
        <p14:creationId xmlns:p14="http://schemas.microsoft.com/office/powerpoint/2010/main" val="450077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 id="2147483718" r:id="rId58"/>
    <p:sldLayoutId id="2147483719" r:id="rId59"/>
    <p:sldLayoutId id="2147483720" r:id="rId60"/>
    <p:sldLayoutId id="2147483721" r:id="rId61"/>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5"/>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0"/>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1"/>
          <a:stretch>
            <a:fillRect/>
          </a:stretch>
        </p:blipFill>
        <p:spPr>
          <a:xfrm>
            <a:off x="154371" y="298551"/>
            <a:ext cx="1003093" cy="92877"/>
          </a:xfrm>
          <a:prstGeom prst="rect">
            <a:avLst/>
          </a:prstGeom>
        </p:spPr>
      </p:pic>
    </p:spTree>
    <p:extLst>
      <p:ext uri="{BB962C8B-B14F-4D97-AF65-F5344CB8AC3E}">
        <p14:creationId xmlns:p14="http://schemas.microsoft.com/office/powerpoint/2010/main" val="3162112022"/>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 id="2147483735" r:id="rId13"/>
    <p:sldLayoutId id="2147483736" r:id="rId14"/>
    <p:sldLayoutId id="2147483737" r:id="rId15"/>
    <p:sldLayoutId id="2147483738" r:id="rId16"/>
    <p:sldLayoutId id="2147483739" r:id="rId17"/>
    <p:sldLayoutId id="2147483740" r:id="rId18"/>
    <p:sldLayoutId id="2147483741" r:id="rId19"/>
    <p:sldLayoutId id="2147483742" r:id="rId20"/>
    <p:sldLayoutId id="2147483743" r:id="rId21"/>
    <p:sldLayoutId id="2147483744" r:id="rId22"/>
    <p:sldLayoutId id="2147483745" r:id="rId23"/>
    <p:sldLayoutId id="2147483746" r:id="rId24"/>
    <p:sldLayoutId id="2147483747" r:id="rId25"/>
    <p:sldLayoutId id="2147483748" r:id="rId26"/>
    <p:sldLayoutId id="2147483749" r:id="rId27"/>
    <p:sldLayoutId id="2147483750" r:id="rId28"/>
    <p:sldLayoutId id="2147483751" r:id="rId29"/>
    <p:sldLayoutId id="2147483752" r:id="rId30"/>
    <p:sldLayoutId id="2147483753" r:id="rId31"/>
    <p:sldLayoutId id="2147483754" r:id="rId32"/>
    <p:sldLayoutId id="2147483755" r:id="rId33"/>
    <p:sldLayoutId id="2147483756" r:id="rId34"/>
    <p:sldLayoutId id="2147483757" r:id="rId35"/>
    <p:sldLayoutId id="2147483758" r:id="rId36"/>
    <p:sldLayoutId id="2147483759" r:id="rId37"/>
    <p:sldLayoutId id="2147483760" r:id="rId38"/>
    <p:sldLayoutId id="2147483761" r:id="rId39"/>
    <p:sldLayoutId id="2147483762" r:id="rId40"/>
    <p:sldLayoutId id="2147483763" r:id="rId41"/>
    <p:sldLayoutId id="2147483764" r:id="rId42"/>
    <p:sldLayoutId id="2147483765" r:id="rId43"/>
    <p:sldLayoutId id="2147483766" r:id="rId44"/>
    <p:sldLayoutId id="2147483767" r:id="rId45"/>
    <p:sldLayoutId id="2147483768" r:id="rId46"/>
    <p:sldLayoutId id="2147483769" r:id="rId47"/>
    <p:sldLayoutId id="2147483770" r:id="rId48"/>
    <p:sldLayoutId id="2147483771" r:id="rId49"/>
    <p:sldLayoutId id="2147483772" r:id="rId50"/>
    <p:sldLayoutId id="2147483773" r:id="rId51"/>
    <p:sldLayoutId id="2147483774" r:id="rId52"/>
    <p:sldLayoutId id="2147483775" r:id="rId53"/>
    <p:sldLayoutId id="2147483776" r:id="rId54"/>
    <p:sldLayoutId id="2147483777" r:id="rId55"/>
    <p:sldLayoutId id="2147483778" r:id="rId56"/>
    <p:sldLayoutId id="2147483779" r:id="rId57"/>
    <p:sldLayoutId id="2147483780" r:id="rId58"/>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2"/>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www.comsol.com/blogs/piezoelectric-materials-understanding-standards/"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hyperlink" Target="https://www.comsol.com/blogs/piezoelectric-materials-applying-the-standards/"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6F32231-6D63-4C9B-BA2B-4E59BB4D8CC1}"/>
              </a:ext>
            </a:extLst>
          </p:cNvPr>
          <p:cNvSpPr>
            <a:spLocks noGrp="1"/>
          </p:cNvSpPr>
          <p:nvPr>
            <p:ph type="title"/>
          </p:nvPr>
        </p:nvSpPr>
        <p:spPr>
          <a:xfrm>
            <a:off x="609601" y="3235569"/>
            <a:ext cx="6705600" cy="2445564"/>
          </a:xfrm>
        </p:spPr>
        <p:txBody>
          <a:bodyPr>
            <a:normAutofit/>
          </a:bodyPr>
          <a:lstStyle/>
          <a:p>
            <a:br>
              <a:rPr lang="en-US" dirty="0"/>
            </a:br>
            <a:r>
              <a:rPr lang="en-US" dirty="0"/>
              <a:t>Euler Angles Rotation in SAW Modeling</a:t>
            </a:r>
            <a:endParaRPr lang="en-US" noProof="0" dirty="0"/>
          </a:p>
        </p:txBody>
      </p:sp>
      <p:pic>
        <p:nvPicPr>
          <p:cNvPr id="12" name="Picture 11">
            <a:extLst>
              <a:ext uri="{FF2B5EF4-FFF2-40B4-BE49-F238E27FC236}">
                <a16:creationId xmlns:a16="http://schemas.microsoft.com/office/drawing/2014/main" id="{92BDBB4D-8132-4B7E-8668-D9C710F9304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863263" y="767217"/>
            <a:ext cx="6096851" cy="4572638"/>
          </a:xfrm>
          <a:prstGeom prst="rect">
            <a:avLst/>
          </a:prstGeom>
        </p:spPr>
      </p:pic>
    </p:spTree>
    <p:extLst>
      <p:ext uri="{BB962C8B-B14F-4D97-AF65-F5344CB8AC3E}">
        <p14:creationId xmlns:p14="http://schemas.microsoft.com/office/powerpoint/2010/main" val="25540717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Problem Definition</a:t>
            </a:r>
          </a:p>
        </p:txBody>
      </p:sp>
      <p:sp>
        <p:nvSpPr>
          <p:cNvPr id="6" name="Content Placeholder 5">
            <a:extLst>
              <a:ext uri="{FF2B5EF4-FFF2-40B4-BE49-F238E27FC236}">
                <a16:creationId xmlns:a16="http://schemas.microsoft.com/office/drawing/2014/main" id="{D6237C59-090D-4338-81C9-6978E3CC7ED0}"/>
              </a:ext>
            </a:extLst>
          </p:cNvPr>
          <p:cNvSpPr>
            <a:spLocks noGrp="1"/>
          </p:cNvSpPr>
          <p:nvPr>
            <p:ph idx="1"/>
          </p:nvPr>
        </p:nvSpPr>
        <p:spPr/>
        <p:txBody>
          <a:bodyPr>
            <a:normAutofit/>
          </a:bodyPr>
          <a:lstStyle/>
          <a:p>
            <a:r>
              <a:rPr lang="en-US" sz="1600" dirty="0">
                <a:latin typeface="+mn-lt"/>
              </a:rPr>
              <a:t>In the SAW (surface acoustic waves) industry different crystal cuts of piezoelectric materials are used, e.g.: </a:t>
            </a:r>
          </a:p>
          <a:p>
            <a:pPr lvl="1"/>
            <a:r>
              <a:rPr lang="en-US" sz="1334" dirty="0">
                <a:latin typeface="+mn-lt"/>
              </a:rPr>
              <a:t>128ᵒ YX LiNbO3, AT&amp;ST quartz, 42ᵒ YX LiTaO3 and so on</a:t>
            </a:r>
          </a:p>
          <a:p>
            <a:pPr lvl="1"/>
            <a:r>
              <a:rPr lang="en-US" sz="1334" dirty="0">
                <a:latin typeface="+mn-lt"/>
              </a:rPr>
              <a:t>Direct data isn’t available for all cuts</a:t>
            </a:r>
          </a:p>
          <a:p>
            <a:r>
              <a:rPr lang="en-US" sz="1600" dirty="0"/>
              <a:t> The standard approach is to use the so-called Euler angle rotation</a:t>
            </a:r>
          </a:p>
          <a:p>
            <a:pPr lvl="1"/>
            <a:r>
              <a:rPr lang="en-US" sz="1334" dirty="0"/>
              <a:t>COMSOL supports it via the </a:t>
            </a:r>
            <a:r>
              <a:rPr lang="en-US" sz="1334" i="1" dirty="0"/>
              <a:t>Rotated System</a:t>
            </a:r>
            <a:r>
              <a:rPr lang="en-US" sz="1334" dirty="0"/>
              <a:t> functionality</a:t>
            </a:r>
            <a:endParaRPr lang="en-US" sz="1134" dirty="0"/>
          </a:p>
          <a:p>
            <a:pPr lvl="1"/>
            <a:r>
              <a:rPr lang="en-US" sz="1334" dirty="0"/>
              <a:t>Detailed info about its usage: </a:t>
            </a:r>
            <a:r>
              <a:rPr lang="en-US" sz="1334" dirty="0">
                <a:hlinkClick r:id="rId3"/>
              </a:rPr>
              <a:t>Part 1 </a:t>
            </a:r>
            <a:r>
              <a:rPr lang="en-US" sz="1334" dirty="0"/>
              <a:t>&amp; </a:t>
            </a:r>
            <a:r>
              <a:rPr lang="en-US" sz="1334" dirty="0">
                <a:hlinkClick r:id="rId4"/>
              </a:rPr>
              <a:t>Part 2</a:t>
            </a:r>
            <a:endParaRPr lang="en-US" sz="1334" dirty="0"/>
          </a:p>
          <a:p>
            <a:pPr lvl="1"/>
            <a:r>
              <a:rPr lang="en-US" sz="1334" dirty="0"/>
              <a:t>When performing such a rotation, one should keep in mind that it’s inherently 3D, therefore some extra manipulations might be needed for different orientations of piezo crystals in geometry</a:t>
            </a:r>
          </a:p>
          <a:p>
            <a:r>
              <a:rPr lang="en-US" sz="1600" dirty="0">
                <a:latin typeface="+mn-lt"/>
              </a:rPr>
              <a:t>Here, some special 2D &amp; 3D cases conversion from the default “Lithium </a:t>
            </a:r>
            <a:r>
              <a:rPr lang="en-US" sz="1600" dirty="0" err="1">
                <a:latin typeface="+mn-lt"/>
              </a:rPr>
              <a:t>Niobate</a:t>
            </a:r>
            <a:r>
              <a:rPr lang="en-US" sz="1600" dirty="0">
                <a:latin typeface="+mn-lt"/>
              </a:rPr>
              <a:t>”</a:t>
            </a:r>
            <a:r>
              <a:rPr lang="ru-RU" sz="1600" dirty="0">
                <a:latin typeface="+mn-lt"/>
              </a:rPr>
              <a:t> </a:t>
            </a:r>
            <a:r>
              <a:rPr lang="en-US" sz="1600" dirty="0">
                <a:latin typeface="+mn-lt"/>
              </a:rPr>
              <a:t>material to “128 YX cut LiNbO3” are demonstrated on simple piezoelectric unit cell </a:t>
            </a:r>
          </a:p>
          <a:p>
            <a:pPr lvl="1"/>
            <a:r>
              <a:rPr lang="en-US" sz="1330" dirty="0">
                <a:latin typeface="+mn-lt"/>
              </a:rPr>
              <a:t>The default “Lithium Niobate material is taken from the dedicated Piezoelectric Material Library</a:t>
            </a:r>
          </a:p>
          <a:p>
            <a:pPr lvl="1"/>
            <a:r>
              <a:rPr lang="en-US" sz="1330" dirty="0">
                <a:latin typeface="+mn-lt"/>
              </a:rPr>
              <a:t>The Z-X-Z Euler angle set for “</a:t>
            </a:r>
            <a:r>
              <a:rPr lang="en-US" sz="1400" dirty="0"/>
              <a:t>128 YX cut LiNbO3”</a:t>
            </a:r>
            <a:r>
              <a:rPr lang="en-US" sz="1330" dirty="0">
                <a:latin typeface="+mn-lt"/>
              </a:rPr>
              <a:t> is (alphaL128=0</a:t>
            </a:r>
            <a:r>
              <a:rPr lang="en-US" sz="1330" dirty="0"/>
              <a:t>[deg]</a:t>
            </a:r>
            <a:r>
              <a:rPr lang="en-US" sz="1330" dirty="0">
                <a:latin typeface="+mn-lt"/>
              </a:rPr>
              <a:t>, betaL128=-38[deg], gammaL128=0</a:t>
            </a:r>
            <a:r>
              <a:rPr lang="en-US" sz="1330" dirty="0"/>
              <a:t>[deg])</a:t>
            </a:r>
          </a:p>
          <a:p>
            <a:pPr lvl="1"/>
            <a:r>
              <a:rPr lang="en-US" sz="1330" dirty="0">
                <a:latin typeface="+mn-lt"/>
              </a:rPr>
              <a:t>Verification is performed for a simple unit cell model</a:t>
            </a:r>
            <a:r>
              <a:rPr lang="en-US" sz="1400" dirty="0"/>
              <a:t> aiming to obtain SAW eigenfrequencies and a typical SAW velocity</a:t>
            </a:r>
            <a:endParaRPr lang="en-US" sz="1330" dirty="0">
              <a:latin typeface="+mn-lt"/>
            </a:endParaRPr>
          </a:p>
        </p:txBody>
      </p:sp>
    </p:spTree>
    <p:extLst>
      <p:ext uri="{BB962C8B-B14F-4D97-AF65-F5344CB8AC3E}">
        <p14:creationId xmlns:p14="http://schemas.microsoft.com/office/powerpoint/2010/main" val="14026451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0441832-32D9-4C75-8936-5021C7C0D679}"/>
              </a:ext>
            </a:extLst>
          </p:cNvPr>
          <p:cNvSpPr>
            <a:spLocks noGrp="1"/>
          </p:cNvSpPr>
          <p:nvPr>
            <p:ph sz="half" idx="18"/>
          </p:nvPr>
        </p:nvSpPr>
        <p:spPr>
          <a:xfrm>
            <a:off x="609600" y="4046187"/>
            <a:ext cx="3751811" cy="2682859"/>
          </a:xfrm>
        </p:spPr>
        <p:txBody>
          <a:bodyPr>
            <a:normAutofit fontScale="92500" lnSpcReduction="20000"/>
          </a:bodyPr>
          <a:lstStyle/>
          <a:p>
            <a:r>
              <a:rPr lang="en-US" sz="1400" dirty="0"/>
              <a:t>In 3D one should take care of the expected SAW direction and its sagittal plane orientation</a:t>
            </a:r>
          </a:p>
          <a:p>
            <a:r>
              <a:rPr lang="en-US" sz="1400" dirty="0"/>
              <a:t>For 128 YX cut LiNbO3, application of the standard Euler angles leads to the following orientation: XZ sagittal plane, wave propagation in X, aperture of possible IDTs in Y</a:t>
            </a:r>
          </a:p>
          <a:p>
            <a:pPr lvl="1"/>
            <a:r>
              <a:rPr lang="en-US" sz="1400" dirty="0"/>
              <a:t>See Component 1, Study 1</a:t>
            </a:r>
          </a:p>
          <a:p>
            <a:r>
              <a:rPr lang="en-US" sz="1400" dirty="0"/>
              <a:t>To obtain XY sagittal plane and wave propagation in X &amp; aperture of possible IDTs will be in Z Euler angles should be modified as (0, -38[deg]-90[deg], 0)</a:t>
            </a:r>
          </a:p>
          <a:p>
            <a:pPr lvl="1"/>
            <a:r>
              <a:rPr lang="en-US" sz="1400" dirty="0"/>
              <a:t>See Component 2, Study 2</a:t>
            </a:r>
          </a:p>
          <a:p>
            <a:endParaRPr lang="en-US" dirty="0"/>
          </a:p>
        </p:txBody>
      </p:sp>
      <p:sp>
        <p:nvSpPr>
          <p:cNvPr id="4" name="Title 3">
            <a:extLst>
              <a:ext uri="{FF2B5EF4-FFF2-40B4-BE49-F238E27FC236}">
                <a16:creationId xmlns:a16="http://schemas.microsoft.com/office/drawing/2014/main" id="{5466DFA0-23AF-435C-9AF1-E2FF20DFF662}"/>
              </a:ext>
            </a:extLst>
          </p:cNvPr>
          <p:cNvSpPr>
            <a:spLocks noGrp="1"/>
          </p:cNvSpPr>
          <p:nvPr>
            <p:ph type="title"/>
          </p:nvPr>
        </p:nvSpPr>
        <p:spPr/>
        <p:txBody>
          <a:bodyPr/>
          <a:lstStyle/>
          <a:p>
            <a:r>
              <a:rPr lang="en-US" dirty="0"/>
              <a:t>3D Case</a:t>
            </a:r>
          </a:p>
        </p:txBody>
      </p:sp>
      <p:sp>
        <p:nvSpPr>
          <p:cNvPr id="5" name="Content Placeholder 4">
            <a:extLst>
              <a:ext uri="{FF2B5EF4-FFF2-40B4-BE49-F238E27FC236}">
                <a16:creationId xmlns:a16="http://schemas.microsoft.com/office/drawing/2014/main" id="{8456FF0A-8963-4AF8-A180-E667EC18E04A}"/>
              </a:ext>
            </a:extLst>
          </p:cNvPr>
          <p:cNvSpPr>
            <a:spLocks noGrp="1"/>
          </p:cNvSpPr>
          <p:nvPr>
            <p:ph sz="quarter" idx="17"/>
          </p:nvPr>
        </p:nvSpPr>
        <p:spPr/>
        <p:txBody>
          <a:bodyPr/>
          <a:lstStyle/>
          <a:p>
            <a:endParaRPr lang="sv-SE"/>
          </a:p>
        </p:txBody>
      </p:sp>
      <p:pic>
        <p:nvPicPr>
          <p:cNvPr id="6" name="Picture 5">
            <a:extLst>
              <a:ext uri="{FF2B5EF4-FFF2-40B4-BE49-F238E27FC236}">
                <a16:creationId xmlns:a16="http://schemas.microsoft.com/office/drawing/2014/main" id="{E361C43C-F6C2-4518-9434-A510DDBE0691}"/>
              </a:ext>
            </a:extLst>
          </p:cNvPr>
          <p:cNvPicPr>
            <a:picLocks noChangeAspect="1"/>
          </p:cNvPicPr>
          <p:nvPr/>
        </p:nvPicPr>
        <p:blipFill rotWithShape="1">
          <a:blip r:embed="rId2"/>
          <a:srcRect r="36604" b="6349"/>
          <a:stretch/>
        </p:blipFill>
        <p:spPr>
          <a:xfrm>
            <a:off x="4361411" y="582355"/>
            <a:ext cx="7830589" cy="6275645"/>
          </a:xfrm>
          <a:prstGeom prst="rect">
            <a:avLst/>
          </a:prstGeom>
          <a:ln>
            <a:solidFill>
              <a:schemeClr val="accent1">
                <a:lumMod val="40000"/>
                <a:lumOff val="60000"/>
              </a:schemeClr>
            </a:solidFill>
          </a:ln>
        </p:spPr>
      </p:pic>
    </p:spTree>
    <p:extLst>
      <p:ext uri="{BB962C8B-B14F-4D97-AF65-F5344CB8AC3E}">
        <p14:creationId xmlns:p14="http://schemas.microsoft.com/office/powerpoint/2010/main" val="21014193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C0FB33CF-2899-4543-8739-3BC1A6524612}"/>
              </a:ext>
            </a:extLst>
          </p:cNvPr>
          <p:cNvSpPr>
            <a:spLocks noGrp="1"/>
          </p:cNvSpPr>
          <p:nvPr>
            <p:ph sz="half" idx="18"/>
          </p:nvPr>
        </p:nvSpPr>
        <p:spPr>
          <a:xfrm>
            <a:off x="609600" y="4046187"/>
            <a:ext cx="3751811" cy="2811813"/>
          </a:xfrm>
        </p:spPr>
        <p:txBody>
          <a:bodyPr>
            <a:normAutofit fontScale="85000" lnSpcReduction="20000"/>
          </a:bodyPr>
          <a:lstStyle/>
          <a:p>
            <a:r>
              <a:rPr lang="en-US" sz="1600" dirty="0"/>
              <a:t>For SAW, the typical 2D layout corresponds to the X-propagation and XY sagittal plane</a:t>
            </a:r>
          </a:p>
          <a:p>
            <a:r>
              <a:rPr lang="en-US" sz="1600" dirty="0"/>
              <a:t>From COMSOL 5.5, this can be achieved directly by the </a:t>
            </a:r>
            <a:r>
              <a:rPr lang="en-US" sz="1600" i="1" dirty="0"/>
              <a:t>Rotated System </a:t>
            </a:r>
            <a:r>
              <a:rPr lang="en-US" sz="1600" dirty="0"/>
              <a:t>with the following set of angles (0[deg], -38[deg]-90[deg], 0[deg])</a:t>
            </a:r>
          </a:p>
          <a:p>
            <a:pPr lvl="1"/>
            <a:r>
              <a:rPr lang="en-US" sz="1330" dirty="0"/>
              <a:t>See Component 3, Study 3</a:t>
            </a:r>
          </a:p>
          <a:p>
            <a:r>
              <a:rPr lang="en-US" sz="1600" dirty="0"/>
              <a:t>Alternatively,</a:t>
            </a:r>
            <a:r>
              <a:rPr lang="ru-RU" sz="1600" dirty="0"/>
              <a:t> </a:t>
            </a:r>
            <a:r>
              <a:rPr lang="en-US" sz="1600" dirty="0"/>
              <a:t>one can use direct </a:t>
            </a:r>
            <a:r>
              <a:rPr lang="ru-RU" sz="1600" dirty="0"/>
              <a:t>«</a:t>
            </a:r>
            <a:r>
              <a:rPr lang="en-US" sz="1600" dirty="0"/>
              <a:t>copy-paste</a:t>
            </a:r>
            <a:r>
              <a:rPr lang="ru-RU" sz="1600" dirty="0"/>
              <a:t>»</a:t>
            </a:r>
            <a:r>
              <a:rPr lang="en-US" sz="1600" dirty="0"/>
              <a:t> of the material date from the pure 3D rotation for the XZ sagittal plane</a:t>
            </a:r>
          </a:p>
          <a:p>
            <a:pPr lvl="1"/>
            <a:r>
              <a:rPr lang="en-US" sz="1334" dirty="0"/>
              <a:t>See Component 3, Study 4</a:t>
            </a:r>
          </a:p>
          <a:p>
            <a:pPr lvl="1"/>
            <a:r>
              <a:rPr lang="en-US" sz="1334" dirty="0"/>
              <a:t>Make sure to copy with the full precision</a:t>
            </a:r>
            <a:endParaRPr lang="en-US" dirty="0"/>
          </a:p>
        </p:txBody>
      </p:sp>
      <p:sp>
        <p:nvSpPr>
          <p:cNvPr id="4" name="Title 3">
            <a:extLst>
              <a:ext uri="{FF2B5EF4-FFF2-40B4-BE49-F238E27FC236}">
                <a16:creationId xmlns:a16="http://schemas.microsoft.com/office/drawing/2014/main" id="{E4C2D74A-F5BD-4178-A7B6-15B54E32D573}"/>
              </a:ext>
            </a:extLst>
          </p:cNvPr>
          <p:cNvSpPr>
            <a:spLocks noGrp="1"/>
          </p:cNvSpPr>
          <p:nvPr>
            <p:ph type="title"/>
          </p:nvPr>
        </p:nvSpPr>
        <p:spPr/>
        <p:txBody>
          <a:bodyPr/>
          <a:lstStyle/>
          <a:p>
            <a:r>
              <a:rPr lang="en-US" dirty="0"/>
              <a:t>2D Case</a:t>
            </a:r>
          </a:p>
        </p:txBody>
      </p:sp>
      <p:sp>
        <p:nvSpPr>
          <p:cNvPr id="5" name="Content Placeholder 4">
            <a:extLst>
              <a:ext uri="{FF2B5EF4-FFF2-40B4-BE49-F238E27FC236}">
                <a16:creationId xmlns:a16="http://schemas.microsoft.com/office/drawing/2014/main" id="{F6235585-C08B-4C65-8E04-18D8968515B6}"/>
              </a:ext>
            </a:extLst>
          </p:cNvPr>
          <p:cNvSpPr>
            <a:spLocks noGrp="1"/>
          </p:cNvSpPr>
          <p:nvPr>
            <p:ph sz="quarter" idx="17"/>
          </p:nvPr>
        </p:nvSpPr>
        <p:spPr/>
        <p:txBody>
          <a:bodyPr/>
          <a:lstStyle/>
          <a:p>
            <a:endParaRPr lang="sv-SE"/>
          </a:p>
        </p:txBody>
      </p:sp>
      <p:pic>
        <p:nvPicPr>
          <p:cNvPr id="6" name="Picture 5">
            <a:extLst>
              <a:ext uri="{FF2B5EF4-FFF2-40B4-BE49-F238E27FC236}">
                <a16:creationId xmlns:a16="http://schemas.microsoft.com/office/drawing/2014/main" id="{5C6EC0CC-DDD9-44BD-B1D7-F76B4FBB6892}"/>
              </a:ext>
            </a:extLst>
          </p:cNvPr>
          <p:cNvPicPr>
            <a:picLocks noChangeAspect="1"/>
          </p:cNvPicPr>
          <p:nvPr/>
        </p:nvPicPr>
        <p:blipFill rotWithShape="1">
          <a:blip r:embed="rId2"/>
          <a:srcRect r="39426" b="10666"/>
          <a:stretch/>
        </p:blipFill>
        <p:spPr>
          <a:xfrm>
            <a:off x="4361411" y="582355"/>
            <a:ext cx="7830590" cy="6275645"/>
          </a:xfrm>
          <a:prstGeom prst="rect">
            <a:avLst/>
          </a:prstGeom>
          <a:ln>
            <a:solidFill>
              <a:schemeClr val="accent1">
                <a:lumMod val="40000"/>
                <a:lumOff val="60000"/>
              </a:schemeClr>
            </a:solidFill>
          </a:ln>
        </p:spPr>
      </p:pic>
    </p:spTree>
    <p:extLst>
      <p:ext uri="{BB962C8B-B14F-4D97-AF65-F5344CB8AC3E}">
        <p14:creationId xmlns:p14="http://schemas.microsoft.com/office/powerpoint/2010/main" val="15914210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D2473D1-3CEA-4F94-BAC2-A46112C4AB6C}"/>
              </a:ext>
            </a:extLst>
          </p:cNvPr>
          <p:cNvSpPr>
            <a:spLocks noGrp="1"/>
          </p:cNvSpPr>
          <p:nvPr>
            <p:ph sz="half" idx="18"/>
          </p:nvPr>
        </p:nvSpPr>
        <p:spPr>
          <a:xfrm>
            <a:off x="609600" y="4046187"/>
            <a:ext cx="3669323" cy="2718028"/>
          </a:xfrm>
        </p:spPr>
        <p:txBody>
          <a:bodyPr>
            <a:normAutofit/>
          </a:bodyPr>
          <a:lstStyle/>
          <a:p>
            <a:r>
              <a:rPr lang="en-US" sz="1600" dirty="0">
                <a:solidFill>
                  <a:srgbClr val="000000"/>
                </a:solidFill>
              </a:rPr>
              <a:t>Activate the </a:t>
            </a:r>
            <a:r>
              <a:rPr lang="en-US" sz="1600" i="1" dirty="0">
                <a:solidFill>
                  <a:srgbClr val="000000"/>
                </a:solidFill>
              </a:rPr>
              <a:t>Out-of-plane mode extension (time-harmonic) </a:t>
            </a:r>
            <a:r>
              <a:rPr lang="en-US" sz="1600" dirty="0">
                <a:solidFill>
                  <a:srgbClr val="000000"/>
                </a:solidFill>
              </a:rPr>
              <a:t>check box in the </a:t>
            </a:r>
            <a:r>
              <a:rPr lang="en-US" sz="1600" i="1" dirty="0">
                <a:solidFill>
                  <a:srgbClr val="000000"/>
                </a:solidFill>
              </a:rPr>
              <a:t>Solid Mechanics </a:t>
            </a:r>
            <a:r>
              <a:rPr lang="en-US" sz="1600" dirty="0">
                <a:solidFill>
                  <a:srgbClr val="000000"/>
                </a:solidFill>
              </a:rPr>
              <a:t>interface for the 2d component</a:t>
            </a:r>
          </a:p>
          <a:p>
            <a:r>
              <a:rPr lang="en-US" sz="1600" dirty="0">
                <a:solidFill>
                  <a:srgbClr val="000000"/>
                </a:solidFill>
              </a:rPr>
              <a:t>It might be used to obtain results for all three components of displacements</a:t>
            </a:r>
          </a:p>
          <a:p>
            <a:pPr lvl="1"/>
            <a:r>
              <a:rPr lang="en-US" sz="1333" dirty="0">
                <a:solidFill>
                  <a:srgbClr val="000000"/>
                </a:solidFill>
              </a:rPr>
              <a:t>Without it one component of displacements and corresponding derivates will be zero</a:t>
            </a:r>
            <a:endParaRPr lang="en-US" sz="1333" dirty="0"/>
          </a:p>
          <a:p>
            <a:endParaRPr lang="en-US" dirty="0"/>
          </a:p>
        </p:txBody>
      </p:sp>
      <p:sp>
        <p:nvSpPr>
          <p:cNvPr id="4" name="Title 3">
            <a:extLst>
              <a:ext uri="{FF2B5EF4-FFF2-40B4-BE49-F238E27FC236}">
                <a16:creationId xmlns:a16="http://schemas.microsoft.com/office/drawing/2014/main" id="{4CF91002-D6D8-4717-9B7E-D5FF86FE5D71}"/>
              </a:ext>
            </a:extLst>
          </p:cNvPr>
          <p:cNvSpPr>
            <a:spLocks noGrp="1"/>
          </p:cNvSpPr>
          <p:nvPr>
            <p:ph type="title"/>
          </p:nvPr>
        </p:nvSpPr>
        <p:spPr/>
        <p:txBody>
          <a:bodyPr/>
          <a:lstStyle/>
          <a:p>
            <a:r>
              <a:rPr lang="en-US" dirty="0"/>
              <a:t>2.5D Approach</a:t>
            </a:r>
          </a:p>
        </p:txBody>
      </p:sp>
      <p:sp>
        <p:nvSpPr>
          <p:cNvPr id="5" name="Content Placeholder 4">
            <a:extLst>
              <a:ext uri="{FF2B5EF4-FFF2-40B4-BE49-F238E27FC236}">
                <a16:creationId xmlns:a16="http://schemas.microsoft.com/office/drawing/2014/main" id="{1E86D7C9-A0F9-4ED3-8215-A51B5C19DB9E}"/>
              </a:ext>
            </a:extLst>
          </p:cNvPr>
          <p:cNvSpPr>
            <a:spLocks noGrp="1"/>
          </p:cNvSpPr>
          <p:nvPr>
            <p:ph sz="quarter" idx="17"/>
          </p:nvPr>
        </p:nvSpPr>
        <p:spPr/>
        <p:txBody>
          <a:bodyPr/>
          <a:lstStyle/>
          <a:p>
            <a:endParaRPr lang="sv-SE"/>
          </a:p>
        </p:txBody>
      </p:sp>
      <p:pic>
        <p:nvPicPr>
          <p:cNvPr id="6" name="Picture 5">
            <a:extLst>
              <a:ext uri="{FF2B5EF4-FFF2-40B4-BE49-F238E27FC236}">
                <a16:creationId xmlns:a16="http://schemas.microsoft.com/office/drawing/2014/main" id="{4CA45989-CC61-4E98-BDEF-8AA5E744D6CE}"/>
              </a:ext>
            </a:extLst>
          </p:cNvPr>
          <p:cNvPicPr>
            <a:picLocks noChangeAspect="1"/>
          </p:cNvPicPr>
          <p:nvPr/>
        </p:nvPicPr>
        <p:blipFill rotWithShape="1">
          <a:blip r:embed="rId2"/>
          <a:srcRect r="39702" b="10988"/>
          <a:stretch/>
        </p:blipFill>
        <p:spPr>
          <a:xfrm>
            <a:off x="4361410" y="582355"/>
            <a:ext cx="7830589" cy="6275645"/>
          </a:xfrm>
          <a:prstGeom prst="rect">
            <a:avLst/>
          </a:prstGeom>
          <a:ln>
            <a:solidFill>
              <a:schemeClr val="accent1">
                <a:lumMod val="40000"/>
                <a:lumOff val="60000"/>
              </a:schemeClr>
            </a:solidFill>
          </a:ln>
        </p:spPr>
      </p:pic>
    </p:spTree>
    <p:extLst>
      <p:ext uri="{BB962C8B-B14F-4D97-AF65-F5344CB8AC3E}">
        <p14:creationId xmlns:p14="http://schemas.microsoft.com/office/powerpoint/2010/main" val="7914021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Content Placeholder 16">
            <a:extLst>
              <a:ext uri="{FF2B5EF4-FFF2-40B4-BE49-F238E27FC236}">
                <a16:creationId xmlns:a16="http://schemas.microsoft.com/office/drawing/2014/main" id="{46ADF89D-ADAA-4120-8B5A-18A5F9819320}"/>
              </a:ext>
            </a:extLst>
          </p:cNvPr>
          <p:cNvSpPr>
            <a:spLocks noGrp="1"/>
          </p:cNvSpPr>
          <p:nvPr>
            <p:ph sz="half" idx="1"/>
          </p:nvPr>
        </p:nvSpPr>
        <p:spPr/>
        <p:txBody>
          <a:bodyPr/>
          <a:lstStyle/>
          <a:p>
            <a:pPr marL="0" indent="0">
              <a:buNone/>
            </a:pPr>
            <a:r>
              <a:rPr lang="en-US" dirty="0"/>
              <a:t>   </a:t>
            </a:r>
          </a:p>
        </p:txBody>
      </p:sp>
      <p:sp>
        <p:nvSpPr>
          <p:cNvPr id="5" name="Content Placeholder 4">
            <a:extLst>
              <a:ext uri="{FF2B5EF4-FFF2-40B4-BE49-F238E27FC236}">
                <a16:creationId xmlns:a16="http://schemas.microsoft.com/office/drawing/2014/main" id="{8265D6EC-150E-4F2D-A13A-E3C182EA0486}"/>
              </a:ext>
            </a:extLst>
          </p:cNvPr>
          <p:cNvSpPr>
            <a:spLocks noGrp="1"/>
          </p:cNvSpPr>
          <p:nvPr>
            <p:ph sz="half" idx="2"/>
          </p:nvPr>
        </p:nvSpPr>
        <p:spPr/>
        <p:txBody>
          <a:bodyPr/>
          <a:lstStyle/>
          <a:p>
            <a:pPr marL="0" indent="0">
              <a:buNone/>
            </a:pPr>
            <a:r>
              <a:rPr lang="en-US" dirty="0"/>
              <a:t>     </a:t>
            </a:r>
          </a:p>
        </p:txBody>
      </p:sp>
      <p:sp>
        <p:nvSpPr>
          <p:cNvPr id="2" name="Title 1">
            <a:extLst>
              <a:ext uri="{FF2B5EF4-FFF2-40B4-BE49-F238E27FC236}">
                <a16:creationId xmlns:a16="http://schemas.microsoft.com/office/drawing/2014/main" id="{FB4EB037-2EEE-46F6-AC95-3D85FC675D88}"/>
              </a:ext>
            </a:extLst>
          </p:cNvPr>
          <p:cNvSpPr>
            <a:spLocks noGrp="1"/>
          </p:cNvSpPr>
          <p:nvPr>
            <p:ph type="title"/>
          </p:nvPr>
        </p:nvSpPr>
        <p:spPr/>
        <p:txBody>
          <a:bodyPr/>
          <a:lstStyle/>
          <a:p>
            <a:r>
              <a:rPr lang="en-US" dirty="0"/>
              <a:t>Results</a:t>
            </a:r>
          </a:p>
        </p:txBody>
      </p:sp>
      <p:pic>
        <p:nvPicPr>
          <p:cNvPr id="4" name="Picture 3">
            <a:extLst>
              <a:ext uri="{FF2B5EF4-FFF2-40B4-BE49-F238E27FC236}">
                <a16:creationId xmlns:a16="http://schemas.microsoft.com/office/drawing/2014/main" id="{9AB79EEB-36A5-419A-8180-C9ED92A4C02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02284" y="1599945"/>
            <a:ext cx="4877481" cy="3658110"/>
          </a:xfrm>
          <a:prstGeom prst="rect">
            <a:avLst/>
          </a:prstGeom>
        </p:spPr>
      </p:pic>
      <p:sp>
        <p:nvSpPr>
          <p:cNvPr id="12" name="TextBox 11">
            <a:extLst>
              <a:ext uri="{FF2B5EF4-FFF2-40B4-BE49-F238E27FC236}">
                <a16:creationId xmlns:a16="http://schemas.microsoft.com/office/drawing/2014/main" id="{796B9F8B-30BA-4794-869C-F0603DA75A41}"/>
              </a:ext>
            </a:extLst>
          </p:cNvPr>
          <p:cNvSpPr txBox="1"/>
          <p:nvPr/>
        </p:nvSpPr>
        <p:spPr>
          <a:xfrm>
            <a:off x="3402057" y="5619644"/>
            <a:ext cx="5381715" cy="646331"/>
          </a:xfrm>
          <a:prstGeom prst="rect">
            <a:avLst/>
          </a:prstGeom>
          <a:noFill/>
        </p:spPr>
        <p:txBody>
          <a:bodyPr wrap="square" rtlCol="0">
            <a:spAutoFit/>
          </a:bodyPr>
          <a:lstStyle/>
          <a:p>
            <a:r>
              <a:rPr lang="en-US" sz="1200" i="1" dirty="0">
                <a:solidFill>
                  <a:schemeClr val="accent5"/>
                </a:solidFill>
              </a:rPr>
              <a:t>Left: Surface plots of normalized x, y, z, and solid displacements across the XY sagittal plane from 3D model. Right: Surface plots of normalized x, y, z, and solid displacements across the XY sagittal plane from 2D model. </a:t>
            </a:r>
          </a:p>
        </p:txBody>
      </p:sp>
      <p:pic>
        <p:nvPicPr>
          <p:cNvPr id="15" name="Picture 14">
            <a:extLst>
              <a:ext uri="{FF2B5EF4-FFF2-40B4-BE49-F238E27FC236}">
                <a16:creationId xmlns:a16="http://schemas.microsoft.com/office/drawing/2014/main" id="{E7916209-558C-4305-B827-5BAD5CFDAE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0241" y="1599945"/>
            <a:ext cx="4877481" cy="3658110"/>
          </a:xfrm>
          <a:prstGeom prst="rect">
            <a:avLst/>
          </a:prstGeom>
        </p:spPr>
      </p:pic>
    </p:spTree>
    <p:extLst>
      <p:ext uri="{BB962C8B-B14F-4D97-AF65-F5344CB8AC3E}">
        <p14:creationId xmlns:p14="http://schemas.microsoft.com/office/powerpoint/2010/main" val="1421351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Conclusions</a:t>
            </a:r>
          </a:p>
        </p:txBody>
      </p:sp>
      <p:sp>
        <p:nvSpPr>
          <p:cNvPr id="6" name="Content Placeholder 5">
            <a:extLst>
              <a:ext uri="{FF2B5EF4-FFF2-40B4-BE49-F238E27FC236}">
                <a16:creationId xmlns:a16="http://schemas.microsoft.com/office/drawing/2014/main" id="{D6237C59-090D-4338-81C9-6978E3CC7ED0}"/>
              </a:ext>
            </a:extLst>
          </p:cNvPr>
          <p:cNvSpPr>
            <a:spLocks noGrp="1"/>
          </p:cNvSpPr>
          <p:nvPr>
            <p:ph sz="half" idx="10"/>
          </p:nvPr>
        </p:nvSpPr>
        <p:spPr>
          <a:xfrm>
            <a:off x="609601" y="2159000"/>
            <a:ext cx="4154698" cy="4216400"/>
          </a:xfrm>
        </p:spPr>
        <p:txBody>
          <a:bodyPr>
            <a:normAutofit/>
          </a:bodyPr>
          <a:lstStyle/>
          <a:p>
            <a:r>
              <a:rPr lang="en-US" sz="1600" dirty="0">
                <a:latin typeface="+mn-lt"/>
              </a:rPr>
              <a:t>4 variants of conversion from the default "LiNb03" to "128 YX cut LiNbO3" crystal for a simple one-period unit cell are shown</a:t>
            </a:r>
          </a:p>
          <a:p>
            <a:r>
              <a:rPr lang="en-US" sz="1600" dirty="0">
                <a:latin typeface="+mn-lt"/>
              </a:rPr>
              <a:t>With correct modifications they lead to correlated results: mode shapes, eigenfrequencies, material data, and SAW velocity</a:t>
            </a:r>
          </a:p>
          <a:p>
            <a:r>
              <a:rPr lang="en-US" sz="1600" dirty="0">
                <a:latin typeface="+mn-lt"/>
              </a:rPr>
              <a:t>One should always keep in mind which propagation direction and sagittal plane are desired</a:t>
            </a:r>
          </a:p>
          <a:p>
            <a:r>
              <a:rPr lang="en-US" sz="1600" dirty="0">
                <a:latin typeface="+mn-lt"/>
              </a:rPr>
              <a:t>We encourage users to perform a simple unit-cell verification before moving forward for more complex configurations</a:t>
            </a:r>
          </a:p>
          <a:p>
            <a:endParaRPr lang="en-US" sz="1330" dirty="0">
              <a:latin typeface="+mn-lt"/>
            </a:endParaRPr>
          </a:p>
        </p:txBody>
      </p:sp>
      <p:pic>
        <p:nvPicPr>
          <p:cNvPr id="7" name="Рисунок 6">
            <a:extLst>
              <a:ext uri="{FF2B5EF4-FFF2-40B4-BE49-F238E27FC236}">
                <a16:creationId xmlns:a16="http://schemas.microsoft.com/office/drawing/2014/main" id="{FDF8C654-7153-6954-FA34-40D6B3484C99}"/>
              </a:ext>
            </a:extLst>
          </p:cNvPr>
          <p:cNvPicPr>
            <a:picLocks noChangeAspect="1"/>
          </p:cNvPicPr>
          <p:nvPr/>
        </p:nvPicPr>
        <p:blipFill>
          <a:blip r:embed="rId3"/>
          <a:stretch>
            <a:fillRect/>
          </a:stretch>
        </p:blipFill>
        <p:spPr>
          <a:xfrm>
            <a:off x="5464753" y="1306442"/>
            <a:ext cx="6117646" cy="3758465"/>
          </a:xfrm>
          <a:prstGeom prst="rect">
            <a:avLst/>
          </a:prstGeom>
        </p:spPr>
      </p:pic>
      <p:sp>
        <p:nvSpPr>
          <p:cNvPr id="5" name="TextBox 4">
            <a:extLst>
              <a:ext uri="{FF2B5EF4-FFF2-40B4-BE49-F238E27FC236}">
                <a16:creationId xmlns:a16="http://schemas.microsoft.com/office/drawing/2014/main" id="{7372344C-9238-42B6-A712-4E5A0269CB12}"/>
              </a:ext>
            </a:extLst>
          </p:cNvPr>
          <p:cNvSpPr txBox="1"/>
          <p:nvPr/>
        </p:nvSpPr>
        <p:spPr>
          <a:xfrm>
            <a:off x="5832718" y="5551558"/>
            <a:ext cx="5381715" cy="276999"/>
          </a:xfrm>
          <a:prstGeom prst="rect">
            <a:avLst/>
          </a:prstGeom>
          <a:noFill/>
        </p:spPr>
        <p:txBody>
          <a:bodyPr wrap="square" rtlCol="0">
            <a:spAutoFit/>
          </a:bodyPr>
          <a:lstStyle/>
          <a:p>
            <a:r>
              <a:rPr lang="en-US" sz="1200" i="1" dirty="0">
                <a:solidFill>
                  <a:schemeClr val="accent5"/>
                </a:solidFill>
              </a:rPr>
              <a:t>Surface plot of normalized solid displacements across the XY sagittal plane. </a:t>
            </a:r>
          </a:p>
        </p:txBody>
      </p:sp>
    </p:spTree>
    <p:extLst>
      <p:ext uri="{BB962C8B-B14F-4D97-AF65-F5344CB8AC3E}">
        <p14:creationId xmlns:p14="http://schemas.microsoft.com/office/powerpoint/2010/main" val="3697036661"/>
      </p:ext>
    </p:extLst>
  </p:cSld>
  <p:clrMapOvr>
    <a:masterClrMapping/>
  </p:clrMapOvr>
</p:sld>
</file>

<file path=ppt/theme/theme1.xml><?xml version="1.0" encoding="utf-8"?>
<a:theme xmlns:a="http://schemas.openxmlformats.org/drawingml/2006/main" name="COMSOL">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 id="{6D3FBBF6-14D6-524F-BDFF-C3A19CADF290}" vid="{C5F6BEE7-F241-1A43-9FB8-64DCA3FC799E}"/>
    </a:ext>
  </a:extLst>
</a:theme>
</file>

<file path=ppt/theme/theme2.xml><?xml version="1.0" encoding="utf-8"?>
<a:theme xmlns:a="http://schemas.openxmlformats.org/drawingml/2006/main" name="COMSOL-Jan2023">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MSOL-Jan2023" id="{5A8F126F-CFC7-CF4F-B405-72F6B1736217}" vid="{A1BE4324-F3AD-BD45-BC10-45079E726F13}"/>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BatteryModeling__Conf_Minicourse_2023</Template>
  <TotalTime>15267</TotalTime>
  <Words>594</Words>
  <Application>Microsoft Office PowerPoint</Application>
  <PresentationFormat>Widescreen</PresentationFormat>
  <Paragraphs>42</Paragraphs>
  <Slides>7</Slides>
  <Notes>2</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7</vt:i4>
      </vt:variant>
    </vt:vector>
  </HeadingPairs>
  <TitlesOfParts>
    <vt:vector size="15" baseType="lpstr">
      <vt:lpstr>Arial</vt:lpstr>
      <vt:lpstr>Calibri</vt:lpstr>
      <vt:lpstr>Lato</vt:lpstr>
      <vt:lpstr>Lato Black</vt:lpstr>
      <vt:lpstr>Lato Light</vt:lpstr>
      <vt:lpstr>Wingdings</vt:lpstr>
      <vt:lpstr>COMSOL</vt:lpstr>
      <vt:lpstr>COMSOL-Jan2023</vt:lpstr>
      <vt:lpstr> Euler Angles Rotation in SAW Modeling</vt:lpstr>
      <vt:lpstr>Problem Definition</vt:lpstr>
      <vt:lpstr>3D Case</vt:lpstr>
      <vt:lpstr>2D Case</vt:lpstr>
      <vt:lpstr>2.5D Approach</vt:lpstr>
      <vt:lpstr>Results</vt:lpstr>
      <vt:lpstr>Conclusions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Battery Design</dc:title>
  <dc:creator>Ed Fontes</dc:creator>
  <cp:lastModifiedBy>Sergey Yankin</cp:lastModifiedBy>
  <cp:revision>131</cp:revision>
  <dcterms:created xsi:type="dcterms:W3CDTF">2024-07-15T11:25:38Z</dcterms:created>
  <dcterms:modified xsi:type="dcterms:W3CDTF">2024-10-23T13:38:17Z</dcterms:modified>
</cp:coreProperties>
</file>