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8"/>
  </p:notesMasterIdLst>
  <p:handoutMasterIdLst>
    <p:handoutMasterId r:id="rId9"/>
  </p:handoutMasterIdLst>
  <p:sldIdLst>
    <p:sldId id="257" r:id="rId2"/>
    <p:sldId id="1221" r:id="rId3"/>
    <p:sldId id="1235" r:id="rId4"/>
    <p:sldId id="1236" r:id="rId5"/>
    <p:sldId id="1237" r:id="rId6"/>
    <p:sldId id="1229" r:id="rId7"/>
  </p:sldIdLst>
  <p:sldSz cx="9144000" cy="5143500" type="screen16x9"/>
  <p:notesSz cx="6858000" cy="9144000"/>
  <p:embeddedFontLst>
    <p:embeddedFont>
      <p:font typeface="Cambria Math" panose="02040503050406030204" pitchFamily="18" charset="0"/>
      <p:regular r:id="rId10"/>
    </p:embeddedFont>
    <p:embeddedFont>
      <p:font typeface="Lato" panose="020F0502020204030203" pitchFamily="34" charset="0"/>
      <p:regular r:id="rId11"/>
      <p:bold r:id="rId12"/>
      <p:italic r:id="rId13"/>
      <p:boldItalic r:id="rId14"/>
    </p:embeddedFont>
    <p:embeddedFont>
      <p:font typeface="Lato Black" panose="020F0A02020204030203" pitchFamily="34" charset="0"/>
      <p:bold r:id="rId15"/>
      <p:italic r:id="rId16"/>
      <p:boldItalic r:id="rId17"/>
    </p:embeddedFont>
    <p:embeddedFont>
      <p:font typeface="Lato Light" panose="020F0302020204030203" pitchFamily="34" charset="0"/>
      <p:regular r:id="rId18"/>
      <p:italic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57"/>
            <p14:sldId id="1221"/>
            <p14:sldId id="1235"/>
            <p14:sldId id="1236"/>
            <p14:sldId id="1237"/>
            <p14:sldId id="1229"/>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C3D7E5"/>
    <a:srgbClr val="C3D2E6"/>
    <a:srgbClr val="C8D7E5"/>
    <a:srgbClr val="CDD7E5"/>
    <a:srgbClr val="C9D5D9"/>
    <a:srgbClr val="D2DDE2"/>
    <a:srgbClr val="D9E5F0"/>
    <a:srgbClr val="CAD4DA"/>
    <a:srgbClr val="CDD8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9" autoAdjust="0"/>
    <p:restoredTop sz="91345" autoAdjust="0"/>
  </p:normalViewPr>
  <p:slideViewPr>
    <p:cSldViewPr>
      <p:cViewPr varScale="1">
        <p:scale>
          <a:sx n="213" d="100"/>
          <a:sy n="213" d="100"/>
        </p:scale>
        <p:origin x="192" y="20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tableStyles" Target="tableStyle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font" Target="fonts/font5.fntdata"/><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10/25/2024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10/25/2024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281971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645178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735178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784850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352316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31183735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D7965CD-FA83-9448-A139-4AB1535A951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4076" r="65000" b="5556"/>
          <a:stretch/>
        </p:blipFill>
        <p:spPr>
          <a:xfrm>
            <a:off x="0" y="2038350"/>
            <a:ext cx="3200400" cy="3105150"/>
          </a:xfrm>
          <a:prstGeom prst="rect">
            <a:avLst/>
          </a:prstGeom>
        </p:spPr>
      </p:pic>
      <p:pic>
        <p:nvPicPr>
          <p:cNvPr id="8" name="Picture 7">
            <a:extLst>
              <a:ext uri="{FF2B5EF4-FFF2-40B4-BE49-F238E27FC236}">
                <a16:creationId xmlns:a16="http://schemas.microsoft.com/office/drawing/2014/main" id="{823DC4EF-1577-BE40-ABF0-F0C3E6CEE32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6666"/>
          <a:stretch/>
        </p:blipFill>
        <p:spPr>
          <a:xfrm>
            <a:off x="3352800" y="0"/>
            <a:ext cx="5791200" cy="5143500"/>
          </a:xfrm>
          <a:prstGeom prst="rect">
            <a:avLst/>
          </a:prstGeom>
        </p:spPr>
      </p:pic>
      <p:sp>
        <p:nvSpPr>
          <p:cNvPr id="10" name="TextBox 9">
            <a:extLst>
              <a:ext uri="{FF2B5EF4-FFF2-40B4-BE49-F238E27FC236}">
                <a16:creationId xmlns:a16="http://schemas.microsoft.com/office/drawing/2014/main" id="{A4867473-05FC-554F-A68B-B8F0557EA367}"/>
              </a:ext>
            </a:extLst>
          </p:cNvPr>
          <p:cNvSpPr txBox="1"/>
          <p:nvPr userDrawn="1"/>
        </p:nvSpPr>
        <p:spPr>
          <a:xfrm>
            <a:off x="381000" y="819150"/>
            <a:ext cx="2514600" cy="1200329"/>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The COMSOL</a:t>
            </a:r>
            <a:r>
              <a:rPr lang="en-US" sz="2400" b="1" i="0" baseline="30000" dirty="0">
                <a:solidFill>
                  <a:schemeClr val="accent1"/>
                </a:solidFill>
                <a:latin typeface="Lato" panose="020F0502020204030203" pitchFamily="34" charset="77"/>
              </a:rPr>
              <a:t>®</a:t>
            </a:r>
            <a:r>
              <a:rPr lang="en-US" sz="2400" b="1" i="0" dirty="0">
                <a:solidFill>
                  <a:schemeClr val="accent1"/>
                </a:solidFill>
                <a:latin typeface="Lato" panose="020F0502020204030203" pitchFamily="34" charset="77"/>
              </a:rPr>
              <a:t> Software </a:t>
            </a:r>
            <a:br>
              <a:rPr lang="en-US" sz="2400" b="1" i="0" dirty="0">
                <a:solidFill>
                  <a:schemeClr val="accent1"/>
                </a:solidFill>
                <a:latin typeface="Lato" panose="020F0502020204030203" pitchFamily="34" charset="77"/>
              </a:rPr>
            </a:br>
            <a:r>
              <a:rPr lang="en-US" sz="2400" b="1" i="0" dirty="0">
                <a:solidFill>
                  <a:schemeClr val="accent1"/>
                </a:solidFill>
                <a:latin typeface="Lato" panose="020F0502020204030203" pitchFamily="34" charset="77"/>
              </a:rPr>
              <a:t>Product Suite</a:t>
            </a:r>
          </a:p>
        </p:txBody>
      </p:sp>
    </p:spTree>
    <p:extLst>
      <p:ext uri="{BB962C8B-B14F-4D97-AF65-F5344CB8AC3E}">
        <p14:creationId xmlns:p14="http://schemas.microsoft.com/office/powerpoint/2010/main" val="31575906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3610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57"/>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679" r:id="rId18"/>
    <p:sldLayoutId id="2147483680" r:id="rId19"/>
    <p:sldLayoutId id="2147483684" r:id="rId20"/>
    <p:sldLayoutId id="2147483694" r:id="rId21"/>
    <p:sldLayoutId id="2147483687" r:id="rId22"/>
    <p:sldLayoutId id="2147483722" r:id="rId23"/>
    <p:sldLayoutId id="2147483691" r:id="rId24"/>
    <p:sldLayoutId id="2147483710" r:id="rId25"/>
    <p:sldLayoutId id="2147483714" r:id="rId26"/>
    <p:sldLayoutId id="2147483686" r:id="rId27"/>
    <p:sldLayoutId id="2147483702" r:id="rId28"/>
    <p:sldLayoutId id="2147483698" r:id="rId29"/>
    <p:sldLayoutId id="2147483720" r:id="rId30"/>
    <p:sldLayoutId id="2147483699" r:id="rId31"/>
    <p:sldLayoutId id="2147483707" r:id="rId32"/>
    <p:sldLayoutId id="2147483697" r:id="rId33"/>
    <p:sldLayoutId id="2147483721" r:id="rId34"/>
    <p:sldLayoutId id="2147483685" r:id="rId35"/>
    <p:sldLayoutId id="2147483695" r:id="rId36"/>
    <p:sldLayoutId id="2147483701" r:id="rId37"/>
    <p:sldLayoutId id="2147483705" r:id="rId38"/>
    <p:sldLayoutId id="2147483713" r:id="rId39"/>
    <p:sldLayoutId id="2147483703" r:id="rId40"/>
    <p:sldLayoutId id="2147483706" r:id="rId41"/>
    <p:sldLayoutId id="2147483708" r:id="rId42"/>
    <p:sldLayoutId id="2147483693" r:id="rId43"/>
    <p:sldLayoutId id="2147483700" r:id="rId44"/>
    <p:sldLayoutId id="2147483711" r:id="rId45"/>
    <p:sldLayoutId id="2147483669" r:id="rId46"/>
    <p:sldLayoutId id="2147483716" r:id="rId47"/>
    <p:sldLayoutId id="2147483717" r:id="rId48"/>
    <p:sldLayoutId id="2147483718" r:id="rId49"/>
    <p:sldLayoutId id="2147483719" r:id="rId50"/>
    <p:sldLayoutId id="2147483715" r:id="rId51"/>
    <p:sldLayoutId id="2147483671" r:id="rId52"/>
    <p:sldLayoutId id="2147483672" r:id="rId53"/>
    <p:sldLayoutId id="2147483673" r:id="rId54"/>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159AB58-D86F-D086-078C-EA682BFE4A38}"/>
              </a:ext>
            </a:extLst>
          </p:cNvPr>
          <p:cNvPicPr>
            <a:picLocks noChangeAspect="1"/>
          </p:cNvPicPr>
          <p:nvPr/>
        </p:nvPicPr>
        <p:blipFill>
          <a:blip r:embed="rId3"/>
          <a:srcRect l="11898" t="18961" r="7391" b="17539"/>
          <a:stretch/>
        </p:blipFill>
        <p:spPr>
          <a:xfrm>
            <a:off x="4191000" y="133350"/>
            <a:ext cx="4648200" cy="2743200"/>
          </a:xfrm>
          <a:prstGeom prst="rect">
            <a:avLst/>
          </a:prstGeom>
        </p:spPr>
      </p:pic>
      <p:sp>
        <p:nvSpPr>
          <p:cNvPr id="4" name="Title 3"/>
          <p:cNvSpPr>
            <a:spLocks noGrp="1"/>
          </p:cNvSpPr>
          <p:nvPr>
            <p:ph type="title"/>
          </p:nvPr>
        </p:nvSpPr>
        <p:spPr/>
        <p:txBody>
          <a:bodyPr/>
          <a:lstStyle/>
          <a:p>
            <a:r>
              <a:rPr lang="en-US" dirty="0"/>
              <a:t>Ultrasonic Car Parking Sensor</a:t>
            </a:r>
          </a:p>
        </p:txBody>
      </p:sp>
    </p:spTree>
    <p:extLst>
      <p:ext uri="{BB962C8B-B14F-4D97-AF65-F5344CB8AC3E}">
        <p14:creationId xmlns:p14="http://schemas.microsoft.com/office/powerpoint/2010/main" val="3131436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92F6DE9-7DB3-DB7C-8A73-C0E33779CA5A}"/>
              </a:ext>
            </a:extLst>
          </p:cNvPr>
          <p:cNvPicPr>
            <a:picLocks noChangeAspect="1"/>
          </p:cNvPicPr>
          <p:nvPr/>
        </p:nvPicPr>
        <p:blipFill>
          <a:blip r:embed="rId2"/>
          <a:srcRect r="36500" b="25158"/>
          <a:stretch/>
        </p:blipFill>
        <p:spPr>
          <a:xfrm>
            <a:off x="6042212" y="2239484"/>
            <a:ext cx="2743200" cy="2425295"/>
          </a:xfrm>
          <a:prstGeom prst="rect">
            <a:avLst/>
          </a:prstGeom>
        </p:spPr>
      </p:pic>
      <p:sp>
        <p:nvSpPr>
          <p:cNvPr id="3" name="Content Placeholder 2">
            <a:extLst>
              <a:ext uri="{FF2B5EF4-FFF2-40B4-BE49-F238E27FC236}">
                <a16:creationId xmlns:a16="http://schemas.microsoft.com/office/drawing/2014/main" id="{917CD122-363F-9B49-BC8C-487B215B47FD}"/>
              </a:ext>
            </a:extLst>
          </p:cNvPr>
          <p:cNvSpPr>
            <a:spLocks noGrp="1"/>
          </p:cNvSpPr>
          <p:nvPr>
            <p:ph sz="half" idx="1"/>
          </p:nvPr>
        </p:nvSpPr>
        <p:spPr/>
        <p:txBody>
          <a:bodyPr/>
          <a:lstStyle/>
          <a:p>
            <a:r>
              <a:rPr lang="en-US" dirty="0"/>
              <a:t>This tutorial demonstrates how to compute the response of an ultrasonic car parking sensor transducer coupling </a:t>
            </a:r>
            <a:r>
              <a:rPr lang="en-US" i="1" dirty="0"/>
              <a:t>Pressure Acoustics, Frequency Domain</a:t>
            </a:r>
            <a:r>
              <a:rPr lang="en-US" dirty="0"/>
              <a:t>, </a:t>
            </a:r>
            <a:r>
              <a:rPr lang="en-US" i="1" dirty="0"/>
              <a:t>Solid Mechanics</a:t>
            </a:r>
            <a:r>
              <a:rPr lang="en-US" dirty="0"/>
              <a:t>, and </a:t>
            </a:r>
            <a:r>
              <a:rPr lang="en-US" i="1" dirty="0"/>
              <a:t>Piezoelectric Materials</a:t>
            </a:r>
            <a:r>
              <a:rPr lang="en-US" dirty="0"/>
              <a:t>.</a:t>
            </a:r>
          </a:p>
          <a:p>
            <a:r>
              <a:rPr lang="en-US" dirty="0"/>
              <a:t>The far-field radiation pattern of the transducer is then used as a source for a </a:t>
            </a:r>
            <a:r>
              <a:rPr lang="en-US" i="1" dirty="0"/>
              <a:t>Ray Acoustics</a:t>
            </a:r>
            <a:r>
              <a:rPr lang="en-US" dirty="0"/>
              <a:t> model, investigating a given parking scenario.</a:t>
            </a:r>
          </a:p>
          <a:p>
            <a:r>
              <a:rPr lang="en-US" dirty="0"/>
              <a:t>The coupling from FEM to ray tracing is performed using the built-in </a:t>
            </a:r>
            <a:r>
              <a:rPr lang="en-US" i="1" dirty="0"/>
              <a:t>Release from Exterior Field Calculation</a:t>
            </a:r>
            <a:r>
              <a:rPr lang="en-US" dirty="0"/>
              <a:t> feature.</a:t>
            </a:r>
          </a:p>
        </p:txBody>
      </p:sp>
      <p:sp>
        <p:nvSpPr>
          <p:cNvPr id="2" name="Title 1">
            <a:extLst>
              <a:ext uri="{FF2B5EF4-FFF2-40B4-BE49-F238E27FC236}">
                <a16:creationId xmlns:a16="http://schemas.microsoft.com/office/drawing/2014/main" id="{7C8186F4-E086-AC4F-992B-6271D75F19C8}"/>
              </a:ext>
            </a:extLst>
          </p:cNvPr>
          <p:cNvSpPr>
            <a:spLocks noGrp="1"/>
          </p:cNvSpPr>
          <p:nvPr>
            <p:ph type="title"/>
          </p:nvPr>
        </p:nvSpPr>
        <p:spPr/>
        <p:txBody>
          <a:bodyPr/>
          <a:lstStyle/>
          <a:p>
            <a:r>
              <a:rPr lang="en-US" dirty="0"/>
              <a:t>Abstract</a:t>
            </a:r>
          </a:p>
        </p:txBody>
      </p:sp>
      <p:cxnSp>
        <p:nvCxnSpPr>
          <p:cNvPr id="10" name="Connector: Elbow 9">
            <a:extLst>
              <a:ext uri="{FF2B5EF4-FFF2-40B4-BE49-F238E27FC236}">
                <a16:creationId xmlns:a16="http://schemas.microsoft.com/office/drawing/2014/main" id="{0D4CB7A7-C467-4E5A-B0B3-CFD17C316F2A}"/>
              </a:ext>
            </a:extLst>
          </p:cNvPr>
          <p:cNvCxnSpPr/>
          <p:nvPr/>
        </p:nvCxnSpPr>
        <p:spPr>
          <a:xfrm rot="16200000" flipH="1">
            <a:off x="6210300" y="2305050"/>
            <a:ext cx="1600200" cy="1066800"/>
          </a:xfrm>
          <a:prstGeom prst="bentConnector3">
            <a:avLst>
              <a:gd name="adj1" fmla="val 174"/>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B985537-FB62-4290-9781-A8415580D8C9}"/>
              </a:ext>
            </a:extLst>
          </p:cNvPr>
          <p:cNvSpPr txBox="1"/>
          <p:nvPr/>
        </p:nvSpPr>
        <p:spPr>
          <a:xfrm>
            <a:off x="6858000" y="1332037"/>
            <a:ext cx="1064715" cy="307777"/>
          </a:xfrm>
          <a:prstGeom prst="rect">
            <a:avLst/>
          </a:prstGeom>
          <a:noFill/>
        </p:spPr>
        <p:txBody>
          <a:bodyPr wrap="none" rtlCol="0">
            <a:spAutoFit/>
          </a:bodyPr>
          <a:lstStyle/>
          <a:p>
            <a:r>
              <a:rPr lang="en-US" sz="1400" dirty="0">
                <a:latin typeface="Lato Light" panose="020F0302020204030203" pitchFamily="34" charset="0"/>
              </a:rPr>
              <a:t>FEM model</a:t>
            </a:r>
          </a:p>
        </p:txBody>
      </p:sp>
      <p:sp>
        <p:nvSpPr>
          <p:cNvPr id="13" name="TextBox 12">
            <a:extLst>
              <a:ext uri="{FF2B5EF4-FFF2-40B4-BE49-F238E27FC236}">
                <a16:creationId xmlns:a16="http://schemas.microsoft.com/office/drawing/2014/main" id="{3162DD33-6A27-4495-989E-E496476463CD}"/>
              </a:ext>
            </a:extLst>
          </p:cNvPr>
          <p:cNvSpPr txBox="1"/>
          <p:nvPr/>
        </p:nvSpPr>
        <p:spPr>
          <a:xfrm>
            <a:off x="5183913" y="3969937"/>
            <a:ext cx="1216887" cy="738664"/>
          </a:xfrm>
          <a:prstGeom prst="rect">
            <a:avLst/>
          </a:prstGeom>
          <a:noFill/>
        </p:spPr>
        <p:txBody>
          <a:bodyPr wrap="square" rtlCol="0">
            <a:spAutoFit/>
          </a:bodyPr>
          <a:lstStyle/>
          <a:p>
            <a:r>
              <a:rPr lang="en-US" sz="1400" dirty="0">
                <a:latin typeface="Lato Light" panose="020F0302020204030203" pitchFamily="34" charset="0"/>
              </a:rPr>
              <a:t>Ray Acoustics model</a:t>
            </a:r>
          </a:p>
        </p:txBody>
      </p:sp>
      <p:pic>
        <p:nvPicPr>
          <p:cNvPr id="5" name="Picture 4">
            <a:extLst>
              <a:ext uri="{FF2B5EF4-FFF2-40B4-BE49-F238E27FC236}">
                <a16:creationId xmlns:a16="http://schemas.microsoft.com/office/drawing/2014/main" id="{E6032224-C74F-3C9D-9A46-E8C88F6CC0BC}"/>
              </a:ext>
            </a:extLst>
          </p:cNvPr>
          <p:cNvPicPr>
            <a:picLocks noChangeAspect="1"/>
          </p:cNvPicPr>
          <p:nvPr/>
        </p:nvPicPr>
        <p:blipFill>
          <a:blip r:embed="rId3"/>
          <a:stretch>
            <a:fillRect/>
          </a:stretch>
        </p:blipFill>
        <p:spPr>
          <a:xfrm>
            <a:off x="3442715" y="225925"/>
            <a:ext cx="4480000" cy="2520000"/>
          </a:xfrm>
          <a:prstGeom prst="rect">
            <a:avLst/>
          </a:prstGeom>
        </p:spPr>
      </p:pic>
    </p:spTree>
    <p:extLst>
      <p:ext uri="{BB962C8B-B14F-4D97-AF65-F5344CB8AC3E}">
        <p14:creationId xmlns:p14="http://schemas.microsoft.com/office/powerpoint/2010/main" val="2468259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9B053F-14C1-4E11-8902-1F4279104843}"/>
              </a:ext>
            </a:extLst>
          </p:cNvPr>
          <p:cNvSpPr>
            <a:spLocks noGrp="1"/>
          </p:cNvSpPr>
          <p:nvPr>
            <p:ph type="title"/>
          </p:nvPr>
        </p:nvSpPr>
        <p:spPr/>
        <p:txBody>
          <a:bodyPr/>
          <a:lstStyle/>
          <a:p>
            <a:r>
              <a:rPr lang="en-US" dirty="0"/>
              <a:t>Results</a:t>
            </a:r>
          </a:p>
        </p:txBody>
      </p:sp>
      <p:sp>
        <p:nvSpPr>
          <p:cNvPr id="5" name="Content Placeholder 4">
            <a:extLst>
              <a:ext uri="{FF2B5EF4-FFF2-40B4-BE49-F238E27FC236}">
                <a16:creationId xmlns:a16="http://schemas.microsoft.com/office/drawing/2014/main" id="{1165B10E-BF63-448C-BC3C-0631784CA190}"/>
              </a:ext>
            </a:extLst>
          </p:cNvPr>
          <p:cNvSpPr>
            <a:spLocks noGrp="1"/>
          </p:cNvSpPr>
          <p:nvPr>
            <p:ph sz="half" idx="10"/>
          </p:nvPr>
        </p:nvSpPr>
        <p:spPr>
          <a:xfrm>
            <a:off x="464634" y="2076450"/>
            <a:ext cx="2417762" cy="2705100"/>
          </a:xfrm>
        </p:spPr>
        <p:txBody>
          <a:bodyPr/>
          <a:lstStyle/>
          <a:p>
            <a:r>
              <a:rPr lang="en-US" dirty="0"/>
              <a:t>Multiphysics model of the parking sensor</a:t>
            </a:r>
          </a:p>
          <a:p>
            <a:r>
              <a:rPr lang="en-US" dirty="0"/>
              <a:t>Compute the exterior field (far-field limit)</a:t>
            </a:r>
          </a:p>
        </p:txBody>
      </p:sp>
      <p:pic>
        <p:nvPicPr>
          <p:cNvPr id="30" name="Content Placeholder 29">
            <a:extLst>
              <a:ext uri="{FF2B5EF4-FFF2-40B4-BE49-F238E27FC236}">
                <a16:creationId xmlns:a16="http://schemas.microsoft.com/office/drawing/2014/main" id="{385B1F5E-C527-2B22-D513-F24E725EFF4E}"/>
              </a:ext>
            </a:extLst>
          </p:cNvPr>
          <p:cNvPicPr>
            <a:picLocks noGrp="1" noChangeAspect="1"/>
          </p:cNvPicPr>
          <p:nvPr>
            <p:ph sz="quarter" idx="17"/>
          </p:nvPr>
        </p:nvPicPr>
        <p:blipFill>
          <a:blip r:embed="rId2"/>
          <a:srcRect l="23071" t="-13659" r="-21762" b="-13944"/>
          <a:stretch/>
        </p:blipFill>
        <p:spPr>
          <a:xfrm>
            <a:off x="3276600" y="438150"/>
            <a:ext cx="5867400" cy="4267200"/>
          </a:xfrm>
        </p:spPr>
      </p:pic>
      <p:sp>
        <p:nvSpPr>
          <p:cNvPr id="6" name="Content Placeholder 5">
            <a:extLst>
              <a:ext uri="{FF2B5EF4-FFF2-40B4-BE49-F238E27FC236}">
                <a16:creationId xmlns:a16="http://schemas.microsoft.com/office/drawing/2014/main" id="{18B8E60E-77F1-485A-B422-EE75276C3A83}"/>
              </a:ext>
            </a:extLst>
          </p:cNvPr>
          <p:cNvSpPr>
            <a:spLocks noGrp="1"/>
          </p:cNvSpPr>
          <p:nvPr>
            <p:ph sz="quarter" idx="12"/>
          </p:nvPr>
        </p:nvSpPr>
        <p:spPr/>
        <p:txBody>
          <a:bodyPr/>
          <a:lstStyle/>
          <a:p>
            <a:r>
              <a:rPr lang="en-US" dirty="0"/>
              <a:t>Multiphysics</a:t>
            </a:r>
          </a:p>
        </p:txBody>
      </p:sp>
      <p:sp>
        <p:nvSpPr>
          <p:cNvPr id="7" name="Content Placeholder 6">
            <a:extLst>
              <a:ext uri="{FF2B5EF4-FFF2-40B4-BE49-F238E27FC236}">
                <a16:creationId xmlns:a16="http://schemas.microsoft.com/office/drawing/2014/main" id="{8D63AFCF-EDB2-4538-8DCC-E3491AC3445B}"/>
              </a:ext>
            </a:extLst>
          </p:cNvPr>
          <p:cNvSpPr>
            <a:spLocks noGrp="1"/>
          </p:cNvSpPr>
          <p:nvPr>
            <p:ph sz="quarter" idx="13"/>
          </p:nvPr>
        </p:nvSpPr>
        <p:spPr/>
        <p:txBody>
          <a:bodyPr/>
          <a:lstStyle/>
          <a:p>
            <a:r>
              <a:rPr lang="en-US" dirty="0"/>
              <a:t>Results</a:t>
            </a:r>
          </a:p>
        </p:txBody>
      </p:sp>
      <p:sp>
        <p:nvSpPr>
          <p:cNvPr id="8" name="Content Placeholder 7">
            <a:extLst>
              <a:ext uri="{FF2B5EF4-FFF2-40B4-BE49-F238E27FC236}">
                <a16:creationId xmlns:a16="http://schemas.microsoft.com/office/drawing/2014/main" id="{552D4C2B-D9BD-4DF4-9BA4-6244E004AC62}"/>
              </a:ext>
            </a:extLst>
          </p:cNvPr>
          <p:cNvSpPr>
            <a:spLocks noGrp="1"/>
          </p:cNvSpPr>
          <p:nvPr>
            <p:ph sz="quarter" idx="15"/>
          </p:nvPr>
        </p:nvSpPr>
        <p:spPr/>
        <p:txBody>
          <a:bodyPr/>
          <a:lstStyle/>
          <a:p>
            <a:pPr marL="171450" indent="-171450">
              <a:buFont typeface="Arial" panose="020B0604020202020204" pitchFamily="34" charset="0"/>
              <a:buChar char="•"/>
            </a:pPr>
            <a:r>
              <a:rPr lang="en-US" dirty="0"/>
              <a:t>Solid Mechanics</a:t>
            </a:r>
          </a:p>
          <a:p>
            <a:pPr marL="171450" indent="-171450">
              <a:buFont typeface="Arial" panose="020B0604020202020204" pitchFamily="34" charset="0"/>
              <a:buChar char="•"/>
            </a:pPr>
            <a:r>
              <a:rPr lang="en-US" dirty="0"/>
              <a:t>Electrostatics</a:t>
            </a:r>
          </a:p>
          <a:p>
            <a:pPr marL="171450" indent="-171450">
              <a:buFont typeface="Arial" panose="020B0604020202020204" pitchFamily="34" charset="0"/>
              <a:buChar char="•"/>
            </a:pPr>
            <a:r>
              <a:rPr lang="en-US" dirty="0"/>
              <a:t>Pressure Acoustics</a:t>
            </a:r>
          </a:p>
        </p:txBody>
      </p:sp>
      <p:sp>
        <p:nvSpPr>
          <p:cNvPr id="9" name="Content Placeholder 8">
            <a:extLst>
              <a:ext uri="{FF2B5EF4-FFF2-40B4-BE49-F238E27FC236}">
                <a16:creationId xmlns:a16="http://schemas.microsoft.com/office/drawing/2014/main" id="{16E9BCB4-659D-4399-9AD2-7BBF33F24B0D}"/>
              </a:ext>
            </a:extLst>
          </p:cNvPr>
          <p:cNvSpPr>
            <a:spLocks noGrp="1"/>
          </p:cNvSpPr>
          <p:nvPr>
            <p:ph sz="quarter" idx="16"/>
          </p:nvPr>
        </p:nvSpPr>
        <p:spPr/>
        <p:txBody>
          <a:bodyPr/>
          <a:lstStyle/>
          <a:p>
            <a:pPr marL="171450" indent="-171450">
              <a:buFont typeface="Arial" panose="020B0604020202020204" pitchFamily="34" charset="0"/>
              <a:buChar char="•"/>
            </a:pPr>
            <a:r>
              <a:rPr lang="en-US" dirty="0"/>
              <a:t>Response at 1 m</a:t>
            </a:r>
          </a:p>
          <a:p>
            <a:pPr marL="171450" indent="-171450">
              <a:buFont typeface="Arial" panose="020B0604020202020204" pitchFamily="34" charset="0"/>
              <a:buChar char="•"/>
            </a:pPr>
            <a:r>
              <a:rPr lang="en-US" dirty="0"/>
              <a:t>Exterior field radiation pattern</a:t>
            </a:r>
          </a:p>
          <a:p>
            <a:pPr marL="171450" indent="-171450">
              <a:buFont typeface="Arial" panose="020B0604020202020204" pitchFamily="34" charset="0"/>
              <a:buChar char="•"/>
            </a:pPr>
            <a:endParaRPr lang="en-US" dirty="0"/>
          </a:p>
        </p:txBody>
      </p:sp>
    </p:spTree>
    <p:extLst>
      <p:ext uri="{BB962C8B-B14F-4D97-AF65-F5344CB8AC3E}">
        <p14:creationId xmlns:p14="http://schemas.microsoft.com/office/powerpoint/2010/main" val="562879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2009F9C1-C8FA-4E3C-BE34-529A7BCD984A}"/>
              </a:ext>
            </a:extLst>
          </p:cNvPr>
          <p:cNvSpPr>
            <a:spLocks noGrp="1"/>
          </p:cNvSpPr>
          <p:nvPr>
            <p:ph sz="half" idx="10"/>
          </p:nvPr>
        </p:nvSpPr>
        <p:spPr/>
        <p:txBody>
          <a:bodyPr/>
          <a:lstStyle/>
          <a:p>
            <a:r>
              <a:rPr lang="en-US" dirty="0"/>
              <a:t>Rays that connect the source (receiver 3) and the 4 receivers.</a:t>
            </a:r>
          </a:p>
        </p:txBody>
      </p:sp>
      <p:sp>
        <p:nvSpPr>
          <p:cNvPr id="13" name="Content Placeholder 12">
            <a:extLst>
              <a:ext uri="{FF2B5EF4-FFF2-40B4-BE49-F238E27FC236}">
                <a16:creationId xmlns:a16="http://schemas.microsoft.com/office/drawing/2014/main" id="{C04DF260-D903-4B7D-B3AA-A619EA4322FB}"/>
              </a:ext>
            </a:extLst>
          </p:cNvPr>
          <p:cNvSpPr>
            <a:spLocks noGrp="1"/>
          </p:cNvSpPr>
          <p:nvPr>
            <p:ph sz="half" idx="30"/>
          </p:nvPr>
        </p:nvSpPr>
        <p:spPr/>
        <p:txBody>
          <a:bodyPr/>
          <a:lstStyle/>
          <a:p>
            <a:r>
              <a:rPr lang="en-US" dirty="0"/>
              <a:t>Ray path of all simulated rays.</a:t>
            </a:r>
          </a:p>
          <a:p>
            <a:r>
              <a:rPr lang="en-US" dirty="0"/>
              <a:t>Colors represent the ray power.</a:t>
            </a:r>
          </a:p>
        </p:txBody>
      </p:sp>
      <p:sp>
        <p:nvSpPr>
          <p:cNvPr id="15" name="Content Placeholder 14">
            <a:extLst>
              <a:ext uri="{FF2B5EF4-FFF2-40B4-BE49-F238E27FC236}">
                <a16:creationId xmlns:a16="http://schemas.microsoft.com/office/drawing/2014/main" id="{F591A143-B61D-4CAA-8717-72CF3B5DBF6A}"/>
              </a:ext>
            </a:extLst>
          </p:cNvPr>
          <p:cNvSpPr>
            <a:spLocks noGrp="1"/>
          </p:cNvSpPr>
          <p:nvPr>
            <p:ph sz="quarter" idx="32"/>
          </p:nvPr>
        </p:nvSpPr>
        <p:spPr/>
        <p:txBody>
          <a:bodyPr>
            <a:normAutofit fontScale="92500" lnSpcReduction="20000"/>
          </a:bodyPr>
          <a:lstStyle/>
          <a:p>
            <a:r>
              <a:rPr lang="en-US" dirty="0"/>
              <a:t>Ray Propagation</a:t>
            </a:r>
          </a:p>
        </p:txBody>
      </p:sp>
      <p:sp>
        <p:nvSpPr>
          <p:cNvPr id="9" name="Title 8">
            <a:extLst>
              <a:ext uri="{FF2B5EF4-FFF2-40B4-BE49-F238E27FC236}">
                <a16:creationId xmlns:a16="http://schemas.microsoft.com/office/drawing/2014/main" id="{94CB441E-F77A-444B-80DA-988730F723CA}"/>
              </a:ext>
            </a:extLst>
          </p:cNvPr>
          <p:cNvSpPr>
            <a:spLocks noGrp="1"/>
          </p:cNvSpPr>
          <p:nvPr>
            <p:ph type="title"/>
          </p:nvPr>
        </p:nvSpPr>
        <p:spPr/>
        <p:txBody>
          <a:bodyPr/>
          <a:lstStyle/>
          <a:p>
            <a:r>
              <a:rPr lang="en-US" dirty="0"/>
              <a:t>Results</a:t>
            </a:r>
          </a:p>
        </p:txBody>
      </p:sp>
      <p:sp>
        <p:nvSpPr>
          <p:cNvPr id="11" name="Content Placeholder 10">
            <a:extLst>
              <a:ext uri="{FF2B5EF4-FFF2-40B4-BE49-F238E27FC236}">
                <a16:creationId xmlns:a16="http://schemas.microsoft.com/office/drawing/2014/main" id="{E771DAE7-64E3-4DCA-BB92-8BEEAF2902A6}"/>
              </a:ext>
            </a:extLst>
          </p:cNvPr>
          <p:cNvSpPr>
            <a:spLocks noGrp="1"/>
          </p:cNvSpPr>
          <p:nvPr>
            <p:ph sz="quarter" idx="19"/>
          </p:nvPr>
        </p:nvSpPr>
        <p:spPr/>
        <p:txBody>
          <a:bodyPr>
            <a:normAutofit fontScale="92500" lnSpcReduction="20000"/>
          </a:bodyPr>
          <a:lstStyle/>
          <a:p>
            <a:r>
              <a:rPr lang="en-US" dirty="0"/>
              <a:t>Detected Rays</a:t>
            </a:r>
          </a:p>
        </p:txBody>
      </p:sp>
      <p:pic>
        <p:nvPicPr>
          <p:cNvPr id="26" name="Content Placeholder 25">
            <a:extLst>
              <a:ext uri="{FF2B5EF4-FFF2-40B4-BE49-F238E27FC236}">
                <a16:creationId xmlns:a16="http://schemas.microsoft.com/office/drawing/2014/main" id="{076517F5-6703-0EEF-EB5F-9FA1D996D627}"/>
              </a:ext>
            </a:extLst>
          </p:cNvPr>
          <p:cNvPicPr>
            <a:picLocks noGrp="1" noChangeAspect="1"/>
          </p:cNvPicPr>
          <p:nvPr>
            <p:ph sz="quarter" idx="29"/>
          </p:nvPr>
        </p:nvPicPr>
        <p:blipFill>
          <a:blip r:embed="rId2"/>
          <a:srcRect l="-16535" t="1990" r="-16535" b="13822"/>
          <a:stretch/>
        </p:blipFill>
        <p:spPr>
          <a:xfrm>
            <a:off x="466814" y="1428750"/>
            <a:ext cx="4024134" cy="1909763"/>
          </a:xfrm>
          <a:prstGeom prst="rect">
            <a:avLst/>
          </a:prstGeom>
        </p:spPr>
      </p:pic>
      <p:pic>
        <p:nvPicPr>
          <p:cNvPr id="33" name="Content Placeholder 32">
            <a:extLst>
              <a:ext uri="{FF2B5EF4-FFF2-40B4-BE49-F238E27FC236}">
                <a16:creationId xmlns:a16="http://schemas.microsoft.com/office/drawing/2014/main" id="{49B5076E-6830-1F1F-EE13-CE0027C4D4D6}"/>
              </a:ext>
            </a:extLst>
          </p:cNvPr>
          <p:cNvPicPr>
            <a:picLocks noGrp="1" noChangeAspect="1"/>
          </p:cNvPicPr>
          <p:nvPr>
            <p:ph sz="quarter" idx="31"/>
          </p:nvPr>
        </p:nvPicPr>
        <p:blipFill>
          <a:blip r:embed="rId3"/>
          <a:srcRect l="-16560" t="2076" r="-16536" b="13735"/>
          <a:stretch/>
        </p:blipFill>
        <p:spPr>
          <a:xfrm>
            <a:off x="4722813" y="1428883"/>
            <a:ext cx="4024312" cy="1909497"/>
          </a:xfrm>
          <a:prstGeom prst="rect">
            <a:avLst/>
          </a:prstGeom>
        </p:spPr>
      </p:pic>
    </p:spTree>
    <p:extLst>
      <p:ext uri="{BB962C8B-B14F-4D97-AF65-F5344CB8AC3E}">
        <p14:creationId xmlns:p14="http://schemas.microsoft.com/office/powerpoint/2010/main" val="2440963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C711AF35-0635-4852-92A9-0F45A8EBF9C8}"/>
              </a:ext>
            </a:extLst>
          </p:cNvPr>
          <p:cNvSpPr>
            <a:spLocks noGrp="1"/>
          </p:cNvSpPr>
          <p:nvPr>
            <p:ph sz="half" idx="1"/>
          </p:nvPr>
        </p:nvSpPr>
        <p:spPr/>
        <p:txBody>
          <a:bodyPr/>
          <a:lstStyle/>
          <a:p>
            <a:r>
              <a:rPr lang="en-US" dirty="0"/>
              <a:t>The received signals are reconstructed manually by convolving the input signal with the discrete impulse response.</a:t>
            </a:r>
          </a:p>
          <a:p>
            <a:r>
              <a:rPr lang="en-US" dirty="0"/>
              <a:t>The data in the plot </a:t>
            </a:r>
            <a:r>
              <a:rPr lang="en-US" i="1" dirty="0"/>
              <a:t>Ray Power vs. Arrival Time </a:t>
            </a:r>
            <a:r>
              <a:rPr lang="en-US" dirty="0"/>
              <a:t>is exported to Table 1 to 4. This data is used to reconstruct the signals following:</a:t>
            </a:r>
          </a:p>
        </p:txBody>
      </p:sp>
      <p:pic>
        <p:nvPicPr>
          <p:cNvPr id="33" name="Content Placeholder 32">
            <a:extLst>
              <a:ext uri="{FF2B5EF4-FFF2-40B4-BE49-F238E27FC236}">
                <a16:creationId xmlns:a16="http://schemas.microsoft.com/office/drawing/2014/main" id="{DE6182FF-C382-97EC-D999-4601895A5C36}"/>
              </a:ext>
            </a:extLst>
          </p:cNvPr>
          <p:cNvPicPr>
            <a:picLocks noGrp="1" noChangeAspect="1"/>
          </p:cNvPicPr>
          <p:nvPr>
            <p:ph sz="half" idx="2"/>
          </p:nvPr>
        </p:nvPicPr>
        <p:blipFill>
          <a:blip r:embed="rId2"/>
          <a:stretch>
            <a:fillRect/>
          </a:stretch>
        </p:blipFill>
        <p:spPr>
          <a:xfrm>
            <a:off x="4725988" y="1695782"/>
            <a:ext cx="4037012" cy="3028286"/>
          </a:xfrm>
        </p:spPr>
      </p:pic>
      <p:sp>
        <p:nvSpPr>
          <p:cNvPr id="13" name="Title 12">
            <a:extLst>
              <a:ext uri="{FF2B5EF4-FFF2-40B4-BE49-F238E27FC236}">
                <a16:creationId xmlns:a16="http://schemas.microsoft.com/office/drawing/2014/main" id="{51D503C3-0796-4E54-877E-A348F5136084}"/>
              </a:ext>
            </a:extLst>
          </p:cNvPr>
          <p:cNvSpPr>
            <a:spLocks noGrp="1"/>
          </p:cNvSpPr>
          <p:nvPr>
            <p:ph type="title"/>
          </p:nvPr>
        </p:nvSpPr>
        <p:spPr/>
        <p:txBody>
          <a:bodyPr/>
          <a:lstStyle/>
          <a:p>
            <a:r>
              <a:rPr lang="en-US" dirty="0"/>
              <a:t>Results</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7D505171-51C2-457D-87AB-0E597369ECC5}"/>
                  </a:ext>
                </a:extLst>
              </p:cNvPr>
              <p:cNvSpPr txBox="1"/>
              <p:nvPr/>
            </p:nvSpPr>
            <p:spPr>
              <a:xfrm>
                <a:off x="914400" y="3400805"/>
                <a:ext cx="2763834" cy="8183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a-DK" b="0" i="1" smtClean="0">
                          <a:latin typeface="Cambria Math" panose="02040503050406030204" pitchFamily="18" charset="0"/>
                        </a:rPr>
                        <m:t>𝑝</m:t>
                      </m:r>
                      <m:d>
                        <m:dPr>
                          <m:ctrlPr>
                            <a:rPr lang="da-DK" b="0" i="1" smtClean="0">
                              <a:latin typeface="Cambria Math" panose="02040503050406030204" pitchFamily="18" charset="0"/>
                            </a:rPr>
                          </m:ctrlPr>
                        </m:dPr>
                        <m:e>
                          <m:r>
                            <a:rPr lang="da-DK" b="0" i="1" smtClean="0">
                              <a:latin typeface="Cambria Math" panose="02040503050406030204" pitchFamily="18" charset="0"/>
                            </a:rPr>
                            <m:t>𝑡</m:t>
                          </m:r>
                        </m:e>
                      </m:d>
                      <m:r>
                        <a:rPr lang="da-DK" b="0" i="1" smtClean="0">
                          <a:latin typeface="Cambria Math" panose="02040503050406030204" pitchFamily="18" charset="0"/>
                        </a:rPr>
                        <m:t>=</m:t>
                      </m:r>
                      <m:nary>
                        <m:naryPr>
                          <m:chr m:val="∑"/>
                          <m:supHide m:val="on"/>
                          <m:ctrlPr>
                            <a:rPr lang="da-DK" b="0" i="1" smtClean="0">
                              <a:latin typeface="Cambria Math" panose="02040503050406030204" pitchFamily="18" charset="0"/>
                            </a:rPr>
                          </m:ctrlPr>
                        </m:naryPr>
                        <m:sub>
                          <m:r>
                            <a:rPr lang="da-DK" b="0" i="1" smtClean="0">
                              <a:latin typeface="Cambria Math" panose="02040503050406030204" pitchFamily="18" charset="0"/>
                            </a:rPr>
                            <m:t>𝑖</m:t>
                          </m:r>
                        </m:sub>
                        <m:sup/>
                        <m:e>
                          <m:sSub>
                            <m:sSubPr>
                              <m:ctrlPr>
                                <a:rPr lang="da-DK" i="1">
                                  <a:latin typeface="Cambria Math" panose="02040503050406030204" pitchFamily="18" charset="0"/>
                                </a:rPr>
                              </m:ctrlPr>
                            </m:sSubPr>
                            <m:e>
                              <m:rad>
                                <m:radPr>
                                  <m:degHide m:val="on"/>
                                  <m:ctrlPr>
                                    <a:rPr lang="da-DK" i="1">
                                      <a:latin typeface="Cambria Math" panose="02040503050406030204" pitchFamily="18" charset="0"/>
                                    </a:rPr>
                                  </m:ctrlPr>
                                </m:radPr>
                                <m:deg/>
                                <m:e>
                                  <m:f>
                                    <m:fPr>
                                      <m:ctrlPr>
                                        <a:rPr lang="da-DK" i="1">
                                          <a:latin typeface="Cambria Math" panose="02040503050406030204" pitchFamily="18" charset="0"/>
                                        </a:rPr>
                                      </m:ctrlPr>
                                    </m:fPr>
                                    <m:num>
                                      <m:sSub>
                                        <m:sSubPr>
                                          <m:ctrlPr>
                                            <a:rPr lang="da-DK" i="1">
                                              <a:latin typeface="Cambria Math" panose="02040503050406030204" pitchFamily="18" charset="0"/>
                                            </a:rPr>
                                          </m:ctrlPr>
                                        </m:sSubPr>
                                        <m:e>
                                          <m:r>
                                            <a:rPr lang="da-DK" i="1">
                                              <a:latin typeface="Cambria Math" panose="02040503050406030204" pitchFamily="18" charset="0"/>
                                            </a:rPr>
                                            <m:t>𝑄</m:t>
                                          </m:r>
                                        </m:e>
                                        <m:sub>
                                          <m:r>
                                            <a:rPr lang="da-DK" i="1">
                                              <a:latin typeface="Cambria Math" panose="02040503050406030204" pitchFamily="18" charset="0"/>
                                            </a:rPr>
                                            <m:t>𝑖</m:t>
                                          </m:r>
                                        </m:sub>
                                      </m:sSub>
                                    </m:num>
                                    <m:den>
                                      <m:sSub>
                                        <m:sSubPr>
                                          <m:ctrlPr>
                                            <a:rPr lang="da-DK" i="1">
                                              <a:latin typeface="Cambria Math" panose="02040503050406030204" pitchFamily="18" charset="0"/>
                                            </a:rPr>
                                          </m:ctrlPr>
                                        </m:sSubPr>
                                        <m:e>
                                          <m:r>
                                            <a:rPr lang="da-DK" i="1">
                                              <a:latin typeface="Cambria Math" panose="02040503050406030204" pitchFamily="18" charset="0"/>
                                            </a:rPr>
                                            <m:t>𝑄</m:t>
                                          </m:r>
                                        </m:e>
                                        <m:sub>
                                          <m:r>
                                            <m:rPr>
                                              <m:sty m:val="p"/>
                                            </m:rPr>
                                            <a:rPr lang="da-DK" i="0">
                                              <a:latin typeface="Cambria Math" panose="02040503050406030204" pitchFamily="18" charset="0"/>
                                            </a:rPr>
                                            <m:t>tot</m:t>
                                          </m:r>
                                        </m:sub>
                                      </m:sSub>
                                    </m:den>
                                  </m:f>
                                </m:e>
                              </m:rad>
                              <m:r>
                                <a:rPr lang="da-DK" i="1">
                                  <a:latin typeface="Cambria Math" panose="02040503050406030204" pitchFamily="18" charset="0"/>
                                </a:rPr>
                                <m:t>𝑝</m:t>
                              </m:r>
                            </m:e>
                            <m:sub>
                              <m:r>
                                <m:rPr>
                                  <m:sty m:val="p"/>
                                </m:rPr>
                                <a:rPr lang="da-DK" i="0">
                                  <a:latin typeface="Cambria Math" panose="02040503050406030204" pitchFamily="18" charset="0"/>
                                </a:rPr>
                                <m:t>in</m:t>
                              </m:r>
                            </m:sub>
                          </m:sSub>
                          <m:r>
                            <a:rPr lang="da-DK" i="1">
                              <a:latin typeface="Cambria Math" panose="02040503050406030204" pitchFamily="18" charset="0"/>
                            </a:rPr>
                            <m:t>(</m:t>
                          </m:r>
                          <m:r>
                            <a:rPr lang="da-DK" i="1">
                              <a:latin typeface="Cambria Math" panose="02040503050406030204" pitchFamily="18" charset="0"/>
                            </a:rPr>
                            <m:t>𝑡</m:t>
                          </m:r>
                          <m:r>
                            <a:rPr lang="da-DK" i="1">
                              <a:latin typeface="Cambria Math" panose="02040503050406030204" pitchFamily="18" charset="0"/>
                            </a:rPr>
                            <m:t>−</m:t>
                          </m:r>
                          <m:sSub>
                            <m:sSubPr>
                              <m:ctrlPr>
                                <a:rPr lang="da-DK" i="1">
                                  <a:latin typeface="Cambria Math" panose="02040503050406030204" pitchFamily="18" charset="0"/>
                                </a:rPr>
                              </m:ctrlPr>
                            </m:sSubPr>
                            <m:e>
                              <m:r>
                                <a:rPr lang="da-DK" i="1">
                                  <a:latin typeface="Cambria Math" panose="02040503050406030204" pitchFamily="18" charset="0"/>
                                </a:rPr>
                                <m:t>𝑡</m:t>
                              </m:r>
                            </m:e>
                            <m:sub>
                              <m:r>
                                <a:rPr lang="da-DK" i="1">
                                  <a:latin typeface="Cambria Math" panose="02040503050406030204" pitchFamily="18" charset="0"/>
                                </a:rPr>
                                <m:t>𝑖</m:t>
                              </m:r>
                            </m:sub>
                          </m:sSub>
                          <m:r>
                            <a:rPr lang="da-DK" i="1">
                              <a:latin typeface="Cambria Math" panose="02040503050406030204" pitchFamily="18" charset="0"/>
                            </a:rPr>
                            <m:t>)</m:t>
                          </m:r>
                        </m:e>
                      </m:nary>
                    </m:oMath>
                  </m:oMathPara>
                </a14:m>
                <a:endParaRPr lang="en-US" dirty="0"/>
              </a:p>
            </p:txBody>
          </p:sp>
        </mc:Choice>
        <mc:Fallback xmlns="">
          <p:sp>
            <p:nvSpPr>
              <p:cNvPr id="18" name="TextBox 17">
                <a:extLst>
                  <a:ext uri="{FF2B5EF4-FFF2-40B4-BE49-F238E27FC236}">
                    <a16:creationId xmlns:a16="http://schemas.microsoft.com/office/drawing/2014/main" id="{7D505171-51C2-457D-87AB-0E597369ECC5}"/>
                  </a:ext>
                </a:extLst>
              </p:cNvPr>
              <p:cNvSpPr txBox="1">
                <a:spLocks noRot="1" noChangeAspect="1" noMove="1" noResize="1" noEditPoints="1" noAdjustHandles="1" noChangeArrowheads="1" noChangeShapeType="1" noTextEdit="1"/>
              </p:cNvSpPr>
              <p:nvPr/>
            </p:nvSpPr>
            <p:spPr>
              <a:xfrm>
                <a:off x="914400" y="3400805"/>
                <a:ext cx="2763834" cy="818366"/>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512404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0214A9-1848-9643-8BEB-15932D800E53}"/>
              </a:ext>
            </a:extLst>
          </p:cNvPr>
          <p:cNvSpPr>
            <a:spLocks noGrp="1"/>
          </p:cNvSpPr>
          <p:nvPr>
            <p:ph idx="1"/>
          </p:nvPr>
        </p:nvSpPr>
        <p:spPr>
          <a:xfrm>
            <a:off x="381000" y="4469785"/>
            <a:ext cx="2133600" cy="923925"/>
          </a:xfrm>
        </p:spPr>
        <p:txBody>
          <a:bodyPr/>
          <a:lstStyle/>
          <a:p>
            <a:r>
              <a:rPr lang="en-US" dirty="0" err="1"/>
              <a:t>comsol.com</a:t>
            </a:r>
            <a:endParaRPr lang="en-US" dirty="0"/>
          </a:p>
        </p:txBody>
      </p:sp>
    </p:spTree>
    <p:extLst>
      <p:ext uri="{BB962C8B-B14F-4D97-AF65-F5344CB8AC3E}">
        <p14:creationId xmlns:p14="http://schemas.microsoft.com/office/powerpoint/2010/main" val="589868777"/>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0DE3E8C-6282-2842-9638-E43F0CDF4795}" vid="{9E82DB21-A0AD-7C4E-82AB-58EA92DF41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561</TotalTime>
  <Words>200</Words>
  <Application>Microsoft Office PowerPoint</Application>
  <PresentationFormat>On-screen Show (16:9)</PresentationFormat>
  <Paragraphs>29</Paragraphs>
  <Slides>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Lato Light</vt:lpstr>
      <vt:lpstr>Wingdings</vt:lpstr>
      <vt:lpstr>Lato</vt:lpstr>
      <vt:lpstr>Cambria Math</vt:lpstr>
      <vt:lpstr>Arial</vt:lpstr>
      <vt:lpstr>Lato Black</vt:lpstr>
      <vt:lpstr>comsol-slide-template-NEW</vt:lpstr>
      <vt:lpstr>Ultrasonic Car Parking Sensor</vt:lpstr>
      <vt:lpstr>Abstract</vt:lpstr>
      <vt:lpstr>Results</vt:lpstr>
      <vt:lpstr>Results</vt:lpstr>
      <vt:lpstr>Results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 Guidelines</dc:title>
  <dc:creator>Mads Herring Jensen</dc:creator>
  <cp:lastModifiedBy>Boris Jean-François Mondet</cp:lastModifiedBy>
  <cp:revision>9</cp:revision>
  <dcterms:created xsi:type="dcterms:W3CDTF">2022-02-21T13:14:41Z</dcterms:created>
  <dcterms:modified xsi:type="dcterms:W3CDTF">2024-10-25T13:35:32Z</dcterms:modified>
</cp:coreProperties>
</file>