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9" r:id="rId13"/>
    <p:sldId id="260" r:id="rId14"/>
    <p:sldId id="261" r:id="rId15"/>
    <p:sldId id="262" r:id="rId16"/>
    <p:sldId id="264" r:id="rId18"/>
    <p:sldId id="265" r:id="rId19"/>
    <p:sldId id="266" r:id="rId2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3" Target="slides/slide4.xml" Type="http://schemas.openxmlformats.org/officeDocument/2006/relationships/slide"/><Relationship Id="rId14" Target="slides/slide3.xml" Type="http://schemas.openxmlformats.org/officeDocument/2006/relationships/slide"/><Relationship Id="rId15" Target="slides/slide5.xml" Type="http://schemas.openxmlformats.org/officeDocument/2006/relationships/slide"/><Relationship Id="rId16" Target="slides/slide6.xml" Type="http://schemas.openxmlformats.org/officeDocument/2006/relationships/slide"/><Relationship Id="rId18" Target="slides/slide8.xml" Type="http://schemas.openxmlformats.org/officeDocument/2006/relationships/slide"/><Relationship Id="rId19" Target="slides/slide7.xml" Type="http://schemas.openxmlformats.org/officeDocument/2006/relationships/slide"/><Relationship Id="rId20" Target="slides/slide9.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9.png" Type="http://schemas.openxmlformats.org/officeDocument/2006/relationships/image"/><Relationship Id="rId3" Type="http://schemas.openxmlformats.org/officeDocument/2006/relationships/tags" Target="../tags/tag2.xml"/></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9.png" Type="http://schemas.openxmlformats.org/officeDocument/2006/relationships/image"/><Relationship Id="rId3" Type="http://schemas.openxmlformats.org/officeDocument/2006/relationships/tags" Target="../tags/tag1.xml"/></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0.png" Type="http://schemas.openxmlformats.org/officeDocument/2006/relationships/image"/><Relationship Id="rId3" Type="http://schemas.openxmlformats.org/officeDocument/2006/relationships/tags" Target="../tags/tag3.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Thermal Distribution in a Pack of Cylindrical Batteries</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This example demonstrates how to model the temperature distribution in a battery pack during a 4C discharge</a:t>
            </a:r>
          </a:p>
          <a:p>
            <a:pPr lvl="0" algn="l" indent="-176209" marL="176209">
              <a:lnSpc>
                <a:spcPct val="100000"/>
              </a:lnSpc>
              <a:spcBef>
                <a:spcPts val="1000"/>
              </a:spcBef>
              <a:buFont typeface="Wingdings"/>
              <a:buChar char="§"/>
            </a:pPr>
            <a:r>
              <a:rPr lang="en-US" sz="1600" b="false" i="false" u="none">
                <a:solidFill>
                  <a:srgbClr val="393A39"/>
                </a:solidFill>
                <a:latin typeface="Lato"/>
              </a:rPr>
              <a:t>The pack is constructed by first coupling two cylindrical batteries in parallel</a:t>
            </a:r>
          </a:p>
          <a:p>
            <a:pPr lvl="0" algn="l" indent="-176209" marL="176209">
              <a:lnSpc>
                <a:spcPct val="100000"/>
              </a:lnSpc>
              <a:spcBef>
                <a:spcPts val="1000"/>
              </a:spcBef>
              <a:buFont typeface="Wingdings"/>
              <a:buChar char="§"/>
            </a:pPr>
            <a:r>
              <a:rPr lang="en-US" sz="1600" b="false" i="false" u="none">
                <a:solidFill>
                  <a:srgbClr val="393A39"/>
                </a:solidFill>
                <a:latin typeface="Lato"/>
              </a:rPr>
              <a:t>Six parallel-connected pairs are then connected in series to create the full pack — a configuration also called 6s2p</a:t>
            </a:r>
          </a:p>
          <a:p>
            <a:pPr lvl="0" algn="l" indent="-176209" marL="176209">
              <a:lnSpc>
                <a:spcPct val="100000"/>
              </a:lnSpc>
              <a:spcBef>
                <a:spcPts val="1000"/>
              </a:spcBef>
              <a:buFont typeface="Wingdings"/>
              <a:buChar char="§"/>
            </a:pPr>
            <a:r>
              <a:rPr lang="en-US" sz="1600" b="false" i="false" u="none">
                <a:solidFill>
                  <a:srgbClr val="393A39"/>
                </a:solidFill>
                <a:latin typeface="Lato"/>
              </a:rPr>
              <a:t>This configuration for the lithium ion battery pack is quite common in portable devices like skateboards, toys, drones, and medical equipment</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symmetry of the problem is used twice so that only the temperature distribution for three batteries needs to be solved for</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Assuming a nominal capacity of 4 Ah for each cell and nominal voltage of 3.7 V, the battery pack has a total nominal capacity of approximately 178 Wh</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Geometry 1</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300" b="false" i="false" u="none">
                <a:solidFill>
                  <a:srgbClr val="393A39"/>
                </a:solidFill>
                <a:latin typeface="Lato"/>
              </a:rPr>
              <a:t>The figure shows the model geometry</a:t>
            </a:r>
          </a:p>
          <a:p>
            <a:pPr lvl="0" algn="l" indent="-176209" marL="176209">
              <a:lnSpc>
                <a:spcPct val="100000"/>
              </a:lnSpc>
              <a:spcBef>
                <a:spcPts val="1000"/>
              </a:spcBef>
              <a:buFont typeface="Wingdings"/>
              <a:buChar char="§"/>
            </a:pPr>
            <a:r>
              <a:rPr lang="en-US" sz="1300" b="false" i="false" u="none">
                <a:solidFill>
                  <a:srgbClr val="393A39"/>
                </a:solidFill>
                <a:latin typeface="Lato"/>
              </a:rPr>
              <a:t>Three 21,700 battery cylinders (21 mm in diameter, 70 mm high) are placed adjacent to each other</a:t>
            </a:r>
          </a:p>
          <a:p>
            <a:pPr lvl="0" algn="l" indent="-176209" marL="176209">
              <a:lnSpc>
                <a:spcPct val="100000"/>
              </a:lnSpc>
              <a:spcBef>
                <a:spcPts val="1000"/>
              </a:spcBef>
              <a:buFont typeface="Wingdings"/>
              <a:buChar char="§"/>
            </a:pPr>
            <a:r>
              <a:rPr lang="en-US" sz="1300" b="false" i="false" u="none">
                <a:solidFill>
                  <a:srgbClr val="393A39"/>
                </a:solidFill>
                <a:latin typeface="Lato"/>
              </a:rPr>
              <a:t>Small connecting strips of aluminum are located at the top and bottom of the cylinders according to the 6s2p configuration</a:t>
            </a:r>
          </a:p>
          <a:p>
            <a:pPr lvl="0" algn="l" indent="-176209" marL="176209">
              <a:lnSpc>
                <a:spcPct val="100000"/>
              </a:lnSpc>
              <a:spcBef>
                <a:spcPts val="1000"/>
              </a:spcBef>
              <a:spcAft>
                <a:spcPct val="15000"/>
              </a:spcAft>
              <a:buFont typeface="Wingdings"/>
              <a:buChar char="§"/>
            </a:pPr>
            <a:r>
              <a:rPr lang="en-US" sz="1300" b="false" i="false" u="none">
                <a:solidFill>
                  <a:srgbClr val="393A39"/>
                </a:solidFill>
                <a:latin typeface="Lato"/>
              </a:rPr>
              <a:t>The whole pack is assumed to be wrapped in plastic, forming a domain filled with air</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Geometry 1</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Battery Pack</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330200"/>
          </a:xfrm>
          <a:prstGeom prst="rect">
            <a:avLst/>
          </a:prstGeom>
        </p:spPr>
      </p:pic>
      <p:pic>
        <p:nvPicPr>
          <p:cNvPr name="Picture 11" id="11"/>
          <p:cNvPicPr>
            <a:picLocks noChangeAspect="true"/>
          </p:cNvPicPr>
          <p:nvPr/>
        </p:nvPicPr>
        <p:blipFill>
          <a:blip r:embed="rId4"/>
          <a:stretch>
            <a:fillRect/>
          </a:stretch>
        </p:blipFill>
        <p:spPr>
          <a:xfrm>
            <a:off x="584200" y="2585200"/>
            <a:ext cx="965200" cy="2286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a plot of the individual cell voltages during the discharge</a:t>
            </a:r>
          </a:p>
          <a:p>
            <a:pPr algn="l" indent="-176209" lvl="0" marL="176209">
              <a:lnSpc>
                <a:spcPct val="100000"/>
              </a:lnSpc>
              <a:spcBef>
                <a:spcPts val="1000"/>
              </a:spcBef>
              <a:buFont typeface="Wingdings"/>
              <a:buChar char="§"/>
            </a:pPr>
            <a:r>
              <a:rPr b="false" i="false" lang="en-US" sz="1400" u="none">
                <a:solidFill>
                  <a:srgbClr val="393A39"/>
                </a:solidFill>
                <a:latin typeface="Lato"/>
              </a:rPr>
              <a:t>The outermost cell (Cell 1) exhibits a slightly lower discharge voltage, a result of the ohmic drop and</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exchange current being slightly lower, and the diffusion time constant slightly higher, for the lower temperature, but the effect is small</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Cell voltages versus time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temperature distribution in the pack at the end of the simulation, where the solution data has been mirrored twice to illustrate the temperature of the full 6s2p pack</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innermost parts of the pack experience a temperature about 2ºC higher than the outermost parts</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Temperature plot at t= 0.2 h</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corresponding temperatures are shown in the graph as in the previous graph</a:t>
            </a:r>
          </a:p>
        </p:txBody>
      </p:sp>
      <p:pic>
        <p:nvPicPr>
          <p:cNvPr id="3" name="Picture 3"/>
          <p:cNvPicPr>
            <a:picLocks noChangeAspect="true"/>
          </p:cNvPicPr>
          <p:nvPr>
            <p:custDataLst>
              <p:tags r:id="rId3"/>
            </p:custDataLst>
          </p:nvPr>
        </p:nvPicPr>
        <p:blipFill>
          <a:blip r:embed="rId2"/>
          <a:stretch>
            <a:fillRect/>
          </a:stretch>
        </p:blipFill>
        <p:spPr>
          <a:xfrm>
            <a:off x="4114800" y="771525"/>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7&lt;/Entity&gt;&lt;Tag&gt;pg7&lt;/Tag&gt;&lt;Node&gt;Results &amp;gt; Temperature&lt;/Node&gt;&lt;LinkType&gt;Image&lt;/LinkType&gt;&lt;ModelLink directoryType=&quot;none&quot;&gt;H:\hub\root\build\main\daily\test\tapplications\Battery_Design_Module\Thermal_Management\battery_pack_6s2p.mph&lt;/ModelLink&gt;&lt;LocalPath&gt;battery_pack_6s2p.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mir2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3.62727928161621&quot;/&gt;&lt;Property name=&quot;zoomanglefull&quot; type=&quot;real&quot; value=&quot;14.9668102264404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36396926641464233, -0.5447924137115479, 0.4514692723751068&quot;/&gt;&lt;Property name=&quot;target&quot; type=&quot;realarray&quot; value=&quot;0.052500009536743164, 0.010500013828277588, 0.034999996423721313&quot;/&gt;&lt;Property name=&quot;up&quot; type=&quot;realarray&quot; value=&quot;0.3086974620819092, 0.4115966558456421, 0.8574928641319275&quot;/&gt;&lt;Property name=&quot;rotationpoint&quot; type=&quot;realarray&quot; value=&quot;0.05249999463558197, 0.010500000789761543, 0.03500000014901161&quot;/&gt;&lt;Property name=&quot;viewoffset&quot; type=&quot;realarray&quot; value=&quot;-0.0440293624997139, -0.006665709118559785&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830, 607&quot;/&gt;&lt;Property name=&quot;renderareasizedip&quot; type=&quot;realarray&quot; value=&quot;830, 607&quot;/&gt;&lt;/PropSet&gt;&lt;PropSet id=&quot;axis&quot;/&gt;&lt;PropSet id=&quot;clip&quot;/&gt;&lt;PropSet id=&quot;table&quot;/&gt;&lt;UpdateTimeStamp&gt;Sep 26, 2024, 10:49:19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7&lt;/Entity&gt;&lt;Tag&gt;pg7&lt;/Tag&gt;&lt;Node&gt;Results &amp;gt; Temperature&lt;/Node&gt;&lt;LinkType&gt;Image&lt;/LinkType&gt;&lt;ModelLink directoryType=&quot;none&quot;&gt;H:\hub\root\build\main\daily\test\tapplications\Battery_Design_Module\Thermal_Management\battery_pack_6s2p.mph&lt;/ModelLink&gt;&lt;LocalPath&gt;battery_pack_6s2p.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mir2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3.62727928161621&quot;/&gt;&lt;Property name=&quot;zoomanglefull&quot; type=&quot;real&quot; value=&quot;14.96681022644043&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36396926641464233, -0.5447924137115479, 0.4514692723751068&quot;/&gt;&lt;Property name=&quot;target&quot; type=&quot;realarray&quot; value=&quot;0.052500009536743164, 0.010500013828277588, 0.034999996423721313&quot;/&gt;&lt;Property name=&quot;up&quot; type=&quot;realarray&quot; value=&quot;0.3086974620819092, 0.4115966558456421, 0.8574928641319275&quot;/&gt;&lt;Property name=&quot;rotationpoint&quot; type=&quot;realarray&quot; value=&quot;0.05249999463558197, 0.010500000789761543, 0.03500000014901161&quot;/&gt;&lt;Property name=&quot;viewoffset&quot; type=&quot;realarray&quot; value=&quot;-0.0440293624997139, -0.006665709118559785&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830, 607&quot;/&gt;&lt;Property name=&quot;renderareasizedip&quot; type=&quot;realarray&quot; value=&quot;830, 607&quot;/&gt;&lt;/PropSet&gt;&lt;PropSet id=&quot;axis&quot;/&gt;&lt;PropSet id=&quot;clip&quot;/&gt;&lt;PropSet id=&quot;table&quot;/&gt;&lt;UpdateTimeStamp&gt;Sep 26, 2024, 10:49:19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6&lt;/Entity&gt;&lt;Tag&gt;pg6&lt;/Tag&gt;&lt;Node&gt;Results &amp;gt; Temperature (ht)&lt;/Node&gt;&lt;LinkType&gt;Image&lt;/LinkType&gt;&lt;ModelLink directoryType=&quot;none&quot;&gt;H:\hub\root\build\main\daily\test\tapplications\Battery_Design_Module\Thermal_Management\battery_pack_6s2p.mph&lt;/ModelLink&gt;&lt;LocalPath&gt;battery_pack_6s2p.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n&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14.980053901672363&quot;/&gt;&lt;Property name=&quot;zoomanglefull&quot; type=&quot;real&quot; value=&quot;16.8280639648437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2517893314361572, -0.36305245757102966, 0.30728933215141296&quot;/&gt;&lt;Property name=&quot;target&quot; type=&quot;realarray&quot; value=&quot;0.020500004291534424, 0, 0.034999996423721313&quot;/&gt;&lt;Property name=&quot;up&quot; type=&quot;realarray&quot; value=&quot;0.3086974024772644, 0.4115965962409973, 0.8574929237365723&quot;/&gt;&lt;Property name=&quot;rotationpoint&quot; type=&quot;realarray&quot; value=&quot;0.020500000566244125, 0, 0.03500000014901161&quot;/&gt;&lt;Property name=&quot;viewoffset&quot; type=&quot;realarray&quot; value=&quot;0.004217778332531452, 0.006211969634760448&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830, 607&quot;/&gt;&lt;Property name=&quot;renderareasizedip&quot; type=&quot;realarray&quot; value=&quot;830, 607&quot;/&gt;&lt;/PropSet&gt;&lt;PropSet id=&quot;axis&quot;/&gt;&lt;PropSet id=&quot;clip&quot;/&gt;&lt;PropSet id=&quot;table&quot;/&gt;&lt;UpdateTimeStamp&gt;Sep 26, 2024, 10:49:23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2024-09-26T20:49:41Z</dcterms:created>
  <dc:creator>COMSOL</dc:creator>
  <cp:lastModifiedBy>COMSOL</cp:lastModifiedBy>
  <dcterms:modified xsi:type="dcterms:W3CDTF">2024-09-26T20:49:41Z</dcterms:modified>
  <cp:revision>1</cp:revision>
  <dc:title>Thermal Distribution in a Pack of Cylindrical Batteries</dc:title>
</cp:coreProperties>
</file>