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3" r:id="rId17"/>
    <p:sldId id="264" r:id="rId18"/>
    <p:sldId id="266" r:id="rId20"/>
    <p:sldId id="267" r:id="rId21"/>
    <p:sldId id="268" r:id="rId22"/>
    <p:sldId id="269" r:id="rId23"/>
    <p:sldId id="270" r:id="rId2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7" Target="slides/slide8.xml" Type="http://schemas.openxmlformats.org/officeDocument/2006/relationships/slide"/><Relationship Id="rId18" Target="slides/slide7.xml" Type="http://schemas.openxmlformats.org/officeDocument/2006/relationships/slide"/><Relationship Id="rId20" Target="slides/slide10.xml" Type="http://schemas.openxmlformats.org/officeDocument/2006/relationships/slide"/><Relationship Id="rId21" Target="slides/slide9.xml" Type="http://schemas.openxmlformats.org/officeDocument/2006/relationships/slide"/><Relationship Id="rId22" Target="slides/slide11.xml" Type="http://schemas.openxmlformats.org/officeDocument/2006/relationships/slide"/><Relationship Id="rId23" Target="slides/slide12.xml" Type="http://schemas.openxmlformats.org/officeDocument/2006/relationships/slide"/><Relationship Id="rId24" Target="slides/slide13.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0.png" Type="http://schemas.openxmlformats.org/officeDocument/2006/relationships/image"/><Relationship Id="rId3" Type="http://schemas.openxmlformats.org/officeDocument/2006/relationships/tags" Target="../tags/tag1.xml"/></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 Id="rId3" Type="http://schemas.openxmlformats.org/officeDocument/2006/relationships/tags" Target="../tags/tag3.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3.png" Type="http://schemas.openxmlformats.org/officeDocument/2006/relationships/image"/><Relationship Id="rId3" Type="http://schemas.openxmlformats.org/officeDocument/2006/relationships/tags" Target="../tags/tag4.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4.png" Type="http://schemas.openxmlformats.org/officeDocument/2006/relationships/image"/><Relationship Id="rId3" Type="http://schemas.openxmlformats.org/officeDocument/2006/relationships/tags" Target="../tags/tag5.xml"/></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8.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arget="../media/image9.png" Type="http://schemas.openxmlformats.org/officeDocument/2006/relationships/image"/><Relationship Id="rId4" Target="../media/image10.png" Type="http://schemas.openxmlformats.org/officeDocument/2006/relationships/image"/><Relationship Id="rId5" Target="../media/image11.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7.png" Type="http://schemas.openxmlformats.org/officeDocument/2006/relationships/image"/><Relationship Id="rId3" Target="../media/image18.png" Type="http://schemas.openxmlformats.org/officeDocument/2006/relationships/image"/><Relationship Id="rId4" Target="../media/image19.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arget="../media/image15.png" Type="http://schemas.openxmlformats.org/officeDocument/2006/relationships/image"/><Relationship Id="rId4" Target="../media/image16.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1.png" Type="http://schemas.openxmlformats.org/officeDocument/2006/relationships/image"/><Relationship Id="rId3" Type="http://schemas.openxmlformats.org/officeDocument/2006/relationships/tags" Target="../tags/tag2.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Liquid-Cooled Lithium-Ion Battery Pack</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pressure in the fluid compartment</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Pressure in the flow compartment</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temperature in the batteries</a:t>
            </a:r>
          </a:p>
          <a:p>
            <a:pPr algn="l" indent="-176209" lvl="0" marL="176209">
              <a:lnSpc>
                <a:spcPct val="100000"/>
              </a:lnSpc>
              <a:spcBef>
                <a:spcPts val="1000"/>
              </a:spcBef>
              <a:buFont typeface="Wingdings"/>
              <a:buChar char="§"/>
            </a:pPr>
            <a:r>
              <a:rPr b="false" i="false" lang="en-US" sz="1400" u="none">
                <a:solidFill>
                  <a:srgbClr val="393A39"/>
                </a:solidFill>
                <a:latin typeface="Lato"/>
              </a:rPr>
              <a:t>The difference between the highest and lowest temperature in the pack is about 3 K</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temperature variation between different batteries along the y-axis is smaller than the temperature variation within a single battery in the xz-plane</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Temperature in the batteries</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plots the temperature of the cooling fluid</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temperatures are slightly lower than in the battery</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Temperature of the cooling liquid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temperature in the second battery by comparing the temperature at the surface facing the cooling fin (y = 4 mm) to the surface facing the third battery (y = 6 mm)</a:t>
            </a:r>
          </a:p>
          <a:p>
            <a:pPr algn="l" indent="-176209" lvl="0" marL="176209">
              <a:lnSpc>
                <a:spcPct val="100000"/>
              </a:lnSpc>
              <a:spcBef>
                <a:spcPts val="1000"/>
              </a:spcBef>
              <a:buFont typeface="Wingdings"/>
              <a:buChar char="§"/>
            </a:pPr>
            <a:r>
              <a:rPr b="false" i="false" lang="en-US" sz="1400" u="none">
                <a:solidFill>
                  <a:srgbClr val="393A39"/>
                </a:solidFill>
                <a:latin typeface="Lato"/>
              </a:rPr>
              <a:t>The surface toward the cooling fin is cooler, reaching a minimum at the corner toward the inlet</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temperature gradient over the battery is also at its maximum at this point</a:t>
            </a:r>
          </a:p>
        </p:txBody>
      </p:sp>
      <p:sp>
        <p:nvSpPr>
          <p:cNvPr id="4" name="AutoShape 4"/>
          <p:cNvSpPr/>
          <p:nvPr/>
        </p:nvSpPr>
        <p:spPr>
          <a:xfrm>
            <a:off x="4114800" y="4029876"/>
            <a:ext cx="4800600" cy="684198"/>
          </a:xfrm>
          <a:prstGeom prst="rect">
            <a:avLst/>
          </a:prstGeom>
        </p:spPr>
        <p:txBody>
          <a:bodyPr anchor="t" anchorCtr="false"/>
          <a:p>
            <a:r>
              <a:rPr b="false" i="true" lang="en-US" sz="1200" u="none">
                <a:solidFill>
                  <a:srgbClr val="1B4D81"/>
                </a:solidFill>
                <a:latin typeface="Lato"/>
              </a:rPr>
              <a:t>Temperature increase (in relation to the inlet temperature) of the second battery at the surface facing the cooling fin (y = 4 mm) and the surface facing the third battery (y = 6 mm)</a:t>
            </a:r>
          </a:p>
        </p:txBody>
      </p:sp>
      <p:pic>
        <p:nvPicPr>
          <p:cNvPr id="3" name="Picture 3"/>
          <p:cNvPicPr>
            <a:picLocks noChangeAspect="true"/>
          </p:cNvPicPr>
          <p:nvPr>
            <p:custDataLst>
              <p:tags r:id="rId3"/>
            </p:custDataLst>
          </p:nvPr>
        </p:nvPicPr>
        <p:blipFill>
          <a:blip r:embed="rId2"/>
          <a:stretch>
            <a:fillRect/>
          </a:stretch>
        </p:blipFill>
        <p:spPr>
          <a:xfrm>
            <a:off x="4114800" y="429426"/>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This example simulates a temperature profile in a number of cells and cooling fins in a</a:t>
            </a:r>
          </a:p>
          <a:p>
            <a:pPr lvl="0" algn="l" indent="-176209" marL="176209">
              <a:lnSpc>
                <a:spcPct val="100000"/>
              </a:lnSpc>
              <a:spcBef>
                <a:spcPts val="1000"/>
              </a:spcBef>
              <a:buFont typeface="Wingdings"/>
              <a:buChar char="§"/>
            </a:pPr>
            <a:r>
              <a:rPr lang="en-US" sz="1400" b="false" i="false" u="none">
                <a:solidFill>
                  <a:srgbClr val="393A39"/>
                </a:solidFill>
                <a:latin typeface="Lato"/>
              </a:rPr>
              <a:t>liquid-cooled battery pack</a:t>
            </a:r>
          </a:p>
          <a:p>
            <a:pPr lvl="0" algn="l" indent="-176209" marL="176209">
              <a:lnSpc>
                <a:spcPct val="100000"/>
              </a:lnSpc>
              <a:spcBef>
                <a:spcPts val="1000"/>
              </a:spcBef>
              <a:buFont typeface="Wingdings"/>
              <a:buChar char="§"/>
            </a:pPr>
            <a:r>
              <a:rPr lang="en-US" sz="1400" b="false" i="false" u="none">
                <a:solidFill>
                  <a:srgbClr val="393A39"/>
                </a:solidFill>
                <a:latin typeface="Lato"/>
              </a:rPr>
              <a:t>The model solves in 3D and for an operational point during a load cycle</a:t>
            </a:r>
          </a:p>
          <a:p>
            <a:pPr lvl="0" algn="l" indent="-176209" marL="176209">
              <a:lnSpc>
                <a:spcPct val="100000"/>
              </a:lnSpc>
              <a:spcBef>
                <a:spcPts val="1000"/>
              </a:spcBef>
              <a:buFont typeface="Wingdings"/>
              <a:buChar char="§"/>
            </a:pPr>
            <a:r>
              <a:rPr lang="en-US" sz="1400" b="false" i="false" u="none">
                <a:solidFill>
                  <a:srgbClr val="393A39"/>
                </a:solidFill>
                <a:latin typeface="Lato"/>
              </a:rPr>
              <a:t>A full 1D electrochemical model for the lithium battery calculates the average heat source</a:t>
            </a:r>
          </a:p>
          <a:p>
            <a:pPr lvl="0" algn="l" indent="-176209" marL="176209">
              <a:lnSpc>
                <a:spcPct val="100000"/>
              </a:lnSpc>
              <a:spcBef>
                <a:spcPts val="1000"/>
              </a:spcBef>
              <a:buFont typeface="Wingdings"/>
              <a:buChar char="§"/>
            </a:pPr>
            <a:r>
              <a:rPr lang="en-US" sz="1400" b="false" i="false" u="none">
                <a:solidFill>
                  <a:srgbClr val="393A39"/>
                </a:solidFill>
                <a:latin typeface="Lato"/>
              </a:rPr>
              <a:t>The model is based on two assumptions:</a:t>
            </a:r>
          </a:p>
          <a:p>
            <a:pPr lvl="0" algn="l" indent="-176209" marL="176209">
              <a:lnSpc>
                <a:spcPct val="100000"/>
              </a:lnSpc>
              <a:spcBef>
                <a:spcPts val="1000"/>
              </a:spcBef>
              <a:buFont typeface="Wingdings"/>
              <a:buChar char="§"/>
            </a:pPr>
            <a:r>
              <a:rPr lang="en-US" sz="1400" b="false" i="false" u="none">
                <a:solidFill>
                  <a:srgbClr val="393A39"/>
                </a:solidFill>
                <a:latin typeface="Lato"/>
              </a:rPr>
              <a:t>The first one is that the material properties of the cooling fluid and battery material can be calculated using an average temperature for the battery pack, and the second one is that the variations in heat generation during the load cycle are significantly slower than the heat transport within the battery pack</a:t>
            </a:r>
          </a:p>
          <a:p>
            <a:pPr lvl="0" algn="l" indent="-176209" marL="176209">
              <a:lnSpc>
                <a:spcPct val="100000"/>
              </a:lnSpc>
              <a:spcBef>
                <a:spcPts val="1000"/>
              </a:spcBef>
              <a:buFont typeface="Wingdings"/>
              <a:buChar char="§"/>
            </a:pPr>
            <a:r>
              <a:rPr lang="en-US" sz="1400" b="false" i="false" u="none">
                <a:solidFill>
                  <a:srgbClr val="393A39"/>
                </a:solidFill>
                <a:latin typeface="Lato"/>
              </a:rPr>
              <a:t>The first assumption is valid if the temperature variations in the battery pack are small</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The second assumption implies that the thermal balance is quasistationary for the given battery heat source and at a given operational point during the load cycle</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endParaRPr lang="en-US"/>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Lithium-Ion Battery</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838200" cy="254000"/>
          </a:xfrm>
          <a:prstGeom prst="rect">
            <a:avLst/>
          </a:prstGeom>
        </p:spPr>
      </p:pic>
      <p:pic>
        <p:nvPicPr>
          <p:cNvPr name="Picture 11" id="11"/>
          <p:cNvPicPr>
            <a:picLocks noChangeAspect="true"/>
          </p:cNvPicPr>
          <p:nvPr/>
        </p:nvPicPr>
        <p:blipFill>
          <a:blip r:embed="rId4"/>
          <a:stretch>
            <a:fillRect/>
          </a:stretch>
        </p:blipFill>
        <p:spPr>
          <a:xfrm>
            <a:off x="584200" y="2509000"/>
            <a:ext cx="863600" cy="254000"/>
          </a:xfrm>
          <a:prstGeom prst="rect">
            <a:avLst/>
          </a:prstGeom>
        </p:spPr>
      </p:pic>
      <p:pic>
        <p:nvPicPr>
          <p:cNvPr name="Picture 13" id="13"/>
          <p:cNvPicPr>
            <a:picLocks noChangeAspect="true"/>
          </p:cNvPicPr>
          <p:nvPr/>
        </p:nvPicPr>
        <p:blipFill>
          <a:blip r:embed="rId5"/>
          <a:stretch>
            <a:fillRect/>
          </a:stretch>
        </p:blipFill>
        <p:spPr>
          <a:xfrm>
            <a:off x="584200" y="3144000"/>
            <a:ext cx="939800" cy="254000"/>
          </a:xfrm>
          <a:prstGeom prst="rect">
            <a:avLst/>
          </a:prstGeom>
        </p:spPr>
      </p:pic>
      <p:pic>
        <p:nvPicPr>
          <p:cNvPr name="Picture 15" id="15"/>
          <p:cNvPicPr>
            <a:picLocks noChangeAspect="true"/>
          </p:cNvPicPr>
          <p:nvPr/>
        </p:nvPicPr>
        <p:blipFill>
          <a:blip r:embed="rId6"/>
          <a:stretch>
            <a:fillRect/>
          </a:stretch>
        </p:blipFill>
        <p:spPr>
          <a:xfrm>
            <a:off x="584200" y="3779000"/>
            <a:ext cx="1600200" cy="482600"/>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endParaRPr lang="en-US"/>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Lithium-Ion Battery</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444500"/>
          </a:xfrm>
          <a:prstGeom prst="rect">
            <a:avLst/>
          </a:prstGeom>
        </p:spPr>
      </p:pic>
      <p:pic>
        <p:nvPicPr>
          <p:cNvPr name="Picture 11" id="11"/>
          <p:cNvPicPr>
            <a:picLocks noChangeAspect="true"/>
          </p:cNvPicPr>
          <p:nvPr/>
        </p:nvPicPr>
        <p:blipFill>
          <a:blip r:embed="rId4"/>
          <a:stretch>
            <a:fillRect/>
          </a:stretch>
        </p:blipFill>
        <p:spPr>
          <a:xfrm>
            <a:off x="584200" y="2572500"/>
            <a:ext cx="1143000" cy="266700"/>
          </a:xfrm>
          <a:prstGeom prst="rect">
            <a:avLst/>
          </a:prstGeom>
        </p:spPr>
      </p:pic>
      <p:pic>
        <p:nvPicPr>
          <p:cNvPr name="Picture 13" id="13"/>
          <p:cNvPicPr>
            <a:picLocks noChangeAspect="true"/>
          </p:cNvPicPr>
          <p:nvPr/>
        </p:nvPicPr>
        <p:blipFill>
          <a:blip r:embed="rId5"/>
          <a:stretch>
            <a:fillRect/>
          </a:stretch>
        </p:blipFill>
        <p:spPr>
          <a:xfrm>
            <a:off x="584200" y="3220200"/>
            <a:ext cx="2819400" cy="26670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The repetitive unit cell of the battery pack consists of a cooling fin with flow channels, with one battery on each side; see the figure</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The cooling fins and batteries are 2 mm thick each, summing up to a total unit cell thickness of 6 mm</a:t>
            </a:r>
          </a:p>
        </p:txBody>
      </p:sp>
      <p:sp>
        <p:nvSpPr>
          <p:cNvPr name="AutoShape 4" id="4"/>
          <p:cNvSpPr/>
          <p:nvPr/>
        </p:nvSpPr>
        <p:spPr>
          <a:xfrm>
            <a:off x="4143984" y="4441443"/>
            <a:ext cx="4800600" cy="492507"/>
          </a:xfrm>
          <a:prstGeom prst="rect">
            <a:avLst/>
          </a:prstGeom>
        </p:spPr>
        <p:txBody>
          <a:bodyPr anchor="t" anchorCtr="false"/>
          <a:p>
            <a:r>
              <a:rPr lang="en-US" sz="1200" b="false" i="true" u="none">
                <a:solidFill>
                  <a:srgbClr val="1B4D81"/>
                </a:solidFill>
                <a:latin typeface="Lato"/>
              </a:rPr>
              <a:t>Unit cell of the battery pack consisting of two prismatic batteries and a cooling fin plate with five cooling channels</a:t>
            </a:r>
          </a:p>
        </p:txBody>
      </p:sp>
      <p:pic>
        <p:nvPicPr>
          <p:cNvPr name="Picture 3" id="3"/>
          <p:cNvPicPr>
            <a:picLocks noChangeAspect="true"/>
          </p:cNvPicPr>
          <p:nvPr/>
        </p:nvPicPr>
        <p:blipFill>
          <a:blip r:embed="rId2"/>
          <a:stretch>
            <a:fillRect/>
          </a:stretch>
        </p:blipFill>
        <p:spPr>
          <a:xfrm>
            <a:off x="4143984" y="209550"/>
            <a:ext cx="4742233" cy="4231893"/>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The modeled battery pack geometry consists of three stacked unit cells and two flow connector channels:</a:t>
            </a:r>
          </a:p>
          <a:p>
            <a:pPr lvl="1" algn="l" indent="-175500" marL="469800">
              <a:lnSpc>
                <a:spcPct val="100000"/>
              </a:lnSpc>
              <a:spcBef>
                <a:spcPts val="500"/>
              </a:spcBef>
              <a:buFont typeface=""/>
              <a:buChar char="‒"/>
            </a:pPr>
            <a:r>
              <a:rPr lang="en-US" sz="1200" b="false" i="false" u="none">
                <a:solidFill>
                  <a:srgbClr val="393A39"/>
                </a:solidFill>
                <a:latin typeface="Lato"/>
              </a:rPr>
              <a:t>one on the inlet and one on the outlet side of the cooling fins</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The geometry represents the last cells toward the outlet end of a battery pack (the cells of the battery pack not included in the geometry extend from y = 0 in the negative </a:t>
            </a:r>
            <a:r>
              <a:rPr lang="en-US" sz="1400" b="false" i="true" u="none">
                <a:solidFill>
                  <a:srgbClr val="393A39"/>
                </a:solidFill>
                <a:latin typeface="Century Schoolbook"/>
              </a:rPr>
              <a:t>y</a:t>
            </a:r>
            <a:r>
              <a:rPr lang="en-US" sz="1400" b="false" i="false" u="none">
                <a:solidFill>
                  <a:srgbClr val="393A39"/>
                </a:solidFill>
                <a:latin typeface="Lato"/>
              </a:rPr>
              <a:t> direction)</a:t>
            </a:r>
          </a:p>
        </p:txBody>
      </p:sp>
      <p:sp>
        <p:nvSpPr>
          <p:cNvPr name="AutoShape 4" id="4"/>
          <p:cNvSpPr/>
          <p:nvPr/>
        </p:nvSpPr>
        <p:spPr>
          <a:xfrm>
            <a:off x="4114800" y="3934087"/>
            <a:ext cx="4800600" cy="492507"/>
          </a:xfrm>
          <a:prstGeom prst="rect">
            <a:avLst/>
          </a:prstGeom>
        </p:spPr>
        <p:txBody>
          <a:bodyPr anchor="t" anchorCtr="false"/>
          <a:p>
            <a:r>
              <a:rPr lang="en-US" sz="1200" b="false" i="true" u="none">
                <a:solidFill>
                  <a:srgbClr val="1B4D81"/>
                </a:solidFill>
                <a:latin typeface="Lato"/>
              </a:rPr>
              <a:t>Battery pack geometry. Three unit cells, one inlet connector channel and one outlet connector channel</a:t>
            </a:r>
          </a:p>
        </p:txBody>
      </p:sp>
      <p:pic>
        <p:nvPicPr>
          <p:cNvPr name="Picture 3" id="3"/>
          <p:cNvPicPr>
            <a:picLocks noChangeAspect="true"/>
          </p:cNvPicPr>
          <p:nvPr/>
        </p:nvPicPr>
        <p:blipFill>
          <a:blip r:embed="rId2"/>
          <a:stretch>
            <a:fillRect/>
          </a:stretch>
        </p:blipFill>
        <p:spPr>
          <a:xfrm>
            <a:off x="4114800" y="716907"/>
            <a:ext cx="4800600" cy="321718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Solids and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67000" cy="292100"/>
          </a:xfrm>
          <a:prstGeom prst="rect">
            <a:avLst/>
          </a:prstGeom>
        </p:spPr>
      </p:pic>
      <p:pic>
        <p:nvPicPr>
          <p:cNvPr name="Picture 11" id="11"/>
          <p:cNvPicPr>
            <a:picLocks noChangeAspect="true"/>
          </p:cNvPicPr>
          <p:nvPr/>
        </p:nvPicPr>
        <p:blipFill>
          <a:blip r:embed="rId4"/>
          <a:stretch>
            <a:fillRect/>
          </a:stretch>
        </p:blipFill>
        <p:spPr>
          <a:xfrm>
            <a:off x="584200" y="2547100"/>
            <a:ext cx="965200" cy="2286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Laminar Flow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705100" cy="279400"/>
          </a:xfrm>
          <a:prstGeom prst="rect">
            <a:avLst/>
          </a:prstGeom>
        </p:spPr>
      </p:pic>
      <p:pic>
        <p:nvPicPr>
          <p:cNvPr name="Picture 11" id="11"/>
          <p:cNvPicPr>
            <a:picLocks noChangeAspect="true"/>
          </p:cNvPicPr>
          <p:nvPr/>
        </p:nvPicPr>
        <p:blipFill>
          <a:blip r:embed="rId4"/>
          <a:stretch>
            <a:fillRect/>
          </a:stretch>
        </p:blipFill>
        <p:spPr>
          <a:xfrm>
            <a:off x="584200" y="2534400"/>
            <a:ext cx="952500" cy="2540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300" u="none">
                <a:solidFill>
                  <a:srgbClr val="393A39"/>
                </a:solidFill>
                <a:latin typeface="Lato"/>
              </a:rPr>
              <a:t>The figure shows the velocity magnitude in a cut plane through the middle of one of the cooling fins</a:t>
            </a:r>
          </a:p>
          <a:p>
            <a:pPr algn="l" indent="-176209" lvl="0" marL="176209">
              <a:lnSpc>
                <a:spcPct val="100000"/>
              </a:lnSpc>
              <a:spcBef>
                <a:spcPts val="1000"/>
              </a:spcBef>
              <a:buFont typeface="Wingdings"/>
              <a:buChar char="§"/>
            </a:pPr>
            <a:r>
              <a:rPr b="false" i="false" lang="en-US" sz="1300" u="none">
                <a:solidFill>
                  <a:srgbClr val="393A39"/>
                </a:solidFill>
                <a:latin typeface="Lato"/>
              </a:rPr>
              <a:t>The velocity magnitude is about 0.2 m/s in the middle of the channels</a:t>
            </a:r>
          </a:p>
          <a:p>
            <a:pPr algn="l" indent="-176209" lvl="0" marL="176209">
              <a:lnSpc>
                <a:spcPct val="100000"/>
              </a:lnSpc>
              <a:spcBef>
                <a:spcPts val="1000"/>
              </a:spcBef>
              <a:spcAft>
                <a:spcPct val="15000"/>
              </a:spcAft>
              <a:buFont typeface="Wingdings"/>
              <a:buChar char="§"/>
            </a:pPr>
            <a:r>
              <a:rPr b="false" i="false" lang="en-US" sz="1300" u="none">
                <a:solidFill>
                  <a:srgbClr val="393A39"/>
                </a:solidFill>
                <a:latin typeface="Lato"/>
              </a:rPr>
              <a:t>This implies that the residence time for the fluid time in the plates is in the range of only a few seconds, giving support to the assumption that the battery pack reaches a quasistationary temperature profile quickly after a load change</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Velocity magnitude in the first cooling fin</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2&lt;/Entity&gt;&lt;Tag&gt;pg2&lt;/Tag&gt;&lt;Node&gt;Results &amp;gt; Fluid pressure&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30.40850830078125&quot;/&gt;&lt;Property name=&quot;zoomanglefull&quot; type=&quot;real&quot; value=&quot;15.440862655639648&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87.21160888671875, -573.9489135742188, 487.21160888671875&quot;/&gt;&lt;Property name=&quot;target&quot; type=&quot;realarray&quot; value=&quot;50, 9, 50&quot;/&gt;&lt;Property name=&quot;up&quot; type=&quot;realarray&quot; value=&quot;0.3086974620819092, 0.4115966856479645, 0.8574932217597961&quot;/&gt;&lt;Property name=&quot;rotationpoint&quot; type=&quot;realarray&quot; value=&quot;50, 9, 50&quot;/&gt;&lt;Property name=&quot;viewoffset&quot; type=&quot;realarray&quot; value=&quot;-0.04287419095635414, -0.0172773373563603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5&quot;/&gt;&lt;Property name=&quot;renderareasizedip&quot; type=&quot;realarray&quot; value=&quot;709, 465&quot;/&gt;&lt;/PropSet&gt;&lt;PropSet id=&quot;axis&quot;/&gt;&lt;PropSet id=&quot;clip&quot;/&gt;&lt;PropSet id=&quot;table&quot;/&gt;&lt;UpdateTimeStamp&gt;Sep 26, 2024, 10:47:34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4&lt;/Entity&gt;&lt;Tag&gt;pg4&lt;/Tag&gt;&lt;Node&gt;Results &amp;gt; Plate channel velocity&lt;/Node&gt;&lt;LinkType&gt;Image&lt;/LinkType&gt;&lt;ModelLink directoryType=&quot;none&quot;&gt;H:\hub\root\build\main\daily\test\tapplications\Battery_Design_Module\Thermal_Management\li_battery_pack_3d.mph&lt;/ModelLink&gt;&lt;LocalPath&gt;li_battery_pack_3d.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showunits&quot; type=&quot;bool&quot; value=&quot;on&quot;/&gt;&lt;Property name=&quot;plotgroupunits&quot; type=&quot;stringarray&quot; value=&quot;\small mm, \small mm&quot;/&gt;&lt;Property name=&quot;locked&quot; type=&quot;bool&quot; value=&quot;off&quot;/&gt;&lt;Property name=&quot;istemporary&quot; type=&quot;bool&quot; value=&quot;off&quot;/&gt;&lt;Property name=&quot;isx&quot; type=&quot;bool&quot; value=&quot;off&quot;/&gt;&lt;Property name=&quot;hidestatus&quot; type=&quot;string&quot; value=&quot;hide&quot;/&gt;&lt;Property name=&quot;isnew&quot; type=&quot;bool&quot; value=&quot;off&quot;/&gt;&lt;Property name=&quot;postviewkey&quot; type=&quot;string&quot; value=&quot;cpl1_2&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13.52700424194336&quot;/&gt;&lt;Property name=&quot;xmax&quot; type=&quot;real&quot; value=&quot;113.52700805664062&quot;/&gt;&lt;Property name=&quot;ymin&quot; type=&quot;real&quot; value=&quot;-1.6000022888183594&quot;/&gt;&lt;Property name=&quot;ymax&quot; type=&quot;real&quot; value=&quot;99.60000610351562&quot;/&gt;&lt;Property name=&quot;xminhidden&quot; type=&quot;real&quot; value=&quot;-13.52700424194336&quot;/&gt;&lt;Property name=&quot;xmaxhidden&quot; type=&quot;real&quot; value=&quot;113.52700805664062&quot;/&gt;&lt;Property name=&quot;yminhidden&quot; type=&quot;real&quot; value=&quot;-1.6000022888183594&quot;/&gt;&lt;Property name=&quot;ymaxhidden&quot; type=&quot;real&quot; value=&quot;99.60000610351562&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1083658039569855&quot;/&gt;&lt;Property name=&quot;abstractviewrratio&quot; type=&quot;real&quot; value=&quot;0.11083661764860153&quot;/&gt;&lt;Property name=&quot;abstractviewbratio&quot; type=&quot;real&quot; value=&quot;-0.04999998211860657&quot;/&gt;&lt;Property name=&quot;abstractviewtratio&quot; type=&quot;real&quot; value=&quot;0.04999998211860657&quot;/&gt;&lt;Property name=&quot;abstractviewxscale&quot; type=&quot;real&quot; value=&quot;0.1846715360879898&quot;/&gt;&lt;Property name=&quot;abstractviewyscale&quot; type=&quot;real&quot; value=&quot;0.1846715211868286&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830, 607&quot;/&gt;&lt;Property name=&quot;renderareasizedip&quot; type=&quot;realarray&quot; value=&quot;688, 548&quot;/&gt;&lt;/PropSet&gt;&lt;PropSet id=&quot;clip&quot;/&gt;&lt;PropSet id=&quot;table&quot;/&gt;&lt;UpdateTimeStamp&gt;Sep 26, 2024, 10:47:38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Temperature in batteries&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30.40850830078125&quot;/&gt;&lt;Property name=&quot;zoomanglefull&quot; type=&quot;real&quot; value=&quot;15.440862655639648&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87.21160888671875, -573.9489135742188, 487.21160888671875&quot;/&gt;&lt;Property name=&quot;target&quot; type=&quot;realarray&quot; value=&quot;50, 9, 50&quot;/&gt;&lt;Property name=&quot;up&quot; type=&quot;realarray&quot; value=&quot;0.3086974620819092, 0.4115966856479645, 0.8574932217597961&quot;/&gt;&lt;Property name=&quot;rotationpoint&quot; type=&quot;realarray&quot; value=&quot;50, 9, 50&quot;/&gt;&lt;Property name=&quot;viewoffset&quot; type=&quot;realarray&quot; value=&quot;-0.04287419095635414, -0.0172773373563603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5&quot;/&gt;&lt;Property name=&quot;renderareasizedip&quot; type=&quot;realarray&quot; value=&quot;709, 465&quot;/&gt;&lt;/PropSet&gt;&lt;PropSet id=&quot;axis&quot;/&gt;&lt;PropSet id=&quot;clip&quot;/&gt;&lt;PropSet id=&quot;table&quot;/&gt;&lt;UpdateTimeStamp&gt;Sep 26, 2024, 10:47:41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3&lt;/Entity&gt;&lt;Tag&gt;pg3&lt;/Tag&gt;&lt;Node&gt;Results &amp;gt; Fluid temperature&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30.40850830078125&quot;/&gt;&lt;Property name=&quot;zoomanglefull&quot; type=&quot;real&quot; value=&quot;15.440862655639648&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87.21160888671875, -573.9489135742188, 487.21160888671875&quot;/&gt;&lt;Property name=&quot;target&quot; type=&quot;realarray&quot; value=&quot;50, 9, 50&quot;/&gt;&lt;Property name=&quot;up&quot; type=&quot;realarray&quot; value=&quot;0.3086974620819092, 0.4115966856479645, 0.8574932217597961&quot;/&gt;&lt;Property name=&quot;rotationpoint&quot; type=&quot;realarray&quot; value=&quot;50, 9, 50&quot;/&gt;&lt;Property name=&quot;viewoffset&quot; type=&quot;realarray&quot; value=&quot;-0.04287419095635414, -0.0172773373563603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5&quot;/&gt;&lt;Property name=&quot;renderareasizedip&quot; type=&quot;realarray&quot; value=&quot;709, 465&quot;/&gt;&lt;/PropSet&gt;&lt;PropSet id=&quot;axis&quot;/&gt;&lt;PropSet id=&quot;clip&quot;/&gt;&lt;PropSet id=&quot;table&quot;/&gt;&lt;UpdateTimeStamp&gt;Sep 26, 2024, 10:47:45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6&lt;/Entity&gt;&lt;Tag&gt;pg6&lt;/Tag&gt;&lt;Node&gt;Results &amp;gt; Battery surface temperature&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m, \small mm, \small K&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2.07552719116211&quot;/&gt;&lt;Property name=&quot;zoomanglefull&quot; type=&quot;real&quot; value=&quot;17.0019474029541&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417.84466552734375, -573.7929077148438, 517.8446655273438&quot;/&gt;&lt;Property name=&quot;target&quot; type=&quot;realarray&quot; value=&quot;50, 50, 50&quot;/&gt;&lt;Property name=&quot;up&quot; type=&quot;realarray&quot; value=&quot;0.3086974024772644, 0.4115965962409973, 0.8574929237365723&quot;/&gt;&lt;Property name=&quot;rotationpoint&quot; type=&quot;realarray&quot; value=&quot;50, 50, 50&quot;/&gt;&lt;Property name=&quot;viewoffset&quot; type=&quot;realarray&quot; value=&quot;-0.05516849830746651, -0.00527191779053044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830, 607&quot;/&gt;&lt;Property name=&quot;renderareasizedip&quot; type=&quot;realarray&quot; value=&quot;830, 607&quot;/&gt;&lt;/PropSet&gt;&lt;PropSet id=&quot;axis&quot;/&gt;&lt;PropSet id=&quot;clip&quot;/&gt;&lt;PropSet id=&quot;table&quot;/&gt;&lt;UpdateTimeStamp&gt;Sep 26, 2024, 10:47:50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2024-09-26T20:47:56Z</dcterms:created>
  <dc:creator>COMSOL</dc:creator>
  <cp:lastModifiedBy>COMSOL</cp:lastModifiedBy>
  <dcterms:modified xsi:type="dcterms:W3CDTF">2024-09-26T20:47:56Z</dcterms:modified>
  <cp:revision>1</cp:revision>
  <dc:title>Liquid-Cooled Lithium-Ion Battery Pack</dc:title>
</cp:coreProperties>
</file>