
<file path=[Content_Types].xml><?xml version="1.0" encoding="utf-8"?>
<Types xmlns="http://schemas.openxmlformats.org/package/2006/content-types">
  <Default ContentType="image/x-emf" Extension="emf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</Types>
</file>

<file path=_rels/.rels><?xml version="1.0" encoding="UTF-8" standalone="no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10"/>
    <p:sldId id="258" r:id="rId12"/>
    <p:sldId id="260" r:id="rId14"/>
    <p:sldId id="262" r:id="rId16"/>
    <p:sldId id="264" r:id="rId18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 showGuides="1">
      <p:cViewPr varScale="1">
        <p:scale>
          <a:sx n="154" d="100"/>
          <a:sy n="154" d="100"/>
        </p:scale>
        <p:origin x="168" y="3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no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1.xml" Type="http://schemas.openxmlformats.org/officeDocument/2006/relationships/slide"/><Relationship Id="rId12" Target="slides/slide3.xml" Type="http://schemas.openxmlformats.org/officeDocument/2006/relationships/slide"/><Relationship Id="rId14" Target="slides/slide4.xml" Type="http://schemas.openxmlformats.org/officeDocument/2006/relationships/slide"/><Relationship Id="rId16" Target="slides/slide5.xml" Type="http://schemas.openxmlformats.org/officeDocument/2006/relationships/slide"/><Relationship Id="rId18" Target="slides/slide6.xml" Type="http://schemas.openxmlformats.org/officeDocument/2006/relationships/slide"/><Relationship Id="rId3" Target="presProps.xml" Type="http://schemas.openxmlformats.org/officeDocument/2006/relationships/presProps"/><Relationship Id="rId4" Target="viewProps.xml" Type="http://schemas.openxmlformats.org/officeDocument/2006/relationships/viewProps"/><Relationship Id="rId5" Target="theme/theme1.xml" Type="http://schemas.openxmlformats.org/officeDocument/2006/relationships/theme"/><Relationship Id="rId6" Target="tableStyles.xml" Type="http://schemas.openxmlformats.org/officeDocument/2006/relationships/tableStyles"/></Relationships>
</file>

<file path=ppt/slideLayouts/_rels/slideLayout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00E37-2066-457D-A866-CD6115300D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841375"/>
            <a:ext cx="8305200" cy="17907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BC01D0-B230-4859-8CF6-4664E1E5F3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6"/>
            <a:ext cx="7010400" cy="12414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 algn="ctr">
              <a:buNone/>
              <a:defRPr sz="2000"/>
            </a:lvl2pPr>
            <a:lvl3pPr marL="914378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2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8705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F8A22-6A5B-4550-87C4-98CDB884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7B1DA0-7E63-4CDE-961E-607D001A9B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2000"/>
            <a:ext cx="8305200" cy="37528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buFontTx/>
              <a:buChar char="‒"/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1613" indent="-170100">
              <a:lnSpc>
                <a:spcPct val="100000"/>
              </a:lnSpc>
              <a:buFont typeface="Arial" panose="020B0604020202020204" pitchFamily="34" charset="0"/>
              <a:buChar char="•"/>
              <a:defRPr sz="1200">
                <a:latin typeface="Lato" panose="020F0502020204030203" pitchFamily="34" charset="0"/>
              </a:defRPr>
            </a:lvl4pPr>
            <a:lvl5pPr marL="1253813" indent="-170100">
              <a:lnSpc>
                <a:spcPct val="100000"/>
              </a:lnSpc>
              <a:buFont typeface="Arial" panose="020B0604020202020204" pitchFamily="34" charset="0"/>
              <a:buChar char="•"/>
              <a:defRPr sz="1200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28942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DE514-B9D5-4E6A-B99C-10D5D54F71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842400"/>
            <a:ext cx="8305200" cy="17892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 dirty="0"/>
              <a:t>Click to edit Master header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E28C70-277B-4B74-B137-487CD1BFD7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2703600"/>
            <a:ext cx="8305200" cy="124200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60466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183CD7-383B-48A0-8B71-F06BC83DED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332000"/>
            <a:ext cx="4111200" cy="37528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64813" indent="-214313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4pPr>
            <a:lvl5pPr marL="12528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355965-8388-42DC-8FE0-FECC99CDC8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6800" y="1332000"/>
            <a:ext cx="4035600" cy="37528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4pPr>
            <a:lvl5pPr marL="12528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0C35649-F5E1-436D-BCBC-468BEAF27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52444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with Fi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A16AAA2-A7C1-4541-8877-3F69DB6229BC}"/>
              </a:ext>
            </a:extLst>
          </p:cNvPr>
          <p:cNvSpPr/>
          <p:nvPr/>
        </p:nvSpPr>
        <p:spPr>
          <a:xfrm>
            <a:off x="3887788" y="0"/>
            <a:ext cx="5256212" cy="5143500"/>
          </a:xfrm>
          <a:prstGeom prst="rect">
            <a:avLst/>
          </a:prstGeom>
          <a:solidFill>
            <a:srgbClr val="D3E2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1DC379B0-B7F6-4942-A1A3-CADED67F6B3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114800" y="209550"/>
            <a:ext cx="4800600" cy="4724400"/>
          </a:xfrm>
          <a:noFill/>
        </p:spPr>
        <p:txBody>
          <a:bodyPr/>
          <a:lstStyle>
            <a:lvl2pPr marL="469800" indent="-175500">
              <a:buFontTx/>
              <a:buChar char="‒"/>
              <a:defRPr/>
            </a:lvl2pPr>
            <a:lvl3pPr>
              <a:defRPr/>
            </a:lvl3pPr>
          </a:lstStyle>
          <a:p>
            <a:pPr lvl="0"/>
            <a:r>
              <a:rPr lang="en-US" dirty="0"/>
              <a:t>Click to add transparent background image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B59D9A38-D1D3-4C7D-A204-0D4D6C3813FF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7200" y="1620000"/>
            <a:ext cx="2949575" cy="31623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4pPr>
            <a:lvl5pPr marL="1297013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6534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Small Picture with Fi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A16AAA2-A7C1-4541-8877-3F69DB6229BC}"/>
              </a:ext>
            </a:extLst>
          </p:cNvPr>
          <p:cNvSpPr/>
          <p:nvPr/>
        </p:nvSpPr>
        <p:spPr>
          <a:xfrm>
            <a:off x="6172200" y="0"/>
            <a:ext cx="2971800" cy="5143500"/>
          </a:xfrm>
          <a:prstGeom prst="rect">
            <a:avLst/>
          </a:prstGeom>
          <a:solidFill>
            <a:srgbClr val="D3E2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5313362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1DC379B0-B7F6-4942-A1A3-CADED67F6B3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6400800" y="209550"/>
            <a:ext cx="2514600" cy="4724400"/>
          </a:xfrm>
          <a:noFill/>
        </p:spPr>
        <p:txBody>
          <a:bodyPr/>
          <a:lstStyle>
            <a:lvl2pPr marL="469800" indent="-175500">
              <a:buFontTx/>
              <a:buChar char="‒"/>
              <a:defRPr/>
            </a:lvl2pPr>
            <a:lvl3pPr>
              <a:defRPr/>
            </a:lvl3pPr>
          </a:lstStyle>
          <a:p>
            <a:pPr lvl="0"/>
            <a:r>
              <a:rPr lang="en-US" dirty="0"/>
              <a:t>Click to add transparent background image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B59D9A38-D1D3-4C7D-A204-0D4D6C3813FF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7200" y="1620000"/>
            <a:ext cx="5313362" cy="3162300"/>
          </a:xfrm>
          <a:prstGeom prst="rect">
            <a:avLst/>
          </a:prstGeom>
        </p:spPr>
        <p:txBody>
          <a:bodyPr numCol="1">
            <a:normAutofit/>
          </a:bodyPr>
          <a:lstStyle>
            <a:lvl1pPr>
              <a:lnSpc>
                <a:spcPct val="100000"/>
              </a:lnSpc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000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98">
                <a:latin typeface="Lato" panose="020F0502020204030203" pitchFamily="34" charset="0"/>
              </a:defRPr>
            </a:lvl5pPr>
            <a:lvl6pPr marL="1477913" marR="0" indent="-214313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00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0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393A39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7232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04774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Two Present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AA8A8-3946-DE4F-97CB-CBC48B9F7A60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4FDE514-B9D5-4E6A-B99C-10D5D54F7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028950"/>
            <a:ext cx="8062912" cy="12319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chemeClr val="bg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E28C70-277B-4B74-B137-487CD1BFD7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57200" y="4267777"/>
            <a:ext cx="1837944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chemeClr val="bg2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68E08046-4BE1-4FB9-890C-3BAA6099F53A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457200" y="4540827"/>
            <a:ext cx="1837944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chemeClr val="bg2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286E2C5B-58AD-4D69-8653-58174ACC8AD7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2559600" y="4269600"/>
            <a:ext cx="1837944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chemeClr val="bg2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8599CD08-F90D-4D15-9B4E-79BB92E4CDF2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2559600" y="4539600"/>
            <a:ext cx="1837944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chemeClr val="bg2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</p:spTree>
    <p:extLst>
      <p:ext uri="{BB962C8B-B14F-4D97-AF65-F5344CB8AC3E}">
        <p14:creationId xmlns:p14="http://schemas.microsoft.com/office/powerpoint/2010/main" val="3869858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DE514-B9D5-4E6A-B99C-10D5D54F7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1282701"/>
            <a:ext cx="8062912" cy="213995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04FF62A3-F460-4741-8342-309E52138A7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602000" y="3436567"/>
            <a:ext cx="1836821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F8AF9C0-51D9-4A91-8E30-9CA60298FBC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602000" y="3709617"/>
            <a:ext cx="1836821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rgbClr val="393A39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C4298647-61D0-4FBB-8F52-37C8A845D3E8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4726800" y="3436567"/>
            <a:ext cx="1836821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F578A0BF-E876-40F4-A20B-1A438C7EEFAC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4726800" y="3709617"/>
            <a:ext cx="1836821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rgbClr val="393A39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49E506-AD96-463A-84F2-AAE1BB90340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396000" y="3432556"/>
            <a:ext cx="1115568" cy="11155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D8A7706D-1D21-49ED-888E-699D6B6BE78C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3524400" y="3429000"/>
            <a:ext cx="1115568" cy="11155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49126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855CD0-D773-472C-923C-F2A3641F66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332000"/>
            <a:ext cx="4042800" cy="62863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1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970D2E-452D-4D8D-8871-F92BDDC485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0" y="1962000"/>
            <a:ext cx="4042800" cy="31242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5pPr>
            <a:lvl6pPr marL="1433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265C34-988A-4381-BE35-3CF7874797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719600" y="1332000"/>
            <a:ext cx="4042800" cy="62865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1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FBAD278-0467-4156-945B-8A0C6FB1AA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719600" y="1962000"/>
            <a:ext cx="4042800" cy="31241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5pPr>
            <a:lvl6pPr marL="1433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B9489FC-5B9D-4C9C-A962-ECD59DECD4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76404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C4E7365-D38C-47DC-98CE-EFDE9B5AA7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2000"/>
            <a:ext cx="8305200" cy="37528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buFontTx/>
              <a:buChar char="‒"/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>
                <a:latin typeface="Lato" panose="020F0502020204030203" pitchFamily="34" charset="0"/>
              </a:defRPr>
            </a:lvl5pPr>
            <a:lvl6pPr marL="1433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E057F52-E5D6-4C4F-8C1F-48ED323FF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E51587-1A95-4AA5-AD68-679421FFF79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659623" y="4780800"/>
            <a:ext cx="3103200" cy="304800"/>
          </a:xfrm>
        </p:spPr>
        <p:txBody>
          <a:bodyPr>
            <a:normAutofit/>
          </a:bodyPr>
          <a:lstStyle>
            <a:lvl1pPr marL="0" indent="0">
              <a:buNone/>
              <a:defRPr sz="800" b="0" i="1">
                <a:solidFill>
                  <a:schemeClr val="accent5"/>
                </a:solidFill>
                <a:latin typeface="Lato" panose="020F0502020204030203" pitchFamily="34" charset="77"/>
              </a:defRPr>
            </a:lvl1pPr>
            <a:lvl2pPr marL="457189" indent="0">
              <a:buNone/>
              <a:defRPr/>
            </a:lvl2pPr>
            <a:lvl3pPr marL="914378" indent="0"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520195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463150-919C-4838-9C50-4A49E1F7035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114800" y="209551"/>
            <a:ext cx="4800600" cy="4724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buFontTx/>
              <a:buChar char="‒"/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371566" indent="0">
              <a:buNone/>
              <a:defRPr sz="2000">
                <a:latin typeface="Lato" panose="020F0502020204030203" pitchFamily="34" charset="0"/>
              </a:defRPr>
            </a:lvl4pPr>
            <a:lvl5pPr marL="1828754" indent="0">
              <a:buNone/>
              <a:defRPr sz="2000">
                <a:latin typeface="Lato" panose="020F050202020403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add image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2DF0CC-FE08-413C-BBD2-A8A78D851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341956C6-5D94-4460-ABB5-94D93E7EDC33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7200" y="1620000"/>
            <a:ext cx="2949575" cy="31623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5pPr>
            <a:lvl6pPr marL="1477913" marR="0" indent="-214313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FA45BAD-29C1-9741-879D-03074B2081D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14800" y="4629600"/>
            <a:ext cx="3103200" cy="306000"/>
          </a:xfrm>
        </p:spPr>
        <p:txBody>
          <a:bodyPr>
            <a:normAutofit/>
          </a:bodyPr>
          <a:lstStyle>
            <a:lvl1pPr marL="0" indent="0">
              <a:buNone/>
              <a:defRPr sz="800" b="0" i="1">
                <a:solidFill>
                  <a:schemeClr val="accent5"/>
                </a:solidFill>
                <a:latin typeface="Lato" panose="020F0502020204030203" pitchFamily="34" charset="77"/>
              </a:defRPr>
            </a:lvl1pPr>
          </a:lstStyle>
          <a:p>
            <a:pPr lvl="0"/>
            <a:r>
              <a:rPr lang="en-US" dirty="0"/>
              <a:t>Caption goes here</a:t>
            </a:r>
          </a:p>
        </p:txBody>
      </p:sp>
    </p:spTree>
    <p:extLst>
      <p:ext uri="{BB962C8B-B14F-4D97-AF65-F5344CB8AC3E}">
        <p14:creationId xmlns:p14="http://schemas.microsoft.com/office/powerpoint/2010/main" val="601439836"/>
      </p:ext>
    </p:extLst>
  </p:cSld>
  <p:clrMapOvr>
    <a:masterClrMapping/>
  </p:clrMapOvr>
</p:sldLayout>
</file>

<file path=ppt/slideMasters/_rels/slideMaster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slideLayouts/slideLayout12.xml" Type="http://schemas.openxmlformats.org/officeDocument/2006/relationships/slideLayout"/><Relationship Id="rId13" Target="../theme/theme1.xml" Type="http://schemas.openxmlformats.org/officeDocument/2006/relationships/theme"/><Relationship Id="rId14" Target="../media/image1.emf" Type="http://schemas.openxmlformats.org/officeDocument/2006/relationships/image"/><Relationship Id="rId15" Target="../media/image2.emf" Type="http://schemas.openxmlformats.org/officeDocument/2006/relationships/image"/><Relationship Id="rId16" Target="../media/image3.png" Type="http://schemas.openxmlformats.org/officeDocument/2006/relationships/imag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33F58E3-9A58-46F0-BF14-7D50442D1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229600" cy="741600"/>
          </a:xfrm>
          <a:prstGeom prst="rect">
            <a:avLst/>
          </a:prstGeom>
        </p:spPr>
        <p:txBody>
          <a:bodyPr vert="horz" lIns="0" tIns="45720" rIns="91440" bIns="45720" rtlCol="0" anchor="ctr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4A2A96-2EF0-4D95-8F42-7400F17116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332000"/>
            <a:ext cx="8107082" cy="3754800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97D267B-40D0-4DD7-AC1D-48683B254030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86834" y="167935"/>
            <a:ext cx="564240" cy="5224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DFCAB09-91CA-475B-B6CD-D124E33437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/>
          <a:srcRect l="24096"/>
          <a:stretch/>
        </p:blipFill>
        <p:spPr>
          <a:xfrm>
            <a:off x="0" y="115217"/>
            <a:ext cx="1066800" cy="28705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390FBC2-4514-4E11-A820-6885E5011C24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15778" y="223913"/>
            <a:ext cx="752320" cy="69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848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7" r:id="rId4"/>
    <p:sldLayoutId id="2147483671" r:id="rId5"/>
    <p:sldLayoutId id="2147483672" r:id="rId6"/>
    <p:sldLayoutId id="2147483664" r:id="rId7"/>
    <p:sldLayoutId id="2147483665" r:id="rId8"/>
    <p:sldLayoutId id="2147483666" r:id="rId9"/>
    <p:sldLayoutId id="2147483668" r:id="rId10"/>
    <p:sldLayoutId id="2147483669" r:id="rId11"/>
    <p:sldLayoutId id="2147483670" r:id="rId12"/>
  </p:sldLayoutIdLst>
  <p:txStyles>
    <p:titleStyle>
      <a:lvl1pPr algn="l" defTabSz="914378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rgbClr val="1B4D81"/>
          </a:solidFill>
          <a:latin typeface="Lato" panose="020F0502020204030203" pitchFamily="34" charset="0"/>
          <a:ea typeface="+mj-ea"/>
          <a:cs typeface="+mj-cs"/>
        </a:defRPr>
      </a:lvl1pPr>
    </p:titleStyle>
    <p:bodyStyle>
      <a:lvl1pPr marL="176209" indent="-176209" algn="l" defTabSz="914378" rtl="0" eaLnBrk="1" latinLnBrk="0" hangingPunct="1">
        <a:lnSpc>
          <a:spcPct val="100000"/>
        </a:lnSpc>
        <a:spcBef>
          <a:spcPts val="1000"/>
        </a:spcBef>
        <a:buFont typeface="Wingdings" pitchFamily="2" charset="2"/>
        <a:buChar char="§"/>
        <a:tabLst/>
        <a:defRPr sz="1600" kern="1200">
          <a:solidFill>
            <a:srgbClr val="393A39"/>
          </a:solidFill>
          <a:latin typeface="Lato" panose="020F0502020204030203" pitchFamily="34" charset="0"/>
          <a:ea typeface="+mn-ea"/>
          <a:cs typeface="+mn-cs"/>
        </a:defRPr>
      </a:lvl1pPr>
      <a:lvl2pPr marL="514337" indent="-222245" algn="l" defTabSz="914378" rtl="0" eaLnBrk="1" latinLnBrk="0" hangingPunct="1">
        <a:lnSpc>
          <a:spcPct val="100000"/>
        </a:lnSpc>
        <a:spcBef>
          <a:spcPts val="500"/>
        </a:spcBef>
        <a:buFontTx/>
        <a:buBlip>
          <a:blip r:embed="rId16"/>
        </a:buBlip>
        <a:tabLst/>
        <a:defRPr sz="1400" kern="1200">
          <a:solidFill>
            <a:srgbClr val="393A39"/>
          </a:solidFill>
          <a:latin typeface="Lato" panose="020F0502020204030203" pitchFamily="34" charset="0"/>
          <a:ea typeface="+mn-ea"/>
          <a:cs typeface="+mn-cs"/>
        </a:defRPr>
      </a:lvl2pPr>
      <a:lvl3pPr marL="746106" indent="-169859" algn="l" defTabSz="80643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tabLst/>
        <a:defRPr sz="1200" kern="1200">
          <a:solidFill>
            <a:srgbClr val="393A39"/>
          </a:solidFill>
          <a:latin typeface="Lato" panose="020F0502020204030203" pitchFamily="34" charset="0"/>
          <a:ea typeface="+mn-ea"/>
          <a:cs typeface="+mn-cs"/>
        </a:defRPr>
      </a:lvl3pPr>
      <a:lvl4pPr marL="1371566" indent="0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100" kern="120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4pPr>
      <a:lvl5pPr marL="1828754" indent="0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100" kern="120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5pPr>
      <a:lvl6pPr marL="2514537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/Relationships>
</file>

<file path=ppt/slides/_rels/slide3.xml.rels><?xml version="1.0" encoding="UTF-8" standalone="no"?><Relationships xmlns="http://schemas.openxmlformats.org/package/2006/relationships"><Relationship Id="rId1" Target="../slideLayouts/slideLayout2.xml" Type="http://schemas.openxmlformats.org/officeDocument/2006/relationships/slideLayout"/><Relationship Id="rId2" Target="../media/image4.png" Type="http://schemas.openxmlformats.org/officeDocument/2006/relationships/image"/><Relationship Id="rId3" Type="http://schemas.openxmlformats.org/officeDocument/2006/relationships/tags" Target="../tags/tag1.xml"/></Relationships>

</file>

<file path=ppt/slides/_rels/slide4.xml.rels><?xml version="1.0" encoding="UTF-8" standalone="no"?><Relationships xmlns="http://schemas.openxmlformats.org/package/2006/relationships"><Relationship Id="rId1" Target="../slideLayouts/slideLayout2.xml" Type="http://schemas.openxmlformats.org/officeDocument/2006/relationships/slideLayout"/><Relationship Id="rId2" Target="../media/image5.png" Type="http://schemas.openxmlformats.org/officeDocument/2006/relationships/image"/><Relationship Id="rId3" Target="../media/image6.png" Type="http://schemas.openxmlformats.org/officeDocument/2006/relationships/image"/><Relationship Id="rId4" Type="http://schemas.openxmlformats.org/officeDocument/2006/relationships/tags" Target="../tags/tag2.xml"/></Relationships>

</file>

<file path=ppt/slides/_rels/slide5.xml.rels><?xml version="1.0" encoding="UTF-8" standalone="no"?><Relationships xmlns="http://schemas.openxmlformats.org/package/2006/relationships"><Relationship Id="rId1" Target="../slideLayouts/slideLayout2.xml" Type="http://schemas.openxmlformats.org/officeDocument/2006/relationships/slideLayout"/><Relationship Id="rId2" Target="../media/image7.png" Type="http://schemas.openxmlformats.org/officeDocument/2006/relationships/image"/><Relationship Id="rId3" Target="../media/image8.png" Type="http://schemas.openxmlformats.org/officeDocument/2006/relationships/image"/><Relationship Id="rId4" Type="http://schemas.openxmlformats.org/officeDocument/2006/relationships/tags" Target="../tags/tag3.xml"/></Relationships>

</file>

<file path=ppt/slides/_rels/slide6.xml.rels><?xml version="1.0" encoding="UTF-8" standalone="no"?><Relationships xmlns="http://schemas.openxmlformats.org/package/2006/relationships"><Relationship Id="rId1" Target="../slideLayouts/slideLayout2.xml" Type="http://schemas.openxmlformats.org/officeDocument/2006/relationships/slideLayout"/><Relationship Id="rId2" Target="../media/image9.png" Type="http://schemas.openxmlformats.org/officeDocument/2006/relationships/image"/><Relationship Id="rId3" Target="../media/image10.png" Type="http://schemas.openxmlformats.org/officeDocument/2006/relationships/image"/><Relationship Id="rId4" Type="http://schemas.openxmlformats.org/officeDocument/2006/relationships/tags" Target="../tags/tag4.xml"/></Relationships>

</file>

<file path=ppt/slides/slide1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xmlns:r="http://schemas.openxmlformats.org/officeDocument/2006/relationships">
        <p:nvSpPr>
          <p:cNvPr id="2" name="Title 1">
            <a:extLst>
              <a:ext uri="{FF2B5EF4-FFF2-40B4-BE49-F238E27FC236}">
                <a16:creationId xmlns:a16="http://schemas.microsoft.com/office/drawing/2014/main" id="{67100E37-2066-457D-A866-CD6115300D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841375"/>
            <a:ext cx="8305200" cy="17907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Thin Layer Interfaces</a:t>
            </a:r>
          </a:p>
        </p:txBody>
      </p:sp>
      <p:sp xmlns:r="http://schemas.openxmlformats.org/officeDocument/2006/relationships">
        <p:nvSpPr>
          <p:cNvPr id="3" name="Subtitle 2">
            <a:extLst>
              <a:ext uri="{FF2B5EF4-FFF2-40B4-BE49-F238E27FC236}">
                <a16:creationId xmlns:a16="http://schemas.microsoft.com/office/drawing/2014/main" id="{FBBC01D0-B230-4859-8CF6-4664E1E5F3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6"/>
            <a:ext cx="7010400" cy="12414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 algn="ctr">
              <a:buNone/>
              <a:defRPr sz="2000"/>
            </a:lvl2pPr>
            <a:lvl3pPr marL="914378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2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pPr lvl="0" indent="0" marL="0">
              <a:spcAft>
                <a:spcPct val="15000"/>
              </a:spcAft>
            </a:pPr>
            <a:r>
              <a:rPr lang="en-US"/>
              <a:t>COMSOL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F8A22-6A5B-4550-87C4-98CDB884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Background and Motivation</a:t>
            </a:r>
          </a:p>
        </p:txBody>
      </p:sp>
      <p:sp>
        <p:nvSpPr>
          <p:cNvPr id="4" name="AutoShape 4"/>
          <p:cNvSpPr/>
          <p:nvPr/>
        </p:nvSpPr>
        <p:spPr>
          <a:xfrm flipH="false" flipV="false" rot="0">
            <a:off x="457200" y="1332000"/>
            <a:ext cx="2843320" cy="3752850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300" u="none">
                <a:solidFill>
                  <a:srgbClr val="393A39"/>
                </a:solidFill>
                <a:latin typeface="Lato"/>
              </a:rPr>
              <a:t>A layers is considered thin when its thickness is small compared to other dimensions of the structures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300" u="none">
                <a:solidFill>
                  <a:srgbClr val="393A39"/>
                </a:solidFill>
                <a:latin typeface="Lato"/>
              </a:rPr>
              <a:t>Difficult to produce a solid mesh of acceptable quality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true" i="false" lang="en-US" sz="1300" u="none">
                <a:solidFill>
                  <a:srgbClr val="393A39"/>
                </a:solidFill>
                <a:latin typeface="Lato"/>
              </a:rPr>
              <a:t>Thin Layer feature</a:t>
            </a:r>
            <a:r>
              <a:rPr b="false" i="false" lang="en-US" sz="1300" u="none">
                <a:solidFill>
                  <a:srgbClr val="393A39"/>
                </a:solidFill>
                <a:latin typeface="Lato"/>
              </a:rPr>
              <a:t> can be used to avoid meshing 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300" u="none">
                <a:solidFill>
                  <a:srgbClr val="393A39"/>
                </a:solidFill>
                <a:latin typeface="Lato"/>
              </a:rPr>
              <a:t>Alternative approximations are available: solid, membrane and spring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b="false" i="false" lang="en-US" sz="1300" u="none">
                <a:solidFill>
                  <a:srgbClr val="393A39"/>
                </a:solidFill>
                <a:latin typeface="Lato"/>
              </a:rPr>
              <a:t>Continuity of the displacement and stress fields depends on the layer approximation and material properties</a:t>
            </a:r>
          </a:p>
        </p:txBody>
      </p:sp>
      <p:pic>
        <p:nvPicPr>
          <p:cNvPr id="5" name="Picture 5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593060" y="1332000"/>
            <a:ext cx="5003800" cy="37528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F8A22-6A5B-4550-87C4-98CDB884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Solid approximation</a:t>
            </a:r>
          </a:p>
        </p:txBody>
      </p:sp>
      <p:sp>
        <p:nvSpPr>
          <p:cNvPr id="4" name="AutoShape 4"/>
          <p:cNvSpPr/>
          <p:nvPr/>
        </p:nvSpPr>
        <p:spPr>
          <a:xfrm flipH="false" flipV="false" rot="0">
            <a:off x="457200" y="1332000"/>
            <a:ext cx="2843320" cy="1219498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600" u="none">
                <a:solidFill>
                  <a:srgbClr val="393A39"/>
                </a:solidFill>
                <a:latin typeface="Lato"/>
              </a:rPr>
              <a:t>Continuity of displacement is not enforced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b="false" i="false" lang="en-US" sz="1600" u="none">
                <a:solidFill>
                  <a:srgbClr val="393A39"/>
                </a:solidFill>
                <a:latin typeface="Lato"/>
              </a:rPr>
              <a:t>Continuity of stress is not enforced</a:t>
            </a:r>
          </a:p>
        </p:txBody>
      </p:sp>
      <p:sp>
        <p:nvSpPr>
          <p:cNvPr id="6" name="AutoShape 6"/>
          <p:cNvSpPr/>
          <p:nvPr/>
        </p:nvSpPr>
        <p:spPr>
          <a:xfrm>
            <a:off x="3793604" y="4784034"/>
            <a:ext cx="5334880" cy="300816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Solid approximation</a:t>
            </a:r>
          </a:p>
        </p:txBody>
      </p:sp>
      <p:pic>
        <p:nvPicPr>
          <p:cNvPr id="5" name="Picture 5"/>
          <p:cNvPicPr>
            <a:picLocks noChangeAspect="true"/>
          </p:cNvPicPr>
          <p:nvPr>
            <p:custDataLst>
              <p:tags r:id="rId4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793604" y="1332000"/>
            <a:ext cx="4602712" cy="3452034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>
            <a:off x="584200" y="2741998"/>
            <a:ext cx="2705100" cy="3556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F8A22-6A5B-4550-87C4-98CDB884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Membrane approximation</a:t>
            </a:r>
          </a:p>
        </p:txBody>
      </p:sp>
      <p:sp>
        <p:nvSpPr>
          <p:cNvPr id="4" name="AutoShape 4"/>
          <p:cNvSpPr/>
          <p:nvPr/>
        </p:nvSpPr>
        <p:spPr>
          <a:xfrm flipH="false" flipV="false" rot="0">
            <a:off x="457200" y="1332000"/>
            <a:ext cx="2843320" cy="2113260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600" u="none">
                <a:solidFill>
                  <a:srgbClr val="393A39"/>
                </a:solidFill>
                <a:latin typeface="Lato"/>
              </a:rPr>
              <a:t>Continuity of displacement is enforced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600" u="none">
                <a:solidFill>
                  <a:srgbClr val="393A39"/>
                </a:solidFill>
                <a:latin typeface="Lato"/>
              </a:rPr>
              <a:t>Continuity of stress is not enforced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b="false" i="false" lang="en-US" sz="1600" u="none">
                <a:solidFill>
                  <a:srgbClr val="393A39"/>
                </a:solidFill>
                <a:latin typeface="Lato"/>
              </a:rPr>
              <a:t>Converges to a perfect interface for low values of the interface shear modulus.</a:t>
            </a:r>
          </a:p>
        </p:txBody>
      </p:sp>
      <p:sp>
        <p:nvSpPr>
          <p:cNvPr id="6" name="AutoShape 6"/>
          <p:cNvSpPr/>
          <p:nvPr/>
        </p:nvSpPr>
        <p:spPr>
          <a:xfrm>
            <a:off x="3793604" y="4784034"/>
            <a:ext cx="5334880" cy="300816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Transition from membrane approximation to perfect interface</a:t>
            </a:r>
          </a:p>
        </p:txBody>
      </p:sp>
      <p:pic>
        <p:nvPicPr>
          <p:cNvPr id="5" name="Picture 5"/>
          <p:cNvPicPr>
            <a:picLocks noChangeAspect="true"/>
          </p:cNvPicPr>
          <p:nvPr>
            <p:custDataLst>
              <p:tags r:id="rId4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793604" y="1332000"/>
            <a:ext cx="4602712" cy="3452034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>
            <a:off x="584200" y="3635760"/>
            <a:ext cx="2705100" cy="190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F8A22-6A5B-4550-87C4-98CDB884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Spring approximation</a:t>
            </a:r>
          </a:p>
        </p:txBody>
      </p:sp>
      <p:sp>
        <p:nvSpPr>
          <p:cNvPr id="4" name="AutoShape 4"/>
          <p:cNvSpPr/>
          <p:nvPr/>
        </p:nvSpPr>
        <p:spPr>
          <a:xfrm flipH="false" flipV="false" rot="0">
            <a:off x="457200" y="1332000"/>
            <a:ext cx="2843320" cy="1475085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600" u="none">
                <a:solidFill>
                  <a:srgbClr val="393A39"/>
                </a:solidFill>
                <a:latin typeface="Lato"/>
              </a:rPr>
              <a:t>Continuity of displacement is not enforced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b="false" i="false" lang="en-US" sz="1600" u="none">
                <a:solidFill>
                  <a:srgbClr val="393A39"/>
                </a:solidFill>
                <a:latin typeface="Lato"/>
              </a:rPr>
              <a:t>Converges to a perfect interface for high values of spring stiffness</a:t>
            </a:r>
          </a:p>
        </p:txBody>
      </p:sp>
      <p:sp>
        <p:nvSpPr>
          <p:cNvPr id="6" name="AutoShape 6"/>
          <p:cNvSpPr/>
          <p:nvPr/>
        </p:nvSpPr>
        <p:spPr>
          <a:xfrm>
            <a:off x="3793604" y="4784034"/>
            <a:ext cx="5334880" cy="300816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Transition from spring approximation to perfect interface</a:t>
            </a:r>
          </a:p>
        </p:txBody>
      </p:sp>
      <p:pic>
        <p:nvPicPr>
          <p:cNvPr id="5" name="Picture 5"/>
          <p:cNvPicPr>
            <a:picLocks noChangeAspect="true"/>
          </p:cNvPicPr>
          <p:nvPr>
            <p:custDataLst>
              <p:tags r:id="rId4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793604" y="1332000"/>
            <a:ext cx="4602712" cy="3452034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>
            <a:off x="584200" y="2997585"/>
            <a:ext cx="2387600" cy="45720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3.0.254&quot;&gt;&lt;VersionInformation&gt;&lt;Version&gt;1&lt;/Version&gt;&lt;/VersionInformation&gt;&lt;Entity&gt;/result/feature/pg7&lt;/Entity&gt;&lt;Tag&gt;pg7&lt;/Tag&gt;&lt;Node&gt;Results &amp;gt; Presentation, Solid Approximation, Deformed&lt;/Node&gt;&lt;LinkType&gt;Image&lt;/LinkType&gt;&lt;ModelLink directoryType=&quot;none&quot;&gt;H:\hub\root\build\main\daily\test\tapplications\Nonlinear_Structural_Materials_Module\Hyperelasticity\thin_layer_interfaces.mph&lt;/ModelLink&gt;&lt;LocalPath&gt;thin_layer_interfaces.mph&lt;/LocalPath&gt;&lt;SDim&gt;2&lt;/SDim&gt;&lt;Locked&gt;false&lt;/Locked&gt;&lt;PropSet id=&quot;image&quot;&gt;&lt;Property name=&quot;batch&quot; type=&quot;bool&quot; value=&quot;off&quot;/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overrideresolutionlimit&quot; type=&quot;bool&quot; value=&quot;off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ff&quot;/&gt;&lt;Property name=&quot;allowgltf&quot; type=&quot;bool&quot; value=&quot;off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2&quot;/&gt;&lt;Property name=&quot;options2d&quot; type=&quot;group&quot; value=&quot;on&quot;/&gt;&lt;Property name=&quot;title2d&quot; type=&quot;bool&quot; value=&quot;on&quot;/&gt;&lt;Property name=&quot;legend2d&quot; type=&quot;bool&quot; value=&quot;off&quot;/&gt;&lt;Property name=&quot;axes2d&quot; type=&quot;bool&quot; value=&quot;on&quot;/&gt;&lt;Property name=&quot;logo2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transparent&quot;/&gt;&lt;Property name=&quot;resetbeenset&quot; type=&quot;bool&quot; value=&quot;off&quot;/&gt;&lt;Property name=&quot;lockview&quot; type=&quot;string&quot; value=&quot;on&quot;/&gt;&lt;Property name=&quot;linkedinfo&quot; type=&quot;string&quot; value=&quot;&quot;/&gt;&lt;/PropSet&gt;&lt;PropSet id=&quot;view&quot;&gt;&lt;Property name=&quot;showlabels&quot; type=&quot;bool&quot; value=&quot;off&quot;/&gt;&lt;Property name=&quot;showDirections&quot; type=&quot;bool&quot; value=&quot;off&quot;/&gt;&lt;Property name=&quot;showgrid&quot; type=&quot;bool&quot; value=&quot;on&quot;/&gt;&lt;Property name=&quot;rendermesh&quot; type=&quot;bool&quot; value=&quot;on&quot;/&gt;&lt;Property name=&quot;showunits&quot; type=&quot;bool&quot; value=&quot;on&quot;/&gt;&lt;Property name=&quot;plotgroupunits&quot; type=&quot;stringarray&quot; value=&quot;, &quot;/&gt;&lt;Property name=&quot;locked&quot; type=&quot;bool&quot; value=&quot;off&quot;/&gt;&lt;Property name=&quot;istemporary&quot; type=&quot;bool&quot; value=&quot;off&quot;/&gt;&lt;Property name=&quot;isx&quot; type=&quot;bool&quot; value=&quot;off&quot;/&gt;&lt;Property name=&quot;showselection&quot; type=&quot;bool&quot; value=&quot;on&quot;/&gt;&lt;Property name=&quot;showmaterial&quot; type=&quot;bool&quot; value=&quot;off&quot;/&gt;&lt;Property name=&quot;hidestatus&quot; type=&quot;string&quot; value=&quot;hide&quot;/&gt;&lt;Property name=&quot;isnew&quot; type=&quot;bool&quot; value=&quot;off&quot;/&gt;&lt;Property name=&quot;postviewkey&quot; type=&quot;string&quot; value=&quot;&quot;/&gt;&lt;Property name=&quot;workplaneclip&quot; type=&quot;bool&quot; value=&quot;off&quot;/&gt;&lt;Property name=&quot;workplaneshowgizmo&quot; type=&quot;bool&quot; value=&quot;on&quot;/&gt;&lt;Property name=&quot;offscreenoverride&quot; type=&quot;bool&quot; value=&quot;off&quot;/&gt;&lt;/PropSet&gt;&lt;PropSet id=&quot;camera&quot;/&gt;&lt;PropSet id=&quot;axis&quot;&gt;&lt;Property name=&quot;xmin&quot; type=&quot;real&quot; value=&quot;1.4939885139465332&quot;/&gt;&lt;Property name=&quot;xmax&quot; type=&quot;real&quot; value=&quot;2.469974994659424&quot;/&gt;&lt;Property name=&quot;ymin&quot; type=&quot;real&quot; value=&quot;0.5426333546638489&quot;/&gt;&lt;Property name=&quot;ymax&quot; type=&quot;real&quot; value=&quot;1.1335976123809814&quot;/&gt;&lt;Property name=&quot;xminhidden&quot; type=&quot;real&quot; value=&quot;1.4939885139465332&quot;/&gt;&lt;Property name=&quot;xmaxhidden&quot; type=&quot;real&quot; value=&quot;2.469974994659424&quot;/&gt;&lt;Property name=&quot;yminhidden&quot; type=&quot;real&quot; value=&quot;0.5426333546638489&quot;/&gt;&lt;Property name=&quot;ymaxhidden&quot; type=&quot;real&quot; value=&quot;1.1335976123809814&quot;/&gt;&lt;Property name=&quot;forcenoviewscaling&quot; type=&quot;bool&quot; value=&quot;off&quot;/&gt;&lt;Property name=&quot;viewscaletype&quot; type=&quot;group&quot; value=&quot;none&quot;/&gt;&lt;Property name=&quot;autocontext&quot; type=&quot;group&quot; value=&quot;autofit&quot;/&gt;&lt;Property name=&quot;xweight&quot; type=&quot;real&quot; value=&quot;1&quot;/&gt;&lt;Property name=&quot;yweight&quot; type=&quot;real&quot; value=&quot;1&quot;/&gt;&lt;Property name=&quot;xscale&quot; type=&quot;real&quot; value=&quot;1&quot;/&gt;&lt;Property name=&quot;yscale&quot; type=&quot;real&quot; value=&quot;1&quot;/&gt;&lt;Property name=&quot;abstractviewsetting&quot; type=&quot;group&quot; value=&quot;on&quot;/&gt;&lt;Property name=&quot;abstractviewlratio&quot; type=&quot;real&quot; value=&quot;-0.023999154567718506&quot;/&gt;&lt;Property name=&quot;abstractviewrratio&quot; type=&quot;real&quot; value=&quot;-0.520016610622406&quot;/&gt;&lt;Property name=&quot;abstractviewbratio&quot; type=&quot;real&quot; value=&quot;0.5426333546638489&quot;/&gt;&lt;Property name=&quot;abstractviewtratio&quot; type=&quot;real&quot; value=&quot;0.04069988802075386&quot;/&gt;&lt;Property name=&quot;abstractviewxscale&quot; type=&quot;real&quot; value=&quot;0.0014923340640962124&quot;/&gt;&lt;Property name=&quot;abstractviewyscale&quot; type=&quot;real&quot; value=&quot;0.0014923341805115342&quot;/&gt;&lt;Property name=&quot;manualgrid&quot; type=&quot;group&quot; value=&quot;off&quot;/&gt;&lt;Property name=&quot;xspacing&quot; type=&quot;real&quot; value=&quot;1&quot;/&gt;&lt;Property name=&quot;y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canvassizedip&quot; type=&quot;realarray&quot; value=&quot;709, 465&quot;/&gt;&lt;Property name=&quot;renderareasizedip&quot; type=&quot;realarray&quot; value=&quot;654, 396&quot;/&gt;&lt;/PropSet&gt;&lt;PropSet id=&quot;clip&quot;/&gt;&lt;PropSet id=&quot;table&quot;/&gt;&lt;UpdateTimeStamp&gt;Sep 26, 2024, 10:16:25 PM&lt;/UpdateTimeStamp&gt;&lt;/Root&gt;"/>
</p:tagLst>
</file>

<file path=ppt/tags/tag2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3.0.254&quot;&gt;&lt;VersionInformation&gt;&lt;Version&gt;1&lt;/Version&gt;&lt;/VersionInformation&gt;&lt;Entity&gt;/result/feature/pg2&lt;/Entity&gt;&lt;Tag&gt;pg2&lt;/Tag&gt;&lt;Node&gt;Results &amp;gt; Solid Approximation&lt;/Node&gt;&lt;LinkType&gt;Image&lt;/LinkType&gt;&lt;ModelLink directoryType=&quot;none&quot;&gt;H:\hub\root\build\main\daily\test\tapplications\Nonlinear_Structural_Materials_Module\Hyperelasticity\thin_layer_interfaces.mph&lt;/ModelLink&gt;&lt;LocalPath&gt;thin_layer_interfaces.mph&lt;/LocalPath&gt;&lt;SDim&gt;2&lt;/SDim&gt;&lt;Locked&gt;false&lt;/Locked&gt;&lt;PropSet id=&quot;image&quot;&gt;&lt;Property name=&quot;batch&quot; type=&quot;bool&quot; value=&quot;off&quot;/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overrideresolutionlimit&quot; type=&quot;bool&quot; value=&quot;off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ff&quot;/&gt;&lt;Property name=&quot;allowgltf&quot; type=&quot;bool&quot; value=&quot;off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2&quot;/&gt;&lt;Property name=&quot;options2d&quot; type=&quot;group&quot; value=&quot;on&quot;/&gt;&lt;Property name=&quot;title2d&quot; type=&quot;bool&quot; value=&quot;on&quot;/&gt;&lt;Property name=&quot;legend2d&quot; type=&quot;bool&quot; value=&quot;on&quot;/&gt;&lt;Property name=&quot;axes2d&quot; type=&quot;bool&quot; value=&quot;on&quot;/&gt;&lt;Property name=&quot;logo2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transparent&quot;/&gt;&lt;Property name=&quot;resetbeenset&quot; type=&quot;bool&quot; value=&quot;off&quot;/&gt;&lt;Property name=&quot;lockview&quot; type=&quot;string&quot; value=&quot;on&quot;/&gt;&lt;Property name=&quot;linkedinfo&quot; type=&quot;string&quot; value=&quot;&quot;/&gt;&lt;/PropSet&gt;&lt;PropSet id=&quot;view&quot;&gt;&lt;Property name=&quot;showlabels&quot; type=&quot;bool&quot; value=&quot;off&quot;/&gt;&lt;Property name=&quot;showDirections&quot; type=&quot;bool&quot; value=&quot;off&quot;/&gt;&lt;Property name=&quot;showgrid&quot; type=&quot;bool&quot; value=&quot;on&quot;/&gt;&lt;Property name=&quot;showunits&quot; type=&quot;bool&quot; value=&quot;on&quot;/&gt;&lt;Property name=&quot;plotgroupunits&quot; type=&quot;stringarray&quot; value=&quot;\small m, \small m&quot;/&gt;&lt;Property name=&quot;locked&quot; type=&quot;bool&quot; value=&quot;off&quot;/&gt;&lt;Property name=&quot;istemporary&quot; type=&quot;bool&quot; value=&quot;off&quot;/&gt;&lt;Property name=&quot;isx&quot; type=&quot;bool&quot; value=&quot;off&quot;/&gt;&lt;Property name=&quot;hidestatus&quot; type=&quot;string&quot; value=&quot;hide&quot;/&gt;&lt;Property name=&quot;isnew&quot; type=&quot;bool&quot; value=&quot;off&quot;/&gt;&lt;Property name=&quot;postviewkey&quot; type=&quot;string&quot; value=&quot;&quot;/&gt;&lt;Property name=&quot;workplaneclip&quot; type=&quot;bool&quot; value=&quot;off&quot;/&gt;&lt;Property name=&quot;workplaneshowgizmo&quot; type=&quot;bool&quot; value=&quot;on&quot;/&gt;&lt;Property name=&quot;offscreenoverride&quot; type=&quot;bool&quot; value=&quot;off&quot;/&gt;&lt;/PropSet&gt;&lt;PropSet id=&quot;camera&quot;/&gt;&lt;PropSet id=&quot;axis&quot;&gt;&lt;Property name=&quot;xmin&quot; type=&quot;real&quot; value=&quot;-0.28749990463256836&quot;/&gt;&lt;Property name=&quot;xmax&quot; type=&quot;real&quot; value=&quot;1.2874999046325684&quot;/&gt;&lt;Property name=&quot;ymin&quot; type=&quot;real&quot; value=&quot;-0.1044895350933075&quot;/&gt;&lt;Property name=&quot;ymax&quot; type=&quot;real&quot; value=&quot;1.1044894456863403&quot;/&gt;&lt;Property name=&quot;xminhidden&quot; type=&quot;real&quot; value=&quot;-0.28749990463256836&quot;/&gt;&lt;Property name=&quot;xmaxhidden&quot; type=&quot;real&quot; value=&quot;1.2874999046325684&quot;/&gt;&lt;Property name=&quot;yminhidden&quot; type=&quot;real&quot; value=&quot;-0.1044895350933075&quot;/&gt;&lt;Property name=&quot;ymaxhidden&quot; type=&quot;real&quot; value=&quot;1.1044894456863403&quot;/&gt;&lt;Property name=&quot;forcenoviewscaling&quot; type=&quot;bool&quot; value=&quot;off&quot;/&gt;&lt;Property name=&quot;viewscaletype&quot; type=&quot;group&quot; value=&quot;none&quot;/&gt;&lt;Property name=&quot;autocontext&quot; type=&quot;group&quot; value=&quot;autofit&quot;/&gt;&lt;Property name=&quot;xweight&quot; type=&quot;real&quot; value=&quot;1&quot;/&gt;&lt;Property name=&quot;yweight&quot; type=&quot;real&quot; value=&quot;1&quot;/&gt;&lt;Property name=&quot;xscale&quot; type=&quot;real&quot; value=&quot;1&quot;/&gt;&lt;Property name=&quot;yscale&quot; type=&quot;real&quot; value=&quot;1&quot;/&gt;&lt;Property name=&quot;abstractviewsetting&quot; type=&quot;group&quot; value=&quot;on&quot;/&gt;&lt;Property name=&quot;abstractviewlratio&quot; type=&quot;real&quot; value=&quot;-0.12759046256542206&quot;/&gt;&lt;Property name=&quot;abstractviewrratio&quot; type=&quot;real&quot; value=&quot;0.12759049236774445&quot;/&gt;&lt;Property name=&quot;abstractviewbratio&quot; type=&quot;real&quot; value=&quot;-0.050000011920928955&quot;/&gt;&lt;Property name=&quot;abstractviewtratio&quot; type=&quot;real&quot; value=&quot;0.04999995231628418&quot;/&gt;&lt;Property name=&quot;abstractviewxscale&quot; type=&quot;real&quot; value=&quot;0.0013732833322137594&quot;/&gt;&lt;Property name=&quot;abstractviewyscale&quot; type=&quot;real&quot; value=&quot;0.0013732833322137594&quot;/&gt;&lt;Property name=&quot;manualgrid&quot; type=&quot;group&quot; value=&quot;off&quot;/&gt;&lt;Property name=&quot;xspacing&quot; type=&quot;real&quot; value=&quot;1&quot;/&gt;&lt;Property name=&quot;y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canvassizedip&quot; type=&quot;realarray&quot; value=&quot;709, 465&quot;/&gt;&lt;Property name=&quot;renderareasizedip&quot; type=&quot;realarray&quot; value=&quot;568, 436&quot;/&gt;&lt;/PropSet&gt;&lt;PropSet id=&quot;clip&quot;/&gt;&lt;PropSet id=&quot;table&quot;/&gt;&lt;UpdateTimeStamp&gt;Sep 26, 2024, 10:16:28 PM&lt;/UpdateTimeStamp&gt;&lt;/Root&gt;"/>
</p:tagLst>
</file>

<file path=ppt/tags/tag3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3.0.254&quot;&gt;&lt;VersionInformation&gt;&lt;Version&gt;1&lt;/Version&gt;&lt;/VersionInformation&gt;&lt;Entity&gt;/result/feature/pg3&lt;/Entity&gt;&lt;Tag&gt;pg3&lt;/Tag&gt;&lt;Node&gt;Results &amp;gt; Membrane Approximation&lt;/Node&gt;&lt;LinkType&gt;Image&lt;/LinkType&gt;&lt;ModelLink directoryType=&quot;none&quot;&gt;H:\hub\root\build\main\daily\test\tapplications\Nonlinear_Structural_Materials_Module\Hyperelasticity\thin_layer_interfaces.mph&lt;/ModelLink&gt;&lt;LocalPath&gt;thin_layer_interfaces.mph&lt;/LocalPath&gt;&lt;SDim&gt;2&lt;/SDim&gt;&lt;Locked&gt;false&lt;/Locked&gt;&lt;PropSet id=&quot;image&quot;&gt;&lt;Property name=&quot;batch&quot; type=&quot;bool&quot; value=&quot;off&quot;/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overrideresolutionlimit&quot; type=&quot;bool&quot; value=&quot;off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ff&quot;/&gt;&lt;Property name=&quot;allowgltf&quot; type=&quot;bool&quot; value=&quot;off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2&quot;/&gt;&lt;Property name=&quot;options2d&quot; type=&quot;group&quot; value=&quot;on&quot;/&gt;&lt;Property name=&quot;title2d&quot; type=&quot;bool&quot; value=&quot;on&quot;/&gt;&lt;Property name=&quot;legend2d&quot; type=&quot;bool&quot; value=&quot;on&quot;/&gt;&lt;Property name=&quot;axes2d&quot; type=&quot;bool&quot; value=&quot;on&quot;/&gt;&lt;Property name=&quot;logo2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transparent&quot;/&gt;&lt;Property name=&quot;resetbeenset&quot; type=&quot;bool&quot; value=&quot;off&quot;/&gt;&lt;Property name=&quot;lockview&quot; type=&quot;string&quot; value=&quot;on&quot;/&gt;&lt;Property name=&quot;linkedinfo&quot; type=&quot;string&quot; value=&quot;&quot;/&gt;&lt;/PropSet&gt;&lt;PropSet id=&quot;view&quot;&gt;&lt;Property name=&quot;showlabels&quot; type=&quot;bool&quot; value=&quot;off&quot;/&gt;&lt;Property name=&quot;showDirections&quot; type=&quot;bool&quot; value=&quot;off&quot;/&gt;&lt;Property name=&quot;showgrid&quot; type=&quot;bool&quot; value=&quot;on&quot;/&gt;&lt;Property name=&quot;showunits&quot; type=&quot;bool&quot; value=&quot;on&quot;/&gt;&lt;Property name=&quot;plotgroupunits&quot; type=&quot;stringarray&quot; value=&quot;, &quot;/&gt;&lt;Property name=&quot;locked&quot; type=&quot;bool&quot; value=&quot;off&quot;/&gt;&lt;Property name=&quot;istemporary&quot; type=&quot;bool&quot; value=&quot;off&quot;/&gt;&lt;Property name=&quot;isx&quot; type=&quot;bool&quot; value=&quot;off&quot;/&gt;&lt;Property name=&quot;hidestatus&quot; type=&quot;string&quot; value=&quot;hide&quot;/&gt;&lt;Property name=&quot;isnew&quot; type=&quot;bool&quot; value=&quot;off&quot;/&gt;&lt;Property name=&quot;postviewkey&quot; type=&quot;string&quot; value=&quot;&quot;/&gt;&lt;Property name=&quot;workplaneclip&quot; type=&quot;bool&quot; value=&quot;off&quot;/&gt;&lt;Property name=&quot;workplaneshowgizmo&quot; type=&quot;bool&quot; value=&quot;on&quot;/&gt;&lt;Property name=&quot;offscreenoverride&quot; type=&quot;bool&quot; value=&quot;off&quot;/&gt;&lt;/PropSet&gt;&lt;PropSet id=&quot;camera&quot;/&gt;&lt;PropSet id=&quot;axis&quot;&gt;&lt;Property name=&quot;xmin&quot; type=&quot;real&quot; value=&quot;-0.3874995708465576&quot;/&gt;&lt;Property name=&quot;xmax&quot; type=&quot;real&quot; value=&quot;5.387499809265137&quot;/&gt;&lt;Property name=&quot;ymin&quot; type=&quot;real&quot; value=&quot;-2.216460943222046&quot;/&gt;&lt;Property name=&quot;ymax&quot; type=&quot;real&quot; value=&quot;2.216460943222046&quot;/&gt;&lt;Property name=&quot;xminhidden&quot; type=&quot;real&quot; value=&quot;-0.3874995708465576&quot;/&gt;&lt;Property name=&quot;xmaxhidden&quot; type=&quot;real&quot; value=&quot;5.387499809265137&quot;/&gt;&lt;Property name=&quot;yminhidden&quot; type=&quot;real&quot; value=&quot;-2.216460943222046&quot;/&gt;&lt;Property name=&quot;ymaxhidden&quot; type=&quot;real&quot; value=&quot;2.216460943222046&quot;/&gt;&lt;Property name=&quot;forcenoviewscaling&quot; type=&quot;bool&quot; value=&quot;off&quot;/&gt;&lt;Property name=&quot;viewscaletype&quot; type=&quot;group&quot; value=&quot;none&quot;/&gt;&lt;Property name=&quot;autocontext&quot; type=&quot;group&quot; value=&quot;autofit&quot;/&gt;&lt;Property name=&quot;xweight&quot; type=&quot;real&quot; value=&quot;1&quot;/&gt;&lt;Property name=&quot;yweight&quot; type=&quot;real&quot; value=&quot;1&quot;/&gt;&lt;Property name=&quot;xscale&quot; type=&quot;real&quot; value=&quot;1&quot;/&gt;&lt;Property name=&quot;yscale&quot; type=&quot;real&quot; value=&quot;1&quot;/&gt;&lt;Property name=&quot;abstractviewsetting&quot; type=&quot;group&quot; value=&quot;on&quot;/&gt;&lt;Property name=&quot;abstractviewlratio&quot; type=&quot;real&quot; value=&quot;-0.050000015646219254&quot;/&gt;&lt;Property name=&quot;abstractviewrratio&quot; type=&quot;real&quot; value=&quot;0.050000015646219254&quot;/&gt;&lt;Property name=&quot;abstractviewbratio&quot; type=&quot;real&quot; value=&quot;-0.08911383152008057&quot;/&gt;&lt;Property name=&quot;abstractviewtratio&quot; type=&quot;real&quot; value=&quot;0.08911383152008057&quot;/&gt;&lt;Property name=&quot;abstractviewxscale&quot; type=&quot;real&quot; value=&quot;0.004412837326526642&quot;/&gt;&lt;Property name=&quot;abstractviewyscale&quot; type=&quot;real&quot; value=&quot;0.004412837792187929&quot;/&gt;&lt;Property name=&quot;manualgrid&quot; type=&quot;group&quot; value=&quot;off&quot;/&gt;&lt;Property name=&quot;xspacing&quot; type=&quot;real&quot; value=&quot;1&quot;/&gt;&lt;Property name=&quot;y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canvassizedip&quot; type=&quot;realarray&quot; value=&quot;709, 465&quot;/&gt;&lt;Property name=&quot;renderareasizedip&quot; type=&quot;realarray&quot; value=&quot;568, 436&quot;/&gt;&lt;/PropSet&gt;&lt;PropSet id=&quot;clip&quot;/&gt;&lt;PropSet id=&quot;table&quot;/&gt;&lt;UpdateTimeStamp&gt;Sep 26, 2024, 10:16:31 PM&lt;/UpdateTimeStamp&gt;&lt;/Root&gt;"/>
</p:tagLst>
</file>

<file path=ppt/tags/tag4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3.0.254&quot;&gt;&lt;VersionInformation&gt;&lt;Version&gt;1&lt;/Version&gt;&lt;/VersionInformation&gt;&lt;Entity&gt;/result/feature/pg5&lt;/Entity&gt;&lt;Tag&gt;pg5&lt;/Tag&gt;&lt;Node&gt;Results &amp;gt; Spring Approximation&lt;/Node&gt;&lt;LinkType&gt;Image&lt;/LinkType&gt;&lt;ModelLink directoryType=&quot;none&quot;&gt;H:\hub\root\build\main\daily\test\tapplications\Nonlinear_Structural_Materials_Module\Hyperelasticity\thin_layer_interfaces.mph&lt;/ModelLink&gt;&lt;LocalPath&gt;thin_layer_interfaces.mph&lt;/LocalPath&gt;&lt;SDim&gt;2&lt;/SDim&gt;&lt;Locked&gt;false&lt;/Locked&gt;&lt;PropSet id=&quot;image&quot;&gt;&lt;Property name=&quot;batch&quot; type=&quot;bool&quot; value=&quot;off&quot;/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overrideresolutionlimit&quot; type=&quot;bool&quot; value=&quot;off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ff&quot;/&gt;&lt;Property name=&quot;allowgltf&quot; type=&quot;bool&quot; value=&quot;off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2&quot;/&gt;&lt;Property name=&quot;options2d&quot; type=&quot;group&quot; value=&quot;on&quot;/&gt;&lt;Property name=&quot;title2d&quot; type=&quot;bool&quot; value=&quot;on&quot;/&gt;&lt;Property name=&quot;legend2d&quot; type=&quot;bool&quot; value=&quot;on&quot;/&gt;&lt;Property name=&quot;axes2d&quot; type=&quot;bool&quot; value=&quot;on&quot;/&gt;&lt;Property name=&quot;logo2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transparent&quot;/&gt;&lt;Property name=&quot;resetbeenset&quot; type=&quot;bool&quot; value=&quot;off&quot;/&gt;&lt;Property name=&quot;lockview&quot; type=&quot;string&quot; value=&quot;on&quot;/&gt;&lt;Property name=&quot;linkedinfo&quot; type=&quot;string&quot; value=&quot;&quot;/&gt;&lt;/PropSet&gt;&lt;PropSet id=&quot;view&quot;&gt;&lt;Property name=&quot;showlabels&quot; type=&quot;bool&quot; value=&quot;off&quot;/&gt;&lt;Property name=&quot;showDirections&quot; type=&quot;bool&quot; value=&quot;off&quot;/&gt;&lt;Property name=&quot;showgrid&quot; type=&quot;bool&quot; value=&quot;on&quot;/&gt;&lt;Property name=&quot;showunits&quot; type=&quot;bool&quot; value=&quot;on&quot;/&gt;&lt;Property name=&quot;plotgroupunits&quot; type=&quot;stringarray&quot; value=&quot;, &quot;/&gt;&lt;Property name=&quot;locked&quot; type=&quot;bool&quot; value=&quot;off&quot;/&gt;&lt;Property name=&quot;istemporary&quot; type=&quot;bool&quot; value=&quot;off&quot;/&gt;&lt;Property name=&quot;isx&quot; type=&quot;bool&quot; value=&quot;off&quot;/&gt;&lt;Property name=&quot;hidestatus&quot; type=&quot;string&quot; value=&quot;hide&quot;/&gt;&lt;Property name=&quot;isnew&quot; type=&quot;bool&quot; value=&quot;off&quot;/&gt;&lt;Property name=&quot;postviewkey&quot; type=&quot;string&quot; value=&quot;&quot;/&gt;&lt;Property name=&quot;workplaneclip&quot; type=&quot;bool&quot; value=&quot;off&quot;/&gt;&lt;Property name=&quot;workplaneshowgizmo&quot; type=&quot;bool&quot; value=&quot;on&quot;/&gt;&lt;Property name=&quot;offscreenoverride&quot; type=&quot;bool&quot; value=&quot;off&quot;/&gt;&lt;/PropSet&gt;&lt;PropSet id=&quot;camera&quot;/&gt;&lt;PropSet id=&quot;axis&quot;&gt;&lt;Property name=&quot;xmin&quot; type=&quot;real&quot; value=&quot;-0.3874995708465576&quot;/&gt;&lt;Property name=&quot;xmax&quot; type=&quot;real&quot; value=&quot;5.387499809265137&quot;/&gt;&lt;Property name=&quot;ymin&quot; type=&quot;real&quot; value=&quot;-2.216460943222046&quot;/&gt;&lt;Property name=&quot;ymax&quot; type=&quot;real&quot; value=&quot;2.216460943222046&quot;/&gt;&lt;Property name=&quot;xminhidden&quot; type=&quot;real&quot; value=&quot;-0.3874995708465576&quot;/&gt;&lt;Property name=&quot;xmaxhidden&quot; type=&quot;real&quot; value=&quot;5.387499809265137&quot;/&gt;&lt;Property name=&quot;yminhidden&quot; type=&quot;real&quot; value=&quot;-2.216460943222046&quot;/&gt;&lt;Property name=&quot;ymaxhidden&quot; type=&quot;real&quot; value=&quot;2.216460943222046&quot;/&gt;&lt;Property name=&quot;forcenoviewscaling&quot; type=&quot;bool&quot; value=&quot;off&quot;/&gt;&lt;Property name=&quot;viewscaletype&quot; type=&quot;group&quot; value=&quot;none&quot;/&gt;&lt;Property name=&quot;autocontext&quot; type=&quot;group&quot; value=&quot;autofit&quot;/&gt;&lt;Property name=&quot;xweight&quot; type=&quot;real&quot; value=&quot;1&quot;/&gt;&lt;Property name=&quot;yweight&quot; type=&quot;real&quot; value=&quot;1&quot;/&gt;&lt;Property name=&quot;xscale&quot; type=&quot;real&quot; value=&quot;1&quot;/&gt;&lt;Property name=&quot;yscale&quot; type=&quot;real&quot; value=&quot;1&quot;/&gt;&lt;Property name=&quot;abstractviewsetting&quot; type=&quot;group&quot; value=&quot;on&quot;/&gt;&lt;Property name=&quot;abstractviewlratio&quot; type=&quot;real&quot; value=&quot;-0.050000015646219254&quot;/&gt;&lt;Property name=&quot;abstractviewrratio&quot; type=&quot;real&quot; value=&quot;0.050000015646219254&quot;/&gt;&lt;Property name=&quot;abstractviewbratio&quot; type=&quot;real&quot; value=&quot;-0.08911383152008057&quot;/&gt;&lt;Property name=&quot;abstractviewtratio&quot; type=&quot;real&quot; value=&quot;0.08911383152008057&quot;/&gt;&lt;Property name=&quot;abstractviewxscale&quot; type=&quot;real&quot; value=&quot;0.004412837326526642&quot;/&gt;&lt;Property name=&quot;abstractviewyscale&quot; type=&quot;real&quot; value=&quot;0.004412837792187929&quot;/&gt;&lt;Property name=&quot;manualgrid&quot; type=&quot;group&quot; value=&quot;off&quot;/&gt;&lt;Property name=&quot;xspacing&quot; type=&quot;real&quot; value=&quot;1&quot;/&gt;&lt;Property name=&quot;y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canvassizedip&quot; type=&quot;realarray&quot; value=&quot;709, 465&quot;/&gt;&lt;Property name=&quot;renderareasizedip&quot; type=&quot;realarray&quot; value=&quot;568, 436&quot;/&gt;&lt;/PropSet&gt;&lt;PropSet id=&quot;clip&quot;/&gt;&lt;PropSet id=&quot;table&quot;/&gt;&lt;UpdateTimeStamp&gt;Sep 26, 2024, 10:16:35 PM&lt;/UpdateTimeStamp&gt;&lt;/Root&gt;"/>
</p:tagLst>
</file>

<file path=ppt/theme/theme1.xml><?xml version="1.0" encoding="utf-8"?>
<a:theme xmlns:a="http://schemas.openxmlformats.org/drawingml/2006/main" name="comsol">
  <a:themeElements>
    <a:clrScheme name="COMSOL 1">
      <a:dk1>
        <a:srgbClr val="393A39"/>
      </a:dk1>
      <a:lt1>
        <a:srgbClr val="FFFFFF"/>
      </a:lt1>
      <a:dk2>
        <a:srgbClr val="24325B"/>
      </a:dk2>
      <a:lt2>
        <a:srgbClr val="D7E3EE"/>
      </a:lt2>
      <a:accent1>
        <a:srgbClr val="005596"/>
      </a:accent1>
      <a:accent2>
        <a:srgbClr val="368CCB"/>
      </a:accent2>
      <a:accent3>
        <a:srgbClr val="EEA341"/>
      </a:accent3>
      <a:accent4>
        <a:srgbClr val="E65E30"/>
      </a:accent4>
      <a:accent5>
        <a:srgbClr val="388090"/>
      </a:accent5>
      <a:accent6>
        <a:srgbClr val="A5D5CF"/>
      </a:accent6>
      <a:hlink>
        <a:srgbClr val="368CCB"/>
      </a:hlink>
      <a:folHlink>
        <a:srgbClr val="005596"/>
      </a:folHlink>
    </a:clrScheme>
    <a:fontScheme name="COMSOL">
      <a:majorFont>
        <a:latin typeface="Lato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B43074F0-4B04-455D-A174-9AE4F28B5B0E}" vid="{3FF8A466-F0F8-46B5-8CD7-6E797DFE1A7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Microsoft Office PowerPoint</Application>
  <PresentationFormat>On-screen Show (16:9)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Lato</vt:lpstr>
      <vt:lpstr>Lato Light</vt:lpstr>
      <vt:lpstr>Wingdings</vt:lpstr>
      <vt:lpstr>comsol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2024-09-26T20:16:41Z</dcterms:created>
  <dc:creator>COMSOL</dc:creator>
  <cp:lastModifiedBy>COMSOL</cp:lastModifiedBy>
  <dcterms:modified xsi:type="dcterms:W3CDTF">2024-09-26T20:16:41Z</dcterms:modified>
  <cp:revision>1</cp:revision>
  <dc:title>Thin Layer Interfaces</dc:title>
</cp:coreProperties>
</file>