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60" r:id="rId14"/>
    <p:sldId id="261" r:id="rId15"/>
    <p:sldId id="262" r:id="rId1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4" Target="slides/slide5.xml" Type="http://schemas.openxmlformats.org/officeDocument/2006/relationships/slide"/><Relationship Id="rId15" Target="slides/slide4.xml" Type="http://schemas.openxmlformats.org/officeDocument/2006/relationships/slide"/><Relationship Id="rId16" Target="slides/slide6.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ype="http://schemas.openxmlformats.org/officeDocument/2006/relationships/tags" Target="../tags/tag2.xml"/></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 Id="rId3" Type="http://schemas.openxmlformats.org/officeDocument/2006/relationships/tags" Target="../tags/tag1.xml"/></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ype="http://schemas.openxmlformats.org/officeDocument/2006/relationships/tags" Target="../tags/tag3.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Ion Range Benchmark</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When ions strike the surface of a solid material at extremely high energy, they may</a:t>
            </a:r>
          </a:p>
          <a:p>
            <a:pPr lvl="0" algn="l" indent="-176209" marL="176209">
              <a:lnSpc>
                <a:spcPct val="100000"/>
              </a:lnSpc>
              <a:spcBef>
                <a:spcPts val="1000"/>
              </a:spcBef>
              <a:buFont typeface="Wingdings"/>
              <a:buChar char="§"/>
            </a:pPr>
            <a:r>
              <a:rPr lang="en-US" sz="1600" b="false" i="false" u="none">
                <a:solidFill>
                  <a:srgbClr val="393A39"/>
                </a:solidFill>
                <a:latin typeface="Lato"/>
              </a:rPr>
              <a:t>penetrate a significant distance into the target material or even pass through it</a:t>
            </a:r>
          </a:p>
          <a:p>
            <a:pPr lvl="0" algn="l" indent="-176209" marL="176209">
              <a:lnSpc>
                <a:spcPct val="100000"/>
              </a:lnSpc>
              <a:spcBef>
                <a:spcPts val="1000"/>
              </a:spcBef>
              <a:buFont typeface="Wingdings"/>
              <a:buChar char="§"/>
            </a:pPr>
            <a:r>
              <a:rPr lang="en-US" sz="1600" b="false" i="false" u="none">
                <a:solidFill>
                  <a:srgbClr val="393A39"/>
                </a:solidFill>
                <a:latin typeface="Lato"/>
              </a:rPr>
              <a:t>The exchange of energy between the incident ions and atoms within the target material forms</a:t>
            </a:r>
          </a:p>
          <a:p>
            <a:pPr lvl="0" algn="l" indent="-176209" marL="176209">
              <a:lnSpc>
                <a:spcPct val="100000"/>
              </a:lnSpc>
              <a:spcBef>
                <a:spcPts val="1000"/>
              </a:spcBef>
              <a:buFont typeface="Wingdings"/>
              <a:buChar char="§"/>
            </a:pPr>
            <a:r>
              <a:rPr lang="en-US" sz="1600" b="false" i="false" u="none">
                <a:solidFill>
                  <a:srgbClr val="393A39"/>
                </a:solidFill>
                <a:latin typeface="Lato"/>
              </a:rPr>
              <a:t>the basis of a class of interactions known broadly as Single Event Effects (SEEs)</a:t>
            </a:r>
          </a:p>
          <a:p>
            <a:pPr lvl="0" algn="l" indent="-176209" marL="176209">
              <a:lnSpc>
                <a:spcPct val="100000"/>
              </a:lnSpc>
              <a:spcBef>
                <a:spcPts val="1000"/>
              </a:spcBef>
              <a:buFont typeface="Wingdings"/>
              <a:buChar char="§"/>
            </a:pPr>
            <a:r>
              <a:rPr lang="en-US" sz="1600" b="false" i="false" u="none">
                <a:solidFill>
                  <a:srgbClr val="393A39"/>
                </a:solidFill>
                <a:latin typeface="Lato"/>
              </a:rPr>
              <a:t>In harsh radiation environments, SEEs can cause a variety of undesirable phenomena in sensitive electronic equipment, ranging from soft errors such as bit flips to hard/ permanent problems such as single event latchup or burnout</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For this reason, understanding of SEEs is vital when designing electronic devices for harsh radiation environments such as outer space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Charged Particle Tracing</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819400" cy="5207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average ion range is reported in the figure</a:t>
            </a:r>
          </a:p>
          <a:p>
            <a:pPr algn="l" indent="-176209" lvl="0" marL="176209">
              <a:lnSpc>
                <a:spcPct val="100000"/>
              </a:lnSpc>
              <a:spcBef>
                <a:spcPts val="1000"/>
              </a:spcBef>
              <a:buFont typeface="Wingdings"/>
              <a:buChar char="§"/>
            </a:pPr>
            <a:r>
              <a:rPr b="false" i="false" lang="en-US" sz="1400" u="none">
                <a:solidFill>
                  <a:srgbClr val="393A39"/>
                </a:solidFill>
                <a:latin typeface="Lato"/>
              </a:rPr>
              <a:t>Both the CSDA range and the projected range are shown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As the initial ion energy increases, the agreement between the CSDA range and computed range improves because the decrease in ion energy is dominated by ionization losses, which cause the ions to decelerate continuously over time</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Comparison of the average path length of the computed ion trajectories to the published values of the ion range. Both the CSDA range and projected range are reported</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200" u="none">
                <a:solidFill>
                  <a:srgbClr val="393A39"/>
                </a:solidFill>
                <a:latin typeface="Lato"/>
              </a:rPr>
              <a:t>The particle trajectories are computed for initial energy values ranging from 1 keV to 100 MeV</a:t>
            </a:r>
          </a:p>
          <a:p>
            <a:pPr algn="l" indent="-176209" lvl="0" marL="176209">
              <a:lnSpc>
                <a:spcPct val="100000"/>
              </a:lnSpc>
              <a:spcBef>
                <a:spcPts val="1000"/>
              </a:spcBef>
              <a:buFont typeface="Wingdings"/>
              <a:buChar char="§"/>
            </a:pPr>
            <a:r>
              <a:rPr b="false" i="false" lang="en-US" sz="1200" u="none">
                <a:solidFill>
                  <a:srgbClr val="393A39"/>
                </a:solidFill>
                <a:latin typeface="Lato"/>
              </a:rPr>
              <a:t>In general, as the energy increases, the particles move in more linear trajectories as their deceleration is dominated by ionization loss</a:t>
            </a:r>
          </a:p>
          <a:p>
            <a:pPr algn="l" indent="-176209" lvl="0" marL="176209">
              <a:lnSpc>
                <a:spcPct val="100000"/>
              </a:lnSpc>
              <a:spcBef>
                <a:spcPts val="1000"/>
              </a:spcBef>
              <a:buFont typeface="Wingdings"/>
              <a:buChar char="§"/>
            </a:pPr>
            <a:r>
              <a:rPr b="false" i="false" lang="en-US" sz="1200" u="none">
                <a:solidFill>
                  <a:srgbClr val="393A39"/>
                </a:solidFill>
                <a:latin typeface="Lato"/>
              </a:rPr>
              <a:t>At lower initial energy values, the ion trajectories are dominated by nuclear interactions and the ions tend to move in random directions</a:t>
            </a:r>
          </a:p>
          <a:p>
            <a:pPr algn="l" indent="-176209" lvl="0" marL="176209">
              <a:lnSpc>
                <a:spcPct val="100000"/>
              </a:lnSpc>
              <a:spcBef>
                <a:spcPts val="1000"/>
              </a:spcBef>
              <a:spcAft>
                <a:spcPct val="15000"/>
              </a:spcAft>
              <a:buFont typeface="Wingdings"/>
              <a:buChar char="§"/>
            </a:pPr>
            <a:r>
              <a:rPr b="false" i="false" lang="en-US" sz="1200" u="none">
                <a:solidFill>
                  <a:srgbClr val="393A39"/>
                </a:solidFill>
                <a:latin typeface="Lato"/>
              </a:rPr>
              <a:t>The figure shows a typical plot of the ion trajectories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Trajectories of 0.1 MeV protons in silicon. The changes in direction are due to collisions with target nuclei. The continuous decrease in energy is from ionization loss</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agreement between the CSDA range and the projected range improves as well because the ionization losses do not cause any change in the direction of ion propagation</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Comparison of the average path length of the computed ion trajectories to the published values of the ion range. Both the CSDA range and projected range are reported</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lt;/Entity&gt;&lt;Tag&gt;pg1&lt;/Tag&gt;&lt;Node&gt;Results &amp;gt; Particle Trajectories (cpt)&lt;/Node&gt;&lt;LinkType&gt;Image&lt;/LinkType&gt;&lt;ModelLink directoryType=&quot;none&quot;&gt;H:\hub\root\build\main\daily\test\tapplications\Particle_Tracing_Module\Charged_Particle_Tracing\ion_range_benchmark.mph&lt;/ModelLink&gt;&lt;LocalPath&gt;ion_range_benchmark.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8.994824383989908E-6&quot;/&gt;&lt;Property name=&quot;zoomanglefull&quot; type=&quot;real&quot; value=&quot;30.697044372558594&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8.237187103077304E-6, -1.1245483619859442E-5, 8.588389391661622E-6&quot;/&gt;&lt;Property name=&quot;target&quot; type=&quot;realarray&quot; value=&quot;1.9294839148642495E-7, -5.3032636060379446E-9, 1.5825389709789306E-7&quot;/&gt;&lt;Property name=&quot;up&quot; type=&quot;realarray&quot; value=&quot;0.3086974024772644, 0.4115965962409973, 0.8574929237365723&quot;/&gt;&lt;Property name=&quot;rotationpoint&quot; type=&quot;realarray&quot; value=&quot;1.9294839148642495E-7, -5.3032636060379446E-9, 1.5825366972421762E-7&quot;/&gt;&lt;Property name=&quot;viewoffset&quot; type=&quot;realarray&quot; value=&quot;-0.048468489199876785, -0.022704244843132947&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926, 392&quot;/&gt;&lt;Property name=&quot;renderareasizedip&quot; type=&quot;realarray&quot; value=&quot;926, 392&quot;/&gt;&lt;/PropSet&gt;&lt;PropSet id=&quot;axis&quot;/&gt;&lt;PropSet id=&quot;clip&quot;/&gt;&lt;PropSet id=&quot;table&quot;/&gt;&lt;UpdateTimeStamp&gt;Sep 26, 2024, 9:17:46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lt;/Entity&gt;&lt;Tag&gt;pg2&lt;/Tag&gt;&lt;Node&gt;Results &amp;gt; Stopping Distance&lt;/Node&gt;&lt;LinkType&gt;Image&lt;/LinkType&gt;&lt;ModelLink directoryType=&quot;none&quot;&gt;H:\hub\root\build\main\daily\test\tapplications\Particle_Tracing_Module\Charged_Particle_Tracing\ion_range_benchmark.mph&lt;/ModelLink&gt;&lt;LocalPath&gt;ion_range_benchmark.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8.125838419312342E-4&quot;/&gt;&lt;Property name=&quot;xmax&quot; type=&quot;real&quot; value=&quot;123.06422407112375&quot;/&gt;&lt;Property name=&quot;ymin&quot; type=&quot;real&quot; value=&quot;1.7109399815734603E-8&quot;/&gt;&lt;Property name=&quot;ymax&quot; type=&quot;real&quot; value=&quot;0.11447036212909663&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n&quot;/&gt;&lt;Property name=&quot;ylog&quot; type=&quot;bool&quot; value=&quot;on&quot;/&gt;&lt;Property name=&quot;showsecylog&quot; type=&quot;group&quot; value=&quot;off&quot;/&gt;&lt;Property name=&quot;ylogsec&quot; type=&quot;bool&quot; value=&quot;off&quot;/&gt;&lt;Property name=&quot;showgrid&quot; type=&quot;group&quot; value=&quot;on&quot;/&gt;&lt;Property name=&quot;showmanualgrid&quot; type=&quot;group&quot; value=&quot;off&quot;/&gt;&lt;Property name=&quot;manualgrid&quot; type=&quot;group&quot; value=&quot;off&quot;/&gt;&lt;Property name=&quot;showxspacing&quot; type=&quot;group&quot; value=&quot;off&quot;/&gt;&lt;Property name=&quot;xspacing&quot; type=&quot;real&quot; value=&quot;1&quot;/&gt;&lt;Property name=&quot;showyspacing&quot; type=&quot;group&quot; value=&quot;off&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9:17:52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lt;/Entity&gt;&lt;Tag&gt;pg2&lt;/Tag&gt;&lt;Node&gt;Results &amp;gt; Stopping Distance&lt;/Node&gt;&lt;LinkType&gt;Image&lt;/LinkType&gt;&lt;ModelLink directoryType=&quot;none&quot;&gt;H:\hub\root\build\main\daily\test\tapplications\Particle_Tracing_Module\Charged_Particle_Tracing\ion_range_benchmark.mph&lt;/ModelLink&gt;&lt;LocalPath&gt;ion_range_benchmark.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8.125838419312342E-4&quot;/&gt;&lt;Property name=&quot;xmax&quot; type=&quot;real&quot; value=&quot;123.06422407112375&quot;/&gt;&lt;Property name=&quot;ymin&quot; type=&quot;real&quot; value=&quot;1.7109399815734603E-8&quot;/&gt;&lt;Property name=&quot;ymax&quot; type=&quot;real&quot; value=&quot;0.11447036212909663&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n&quot;/&gt;&lt;Property name=&quot;ylog&quot; type=&quot;bool&quot; value=&quot;on&quot;/&gt;&lt;Property name=&quot;showsecylog&quot; type=&quot;group&quot; value=&quot;off&quot;/&gt;&lt;Property name=&quot;ylogsec&quot; type=&quot;bool&quot; value=&quot;off&quot;/&gt;&lt;Property name=&quot;showgrid&quot; type=&quot;group&quot; value=&quot;on&quot;/&gt;&lt;Property name=&quot;showmanualgrid&quot; type=&quot;group&quot; value=&quot;off&quot;/&gt;&lt;Property name=&quot;manualgrid&quot; type=&quot;group&quot; value=&quot;off&quot;/&gt;&lt;Property name=&quot;showxspacing&quot; type=&quot;group&quot; value=&quot;off&quot;/&gt;&lt;Property name=&quot;xspacing&quot; type=&quot;real&quot; value=&quot;1&quot;/&gt;&lt;Property name=&quot;showyspacing&quot; type=&quot;group&quot; value=&quot;off&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9:17:52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2024-09-26T19:17:57Z</dcterms:created>
  <dc:creator>COMSOL</dc:creator>
  <cp:lastModifiedBy>COMSOL</cp:lastModifiedBy>
  <dcterms:modified xsi:type="dcterms:W3CDTF">2024-09-26T19:17:57Z</dcterms:modified>
  <cp:revision>1</cp:revision>
  <dc:title>Ion Range Benchmark</dc:title>
</cp:coreProperties>
</file>