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8" r:id="rId12"/>
    <p:sldId id="259" r:id="rId13"/>
    <p:sldId id="261" r:id="rId15"/>
    <p:sldId id="262" r:id="rId16"/>
    <p:sldId id="264" r:id="rId18"/>
    <p:sldId id="266" r:id="rId20"/>
    <p:sldId id="267" r:id="rId21"/>
    <p:sldId id="268" r:id="rId22"/>
    <p:sldId id="269" r:id="rId23"/>
    <p:sldId id="270" r:id="rId24"/>
    <p:sldId id="271" r:id="rId2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2" Target="slides/slide3.xml" Type="http://schemas.openxmlformats.org/officeDocument/2006/relationships/slide"/><Relationship Id="rId13" Target="slides/slide2.xml" Type="http://schemas.openxmlformats.org/officeDocument/2006/relationships/slide"/><Relationship Id="rId15" Target="slides/slide5.xml" Type="http://schemas.openxmlformats.org/officeDocument/2006/relationships/slide"/><Relationship Id="rId16" Target="slides/slide4.xml" Type="http://schemas.openxmlformats.org/officeDocument/2006/relationships/slide"/><Relationship Id="rId18" Target="slides/slide7.xml" Type="http://schemas.openxmlformats.org/officeDocument/2006/relationships/slide"/><Relationship Id="rId20" Target="slides/slide8.xml" Type="http://schemas.openxmlformats.org/officeDocument/2006/relationships/slide"/><Relationship Id="rId21" Target="slides/slide6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6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7.xml"/></Relationships>
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8.png" Type="http://schemas.openxmlformats.org/officeDocument/2006/relationships/image"/><Relationship Id="rId3" Type="http://schemas.openxmlformats.org/officeDocument/2006/relationships/tags" Target="../tags/tag8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7.xml.rels><?xml version="1.0" encoding="UTF-8" standalone="no"?><Relationships xmlns="http://schemas.openxmlformats.org/package/2006/relationships"><Relationship Id="rId1" Target="../slideLayouts/slideLayout6.xml" Type="http://schemas.openxmlformats.org/officeDocument/2006/relationships/slideLayout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5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Frozen Inclusion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In the first minutes, the frozen inclusion rapidly warms due to conductive heat loss to the surrounding water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Then, the temperature curve reaches a slowly evolving plateau between −1 and 0 °C due to the latent heat that is adsorbed during phase change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When the ice inclusion is totally molten, the temperature increase accelerates again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Finally, the flow field becomes uniform and the temperature increase slows down as the cold plume corresponding to the initial inclusion becomes mobile and moves downstream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minimum temperature in the model domain as a function of time.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 heat flux leaving the system exhibits a rapid increase as the cold plume reaches the outflow boundary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Therefore, the heat flux minium is reached after the frozen inclusion is totally thawed</a:t>
            </a:r>
          </a:p>
        </p:txBody>
      </p:sp>
      <p:sp>
        <p:nvSpPr>
          <p:cNvPr id="6" name="AutoShape 6"/>
          <p:cNvSpPr/>
          <p:nvPr/>
        </p:nvSpPr>
        <p:spPr>
          <a:xfrm>
            <a:off x="3921398" y="4592343"/>
            <a:ext cx="533488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Total heat flux exiting the system via the outflow boundary as a function of time.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21398" y="1332000"/>
            <a:ext cx="4347124" cy="32603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total liquid water volume in the system increases and finally reaches its maximum of 1.11 m</a:t>
            </a:r>
            <a:r>
              <a:rPr b="false" baseline="30000" i="false" lang="en-US" sz="1400" u="none">
                <a:solidFill>
                  <a:srgbClr val="393A39"/>
                </a:solidFill>
                <a:latin typeface="Lato"/>
              </a:rPr>
              <a:t>3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when the minimum temperature of the system is above zero.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Total liquid water volume in the domain as a function of time.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Setup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flow channel is 3 meters long and 1 meter wide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squared inclusion has a length of 33.3 cm and is centered at the coordinates x = 1 m and y = 0.5 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initial values and boundary conditions are illustrated in the figure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52590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geometry, initial temperature distribution, and boundary conditions.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98402"/>
            <a:ext cx="4800600" cy="36541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model represents a benchmark problem for simulating phase change in porous media which was one of the test cases within the INTERFROST project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melting process of an ice inclusion within porous media is simulated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model demonstrates how to couple Darcy's Law with the Heat Transfer in Porous Media interface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Reference: C. Grenier and others, “Groundwater flow and heat transport for systems undergoing freeze-thaw: Intercomparison of numerical simulators for 2D test cases“, </a:t>
            </a:r>
            <a:r>
              <a:rPr b="false" i="true" lang="en-US" sz="1200" u="none">
                <a:solidFill>
                  <a:srgbClr val="393A39"/>
                </a:solidFill>
                <a:latin typeface="Lato"/>
              </a:rPr>
              <a:t>Advances in Water Resources</a:t>
            </a: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, vol. 114, pp.196-218, 2018.</a:t>
            </a:r>
          </a:p>
        </p:txBody>
      </p:sp>
      <p:sp>
        <p:nvSpPr>
          <p:cNvPr id="6" name="AutoShape 6"/>
          <p:cNvSpPr/>
          <p:nvPr/>
        </p:nvSpPr>
        <p:spPr>
          <a:xfrm>
            <a:off x="4176985" y="4208962"/>
            <a:ext cx="5334880" cy="87588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3D figure of a frozen inclusion: The results show the ice block within the encompassing channel after 9h (white surface), the velocity streamlines (colors represent the hydraulic head), and the surrounding temperature (isosurfaces)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76985" y="1332000"/>
            <a:ext cx="3835949" cy="28769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Equations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4298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280" b="false" i="true" u="none">
                <a:solidFill>
                  <a:srgbClr val="1B4D81"/>
                </a:solidFill>
                <a:latin typeface="Lato"/>
              </a:rPr>
              <a:t>Heat Transfer Equations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952375"/>
            <a:ext cx="5321300" cy="2921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625475"/>
            <a:ext cx="1358900" cy="25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Equations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97096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120" b="false" i="true" u="none">
                <a:solidFill>
                  <a:srgbClr val="1B4D81"/>
                </a:solidFill>
                <a:latin typeface="Lato"/>
              </a:rPr>
              <a:t>Darcy's Law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Darcy's Law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207596"/>
            <a:ext cx="1244600" cy="2794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867996"/>
            <a:ext cx="1016000" cy="444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Temperature distribution after 9 hours of simulated time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While the ice is melting, the cold air is advected further down the flow channel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 plot showing the temperature distribution after 9 hours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Phase Change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5313362" cy="54841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lvl="0" marL="0">
              <a:buNone/>
            </a:pPr>
            <a:r>
              <a:rPr b="false" i="false" lang="en-US" sz="1350" u="none">
                <a:solidFill>
                  <a:srgbClr val="393A39"/>
                </a:solidFill>
                <a:latin typeface="Lato"/>
              </a:rPr>
              <a:t>The user-defined phase transition function </a:t>
            </a:r>
            <a:r>
              <a:rPr b="false" i="true" lang="en-US" sz="135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baseline="-25000" i="false" lang="en-US" sz="1350" u="none">
                <a:solidFill>
                  <a:srgbClr val="393A39"/>
                </a:solidFill>
                <a:latin typeface="Lato"/>
              </a:rPr>
              <a:t>phtr</a:t>
            </a:r>
            <a:r>
              <a:rPr b="false" i="false" lang="en-US" sz="1350" u="none">
                <a:solidFill>
                  <a:srgbClr val="393A39"/>
                </a:solidFill>
                <a:latin typeface="Lato"/>
              </a:rPr>
              <a:t> (see adjacent figure) is used (with W = 0.5K)</a:t>
            </a:r>
          </a:p>
        </p:txBody>
      </p:sp>
      <p:sp>
        <p:nvSpPr>
          <p:cNvPr id="4" name="AutoShape 4"/>
          <p:cNvSpPr/>
          <p:nvPr/>
        </p:nvSpPr>
        <p:spPr>
          <a:xfrm>
            <a:off x="6400800" y="3364317"/>
            <a:ext cx="2514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Analytic 1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400800" y="1478367"/>
            <a:ext cx="2514600" cy="188595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358910"/>
            <a:ext cx="5181600" cy="533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Pressure and velocity field after 9 hours of simulated time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Pressure distribution (colored surface) after 9 hours when there is still some ice present in the model. The streamlines show the Darcy's velocity field.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liquid water saturation after 9 hours of simulated time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plot settings are chosen to show the areas of ice versus liquid water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Effectively, the areas with liquid water appear in blue whereas the areas of ice appear in white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form of the remaining ice clearly shows the influence of the flow field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 plot showing the liquid water saturation after 9 hours.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7&lt;/Entity&gt;&lt;Tag&gt;pg7&lt;/Tag&gt;&lt;Node&gt;Results &amp;gt; 3D-plot of temperature, velocity, and water saturation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3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ff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isx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extr1_3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3.7888941764831543&quot;/&gt;&lt;Property name=&quot;zoomanglefull&quot; type=&quot;real&quot; value=&quot;12.4186544418334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9.77278995513916, 6.031368732452393, 12.562986373901367&quot;/&gt;&lt;Property name=&quot;target&quot; type=&quot;realarray&quot; value=&quot;1.5, 0.5, 0.5&quot;/&gt;&lt;Property name=&quot;up&quot; type=&quot;realarray&quot; value=&quot;0.21689629554748535, 0.9482011795043945, -0.23210033774375916&quot;/&gt;&lt;Property name=&quot;rotationpoint&quot; type=&quot;realarray&quot; value=&quot;1.5, 0.5, 0.5&quot;/&gt;&lt;Property name=&quot;viewoffset&quot; type=&quot;realarray&quot; value=&quot;0.015615884214639664, 8.551825257268564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09, 465&quot;/&gt;&lt;Property name=&quot;renderareasizedip&quot; type=&quot;realarray&quot; value=&quot;709, 465&quot;/&gt;&lt;/PropSet&gt;&lt;PropSet id=&quot;axis&quot;/&gt;&lt;PropSet id=&quot;clip&quot;/&gt;&lt;PropSet id=&quot;table&quot;/&gt;&lt;UpdateTimeStamp&gt;Sep 26, 2024, 10:34:24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func/an1&lt;/Entity&gt;&lt;Tag&gt;an1&lt;/Tag&gt;&lt;Node&gt;Component 1 (comp1) &amp;gt; Definitions &amp;gt; Analytic 1 (f_phtr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Sep 26, 2024, 10:34:34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1&lt;/Entity&gt;&lt;Tag&gt;pg1&lt;/Tag&gt;&lt;Node&gt;Results &amp;gt; Pressure (dl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1500004529953003&quot;/&gt;&lt;Property name=&quot;xmax&quot; type=&quot;real&quot; value=&quot;3.15000057220459&quot;/&gt;&lt;Property name=&quot;ymin&quot; type=&quot;real&quot; value=&quot;-0.953622579574585&quot;/&gt;&lt;Property name=&quot;ymax&quot; type=&quot;real&quot; value=&quot;1.953622579574585&quot;/&gt;&lt;Property name=&quot;xminhidden&quot; type=&quot;real&quot; value=&quot;-0.1500004529953003&quot;/&gt;&lt;Property name=&quot;xmaxhidden&quot; type=&quot;real&quot; value=&quot;3.15000057220459&quot;/&gt;&lt;Property name=&quot;yminhidden&quot; type=&quot;real&quot; value=&quot;-0.953622579574585&quot;/&gt;&lt;Property name=&quot;ymaxhidden&quot; type=&quot;real&quot; value=&quot;1.95362257957458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112503767014&quot;/&gt;&lt;Property name=&quot;abstractviewrratio&quot; type=&quot;real&quot; value=&quot;0.050000112503767014&quot;/&gt;&lt;Property name=&quot;abstractviewbratio&quot; type=&quot;real&quot; value=&quot;-0.9472188949584961&quot;/&gt;&lt;Property name=&quot;abstractviewtratio&quot; type=&quot;real&quot; value=&quot;0.9472188949584961&quot;/&gt;&lt;Property name=&quot;abstractviewxscale&quot; type=&quot;real&quot; value=&quot;0.004269082564860582&quot;/&gt;&lt;Property name=&quot;abstractviewyscale&quot; type=&quot;real&quot; value=&quot;0.00426908209919929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914, 737&quot;/&gt;&lt;Property name=&quot;renderareasizedip&quot; type=&quot;realarray&quot; value=&quot;773, 681&quot;/&gt;&lt;/PropSet&gt;&lt;PropSet id=&quot;clip&quot;/&gt;&lt;PropSet id=&quot;table&quot;/&gt;&lt;UpdateTimeStamp&gt;Sep 26, 2024, 10:34:35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2&lt;/Entity&gt;&lt;Tag&gt;pg2&lt;/Tag&gt;&lt;Node&gt;Results &amp;gt; Temperature (ht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7500004768371582&quot;/&gt;&lt;Property name=&quot;xmax&quot; type=&quot;real&quot; value=&quot;3.075000047683716&quot;/&gt;&lt;Property name=&quot;ymin&quot; type=&quot;real&quot; value=&quot;-0.6257922649383545&quot;/&gt;&lt;Property name=&quot;ymax&quot; type=&quot;real&quot; value=&quot;1.6257922649383545&quot;/&gt;&lt;Property name=&quot;xminhidden&quot; type=&quot;real&quot; value=&quot;-0.07500004768371582&quot;/&gt;&lt;Property name=&quot;xmaxhidden&quot; type=&quot;real&quot; value=&quot;3.075000047683716&quot;/&gt;&lt;Property name=&quot;yminhidden&quot; type=&quot;real&quot; value=&quot;-0.6257922649383545&quot;/&gt;&lt;Property name=&quot;ymaxhidden&quot; type=&quot;real&quot; value=&quot;1.625792264938354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112503767014&quot;/&gt;&lt;Property name=&quot;abstractviewrratio&quot; type=&quot;real&quot; value=&quot;0.050000112503767014&quot;/&gt;&lt;Property name=&quot;abstractviewbratio&quot; type=&quot;real&quot; value=&quot;-0.9472188949584961&quot;/&gt;&lt;Property name=&quot;abstractviewtratio&quot; type=&quot;real&quot; value=&quot;0.9472188949584961&quot;/&gt;&lt;Property name=&quot;abstractviewxscale&quot; type=&quot;real&quot; value=&quot;0.004269082564860582&quot;/&gt;&lt;Property name=&quot;abstractviewyscale&quot; type=&quot;real&quot; value=&quot;0.00426908209919929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5&quot;/&gt;&lt;Property name=&quot;renderareasizedip&quot; type=&quot;realarray&quot; value=&quot;568, 406&quot;/&gt;&lt;/PropSet&gt;&lt;PropSet id=&quot;clip&quot;/&gt;&lt;PropSet id=&quot;table&quot;/&gt;&lt;UpdateTimeStamp&gt;Sep 26, 2024, 10:34:38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3&lt;/Entity&gt;&lt;Tag&gt;pg3&lt;/Tag&gt;&lt;Node&gt;Results &amp;gt; Liquid Water Saturation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isx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workplaneshowgizmo&quot; type=&quot;bool&quot; value=&quot;on&quot;/&gt;&lt;Property name=&quot;offscreenoverride&quot; type=&quot;bool&quot; value=&quot;off&quot;/&gt;&lt;/PropSet&gt;&lt;PropSet id=&quot;camera&quot;/&gt;&lt;PropSet id=&quot;axis&quot;&gt;&lt;Property name=&quot;xmin&quot; type=&quot;real&quot; value=&quot;-0.07500004768371582&quot;/&gt;&lt;Property name=&quot;xmax&quot; type=&quot;real&quot; value=&quot;3.075000047683716&quot;/&gt;&lt;Property name=&quot;ymin&quot; type=&quot;real&quot; value=&quot;-0.6257922649383545&quot;/&gt;&lt;Property name=&quot;ymax&quot; type=&quot;real&quot; value=&quot;1.6257922649383545&quot;/&gt;&lt;Property name=&quot;xminhidden&quot; type=&quot;real&quot; value=&quot;-0.07500004768371582&quot;/&gt;&lt;Property name=&quot;xmaxhidden&quot; type=&quot;real&quot; value=&quot;3.075000047683716&quot;/&gt;&lt;Property name=&quot;yminhidden&quot; type=&quot;real&quot; value=&quot;-0.6257922649383545&quot;/&gt;&lt;Property name=&quot;ymaxhidden&quot; type=&quot;real&quot; value=&quot;1.625792264938354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112503767014&quot;/&gt;&lt;Property name=&quot;abstractviewrratio&quot; type=&quot;real&quot; value=&quot;0.050000112503767014&quot;/&gt;&lt;Property name=&quot;abstractviewbratio&quot; type=&quot;real&quot; value=&quot;-0.9472188949584961&quot;/&gt;&lt;Property name=&quot;abstractviewtratio&quot; type=&quot;real&quot; value=&quot;0.9472188949584961&quot;/&gt;&lt;Property name=&quot;abstractviewxscale&quot; type=&quot;real&quot; value=&quot;0.004269082564860582&quot;/&gt;&lt;Property name=&quot;abstractviewyscale&quot; type=&quot;real&quot; value=&quot;0.004269082099199295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09, 465&quot;/&gt;&lt;Property name=&quot;renderareasizedip&quot; type=&quot;realarray&quot; value=&quot;568, 406&quot;/&gt;&lt;/PropSet&gt;&lt;PropSet id=&quot;clip&quot;/&gt;&lt;PropSet id=&quot;table&quot;/&gt;&lt;UpdateTimeStamp&gt;Sep 26, 2024, 10:34:40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4&lt;/Entity&gt;&lt;Tag&gt;pg4&lt;/Tag&gt;&lt;Node&gt;Results &amp;gt; Minimum Temperature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7613436809607432&quot;/&gt;&lt;Property name=&quot;xmax&quot; type=&quot;real&quot; value=&quot;56.76134368096074&quot;/&gt;&lt;Property name=&quot;ymin&quot; type=&quot;real&quot; value=&quot;-5.175986276692654&quot;/&gt;&lt;Property name=&quot;ymax&quot; type=&quot;real&quot; value=&quot;5.170998793518506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0:34:43 PM&lt;/UpdateTimeStamp&gt;&lt;/Root&gt;"/>
</p:tagLst>
</file>

<file path=ppt/tags/tag7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5&lt;/Entity&gt;&lt;Tag&gt;pg5&lt;/Tag&gt;&lt;Node&gt;Results &amp;gt; Total Heat Flux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7595222845948085&quot;/&gt;&lt;Property name=&quot;xmax&quot; type=&quot;real&quot; value=&quot;56.75952228459481&quot;/&gt;&lt;Property name=&quot;ymin&quot; type=&quot;real&quot; value=&quot;-220.8840058056633&quot;/&gt;&lt;Property name=&quot;ymax&quot; type=&quot;real&quot; value=&quot;1.769999679609607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0:34:45 PM&lt;/UpdateTimeStamp&gt;&lt;/Root&gt;"/>
</p:tagLst>
</file>

<file path=ppt/tags/tag8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254&quot;&gt;&lt;VersionInformation&gt;&lt;Version&gt;1&lt;/Version&gt;&lt;/VersionInformation&gt;&lt;Entity&gt;/result/feature/pg6&lt;/Entity&gt;&lt;Tag&gt;pg6&lt;/Tag&gt;&lt;Node&gt;Results &amp;gt; Total Liquid Water Volume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.0143141053055271&quot;/&gt;&lt;Property name=&quot;xmax&quot; type=&quot;real&quot; value=&quot;57.01431410530553&quot;/&gt;&lt;Property name=&quot;ymin&quot; type=&quot;real&quot; value=&quot;1.070024274317256&quot;/&gt;&lt;Property name=&quot;ymax&quot; type=&quot;real&quot; value=&quot;1.1111612176988155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6, 2024, 10:34:48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2024-09-26T20:34:51Z</dcterms:created>
  <dc:creator>COMSOL</dc:creator>
  <cp:lastModifiedBy>COMSOL</cp:lastModifiedBy>
  <dcterms:modified xsi:type="dcterms:W3CDTF">2024-09-26T20:34:51Z</dcterms:modified>
  <cp:revision>1</cp:revision>
  <dc:title>Frozen Inclusion</dc:title>
</cp:coreProperties>
</file>