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10"/>
    <p:sldId id="257" r:id="rId11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68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3" Target="slides/slide4.xml" Type="http://schemas.openxmlformats.org/officeDocument/2006/relationships/slide"/><Relationship Id="rId14" Target="slides/slide3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8" Target="slides/slide8.xml" Type="http://schemas.openxmlformats.org/officeDocument/2006/relationships/slide"/><Relationship Id="rId19" Target="slides/slide9.xml" Type="http://schemas.openxmlformats.org/officeDocument/2006/relationships/slide"/><Relationship Id="rId20" Target="slides/slide10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0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16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4pPr>
            <a:lvl5pPr marL="12538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842400"/>
            <a:ext cx="8305200" cy="1789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03600"/>
            <a:ext cx="8305200" cy="124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46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2000"/>
            <a:ext cx="41112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648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800" y="1332000"/>
            <a:ext cx="4035600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528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4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4pPr>
            <a:lvl5pPr marL="1297013" indent="-170100">
              <a:lnSpc>
                <a:spcPct val="100000"/>
              </a:lnSpc>
              <a:buFont typeface="Arial" panose="020B0604020202020204" pitchFamily="34" charset="0"/>
              <a:buChar char="•"/>
              <a:defRPr sz="1103">
                <a:latin typeface="Lato" panose="020F0502020204030203" pitchFamily="34" charset="0"/>
              </a:defRPr>
            </a:lvl5pPr>
            <a:lvl6pPr marL="1433700" indent="-170100">
              <a:lnSpc>
                <a:spcPct val="100000"/>
              </a:lnSpc>
              <a:defRPr sz="1103"/>
            </a:lvl6pPr>
            <a:lvl7pPr marL="1674000" indent="-170100">
              <a:lnSpc>
                <a:spcPct val="100000"/>
              </a:lnSpc>
              <a:defRPr sz="1103"/>
            </a:lvl7pPr>
            <a:lvl8pPr marL="1906200" indent="-170100">
              <a:lnSpc>
                <a:spcPct val="100000"/>
              </a:lnSpc>
              <a:defRPr sz="1103"/>
            </a:lvl8pPr>
            <a:lvl9pPr marL="2135700" indent="-170100">
              <a:lnSpc>
                <a:spcPct val="100000"/>
              </a:lnSpc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mall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2pPr marL="469800" indent="-175500">
              <a:buFontTx/>
              <a:buChar char="‒"/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55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98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93A39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4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wo 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57200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559600" y="42696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59600" y="453960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6985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20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6020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26800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26800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60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4400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91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4042800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62000"/>
            <a:ext cx="4042800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9600" y="1332000"/>
            <a:ext cx="4042800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9600" y="1962000"/>
            <a:ext cx="4042800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3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3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2000"/>
            <a:ext cx="830520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0"/>
              </a:defRPr>
            </a:lvl5pPr>
            <a:lvl6pPr marL="1433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780800"/>
            <a:ext cx="3103200" cy="3048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01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buFontTx/>
              <a:buChar char="‒"/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162000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69800" indent="-170100">
              <a:lnSpc>
                <a:spcPct val="100000"/>
              </a:lnSpc>
              <a:buFontTx/>
              <a:buChar char="‒"/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0206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4pPr>
            <a:lvl5pPr marL="12528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>
                <a:latin typeface="Lato" panose="020F0502020204030203" pitchFamily="34" charset="0"/>
              </a:defRPr>
            </a:lvl5pPr>
            <a:lvl6pPr marL="1477913" marR="0" indent="-214313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6pPr>
            <a:lvl7pPr marL="16740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7pPr>
            <a:lvl8pPr marL="19062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8pPr>
            <a:lvl9pPr marL="2135700" marR="0" indent="-170100" algn="l" defTabSz="91437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629600"/>
            <a:ext cx="3103200" cy="306000"/>
          </a:xfrm>
        </p:spPr>
        <p:txBody>
          <a:bodyPr>
            <a:normAutofit/>
          </a:bodyPr>
          <a:lstStyle>
            <a:lvl1pPr marL="0" indent="0">
              <a:buNone/>
              <a:defRPr sz="800" b="0" i="1">
                <a:solidFill>
                  <a:schemeClr val="accent5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01439836"/>
      </p:ext>
    </p:extLst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14" Target="../media/image1.emf" Type="http://schemas.openxmlformats.org/officeDocument/2006/relationships/image"/><Relationship Id="rId15" Target="../media/image2.emf" Type="http://schemas.openxmlformats.org/officeDocument/2006/relationships/image"/><Relationship Id="rId16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229600" cy="7416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2000"/>
            <a:ext cx="8107082" cy="3754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D267B-40D0-4DD7-AC1D-48683B2540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6834" y="167935"/>
            <a:ext cx="564240" cy="5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FCAB09-91CA-475B-B6CD-D124E3343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24096"/>
          <a:stretch/>
        </p:blipFill>
        <p:spPr>
          <a:xfrm>
            <a:off x="0" y="115217"/>
            <a:ext cx="1066800" cy="28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0FBC2-4514-4E11-A820-6885E5011C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778" y="223913"/>
            <a:ext cx="752320" cy="6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4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1" r:id="rId5"/>
    <p:sldLayoutId id="214748367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09" indent="-176209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37" indent="-222245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6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06" indent="-169859" algn="l" defTabSz="80643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41375"/>
            <a:ext cx="83052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Microwave Oven</a:t>
            </a:r>
          </a:p>
        </p:txBody>
      </p:sp>
      <p:sp xmlns:r="http://schemas.openxmlformats.org/officeDocument/2006/relationships"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 indent="0" marL="0">
              <a:spcAft>
                <a:spcPct val="15000"/>
              </a:spcAft>
            </a:pPr>
            <a:r>
              <a:rPr lang="en-US"/>
              <a:t>COMSOL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0400"/>
            <a:ext cx="8305200" cy="74295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Introduction</a:t>
            </a:r>
            <a:endParaRPr lang="en-US"/>
          </a:p>
        </p:txBody>
      </p:sp>
      <p:sp>
        <p:nvSpPr>
          <p:cNvPr name="AutoShape 4" id="4"/>
          <p:cNvSpPr/>
          <p:nvPr/>
        </p:nvSpPr>
        <p:spPr>
          <a:xfrm flipH="false" flipV="false" rot="0">
            <a:off x="457200" y="1332000"/>
            <a:ext cx="8305200" cy="375285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This is a model of the heating process in a microwave oven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600" b="false" i="false" u="none">
                <a:solidFill>
                  <a:srgbClr val="393A39"/>
                </a:solidFill>
                <a:latin typeface="Lato"/>
              </a:rPr>
              <a:t>The distributed heat source is computed in a stationary, frequency-domain electromagnetic analysis followed by a transient heat transfer simulation showing how the heat redistributes in the food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symmetry cut is applied vertically through the oven, waveguide, potato, and plate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both the full and reduced size geometry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The microwave oven is a metallic box connected to a 2.45 GHz microwave source via a rectangular waveguide operating in the TE10 mode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Near the bottom of the oven there is a cylindrical glass plate with a spherical potato placed on top of it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300" b="false" i="false" u="none">
                <a:solidFill>
                  <a:srgbClr val="393A39"/>
                </a:solidFill>
                <a:latin typeface="Lato"/>
              </a:rPr>
              <a:t>The microwave operates at 1 kW, but when we use symmetry to reduce the model size by one half, we only input 500 W in simulation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Geometry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Electromagnetic Waves, Frequency Domain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819400" cy="43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Model Definition</a:t>
            </a:r>
          </a:p>
        </p:txBody>
      </p:sp>
      <p:sp>
        <p:nvSpPr>
          <p:cNvPr name="AutoShape 4" id="4"/>
          <p:cNvSpPr/>
          <p:nvPr/>
        </p:nvSpPr>
        <p:spPr>
          <a:xfrm>
            <a:off x="4114800" y="4221567"/>
            <a:ext cx="4800600" cy="300816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Heat Transfer in Solids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621117"/>
            <a:ext cx="4800600" cy="36004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874000"/>
            <a:ext cx="2667000" cy="292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547100"/>
            <a:ext cx="9652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figure shows the distributed microwave heat source as a slice plot through the center of the potato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rather complicated oscillating pattern, which has a strong peak in the center, shows that the potato acts as a resonant cavity for the microwave field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The power absorbed in the potato is evaluated and amounts to about 60% of the input microwave power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200" b="false" i="false" u="none">
                <a:solidFill>
                  <a:srgbClr val="393A39"/>
                </a:solidFill>
                <a:latin typeface="Lato"/>
              </a:rPr>
              <a:t>Most of the remaining power is reflected back through the port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Dissipated microwave power distribution (W/m3).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0" marL="0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None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figure shows the temperature in the center of the potato as a function of time for the first 5 seconds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Temperature in the center of the potato during the first 5 seconds of heating.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Due to the low thermal conductivity of the potato, the heat distributes rather slowly, and the temperature profile after 5 seconds has a strong peak in the center (see the figure)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When heating the potato further, the temperature in the center eventually reaches 100°C and the water contents start boiling, drying out the center and transporting heat as steam to outer layers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Deformed electric field and Temperature distribution after 5 seconds of heating.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080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Results</a:t>
            </a:r>
          </a:p>
        </p:txBody>
      </p:sp>
      <p:sp>
        <p:nvSpPr>
          <p:cNvPr name="AutoShape 2" id="2"/>
          <p:cNvSpPr/>
          <p:nvPr/>
        </p:nvSpPr>
        <p:spPr>
          <a:xfrm flipH="false" flipV="false" rot="0">
            <a:off x="457200" y="1620000"/>
            <a:ext cx="2949575" cy="3162300"/>
          </a:xfrm>
          <a:prstGeom prst="rect">
            <a:avLst/>
          </a:prstGeom>
          <a:noFill/>
          <a:ln>
            <a:noFill/>
            <a:headEnd type="none" len="med" w="med"/>
            <a:tailEnd type="none" len="med" w="med"/>
          </a:ln>
        </p:spPr>
        <p:txBody>
          <a:bodyPr anchorCtr="false" anchor="t" vert="horz" tIns="45720" lIns="0" bIns="45720" rIns="91440" wrap="square">
            <a:normAutofit/>
          </a:bodyPr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This also affects the electromagnetic properties of the potato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The simple microwave absorption and heat conduction model used here does not capture these nonlinear effects</a:t>
            </a:r>
          </a:p>
          <a:p>
            <a:pPr lvl="0" algn="l" indent="-176209" marL="176209">
              <a:lnSpc>
                <a:spcPct val="100000"/>
              </a:lnSpc>
              <a:spcBef>
                <a:spcPts val="1000"/>
              </a:spcBef>
              <a:spcAft>
                <a:spcPct val="15000"/>
              </a:spcAft>
              <a:buFont typeface="Wingdings"/>
              <a:buChar char="§"/>
            </a:pPr>
            <a:r>
              <a:rPr lang="en-US" sz="1400" b="false" i="false" u="none">
                <a:solidFill>
                  <a:srgbClr val="393A39"/>
                </a:solidFill>
                <a:latin typeface="Lato"/>
              </a:rPr>
              <a:t>However, the model can serve as a starting point for a more advanced analysis</a:t>
            </a:r>
          </a:p>
        </p:txBody>
      </p:sp>
      <p:sp>
        <p:nvSpPr>
          <p:cNvPr name="AutoShape 4" id="4"/>
          <p:cNvSpPr/>
          <p:nvPr/>
        </p:nvSpPr>
        <p:spPr>
          <a:xfrm>
            <a:off x="5104469" y="4441443"/>
            <a:ext cx="4800600" cy="492507"/>
          </a:xfrm>
          <a:prstGeom prst="rect">
            <a:avLst/>
          </a:prstGeom>
        </p:spPr>
        <p:txBody>
          <a:bodyPr anchor="t" anchorCtr="false"/>
          <a:p>
            <a:r>
              <a:rPr lang="en-US" sz="1200" b="false" i="true" u="none">
                <a:solidFill>
                  <a:srgbClr val="1B4D81"/>
                </a:solidFill>
                <a:latin typeface="Lato"/>
              </a:rPr>
              <a:t>Deformed electric field and Temperature distribution after 5 seconds of heating. Full size (top) and half size (bottom)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469" y="209550"/>
            <a:ext cx="2821262" cy="42318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sol">
  <a:themeElements>
    <a:clrScheme name="COMSOL 1">
      <a:dk1>
        <a:srgbClr val="393A39"/>
      </a:dk1>
      <a:lt1>
        <a:srgbClr val="FFFFFF"/>
      </a:lt1>
      <a:dk2>
        <a:srgbClr val="24325B"/>
      </a:dk2>
      <a:lt2>
        <a:srgbClr val="D7E3EE"/>
      </a:lt2>
      <a:accent1>
        <a:srgbClr val="005596"/>
      </a:accent1>
      <a:accent2>
        <a:srgbClr val="368CCB"/>
      </a:accent2>
      <a:accent3>
        <a:srgbClr val="EEA341"/>
      </a:accent3>
      <a:accent4>
        <a:srgbClr val="E65E30"/>
      </a:accent4>
      <a:accent5>
        <a:srgbClr val="388090"/>
      </a:accent5>
      <a:accent6>
        <a:srgbClr val="A5D5CF"/>
      </a:accent6>
      <a:hlink>
        <a:srgbClr val="368CCB"/>
      </a:hlink>
      <a:folHlink>
        <a:srgbClr val="005596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43074F0-4B04-455D-A174-9AE4F28B5B0E}" vid="{3FF8A466-F0F8-46B5-8CD7-6E797DFE1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Lato</vt:lpstr>
      <vt:lpstr>Lato Light</vt:lpstr>
      <vt:lpstr>Wingdings</vt:lpstr>
      <vt:lpstr>comsol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2024-09-26T19:45:18Z</dcterms:created>
  <dc:creator>COMSOL</dc:creator>
  <cp:lastModifiedBy>COMSOL</cp:lastModifiedBy>
  <dcterms:modified xsi:type="dcterms:W3CDTF">2024-09-26T19:45:18Z</dcterms:modified>
  <cp:revision>1</cp:revision>
  <dc:title>Microwave Oven</dc:title>
</cp:coreProperties>
</file>