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1" r:id="rId15"/>
    <p:sldId id="262" r:id="rId16"/>
    <p:sldId id="263" r:id="rId17"/>
    <p:sldId id="264" r:id="rId18"/>
    <p:sldId id="265" r:id="rId19"/>
    <p:sldId id="266" r:id="rId20"/>
    <p:sldId id="267" r:id="rId21"/>
    <p:sldId id="269" r:id="rId23"/>
    <p:sldId id="270" r:id="rId2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5" Target="slides/slide6.xml" Type="http://schemas.openxmlformats.org/officeDocument/2006/relationships/slide"/><Relationship Id="rId16" Target="slides/slide5.xml" Type="http://schemas.openxmlformats.org/officeDocument/2006/relationships/slide"/><Relationship Id="rId17" Target="slides/slide7.xml" Type="http://schemas.openxmlformats.org/officeDocument/2006/relationships/slide"/><Relationship Id="rId18" Target="slides/slide8.xml" Type="http://schemas.openxmlformats.org/officeDocument/2006/relationships/slide"/><Relationship Id="rId19" Target="slides/slide9.xml" Type="http://schemas.openxmlformats.org/officeDocument/2006/relationships/slide"/><Relationship Id="rId20" Target="slides/slide10.xml" Type="http://schemas.openxmlformats.org/officeDocument/2006/relationships/slide"/><Relationship Id="rId21" Target="slides/slide11.xml" Type="http://schemas.openxmlformats.org/officeDocument/2006/relationships/slide"/><Relationship Id="rId23" Target="slides/slide13.xml" Type="http://schemas.openxmlformats.org/officeDocument/2006/relationships/slide"/><Relationship Id="rId24" Target="slides/slide12.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3.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 Id="rId3" Type="http://schemas.openxmlformats.org/officeDocument/2006/relationships/tags" Target="../tags/tag6.xml"/></Relationships>

</file>

<file path=ppt/slides/_rels/slide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1.xml"/></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2.xml"/></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ype="http://schemas.openxmlformats.org/officeDocument/2006/relationships/tags" Target="../tags/tag4.xml"/></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5.xml"/></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0.png" Type="http://schemas.openxmlformats.org/officeDocument/2006/relationships/image"/><Relationship Id="rId3" Target="../media/image11.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2.png" Type="http://schemas.openxmlformats.org/officeDocument/2006/relationships/image"/><Relationship Id="rId3" Target="../media/image13.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Aquifer Characterization</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Setup</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In the Figure, the eight points on the rim of the area being characterized are numbered pairwise as 1±, 2±, 3±, 4±, with plus and minus signs denoting injection wells and pumping wells, respectively.</a:t>
            </a:r>
          </a:p>
        </p:txBody>
      </p:sp>
      <p:sp>
        <p:nvSpPr>
          <p:cNvPr name="AutoShape 4" id="4"/>
          <p:cNvSpPr/>
          <p:nvPr/>
        </p:nvSpPr>
        <p:spPr>
          <a:xfrm>
            <a:off x="4114800" y="4240693"/>
            <a:ext cx="4800600" cy="300816"/>
          </a:xfrm>
          <a:prstGeom prst="rect">
            <a:avLst/>
          </a:prstGeom>
        </p:spPr>
        <p:txBody>
          <a:bodyPr anchor="t" anchorCtr="false"/>
          <a:p>
            <a:r>
              <a:rPr lang="en-US" sz="1200" b="false" i="true" u="none">
                <a:solidFill>
                  <a:srgbClr val="1B4D81"/>
                </a:solidFill>
                <a:latin typeface="Lato"/>
              </a:rPr>
              <a:t>Discretization of the hydraulic-conductivity parameter field.</a:t>
            </a:r>
          </a:p>
        </p:txBody>
      </p:sp>
      <p:pic>
        <p:nvPicPr>
          <p:cNvPr name="Picture 3" id="3"/>
          <p:cNvPicPr>
            <a:picLocks noChangeAspect="true"/>
          </p:cNvPicPr>
          <p:nvPr/>
        </p:nvPicPr>
        <p:blipFill>
          <a:blip r:embed="rId2"/>
          <a:stretch>
            <a:fillRect/>
          </a:stretch>
        </p:blipFill>
        <p:spPr>
          <a:xfrm>
            <a:off x="4114800" y="601991"/>
            <a:ext cx="4800600" cy="3638702"/>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Model Data</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A text file with reference synthetically generated field data, containing the logarithmic values of the regularized hydraulic-conductivity parameter field is used to generate fictitious hydraulic-head measurements. </a:t>
            </a:r>
          </a:p>
          <a:p>
            <a:pPr lvl="0" algn="l" indent="-176209" marL="176209">
              <a:lnSpc>
                <a:spcPct val="100000"/>
              </a:lnSpc>
              <a:spcBef>
                <a:spcPts val="1000"/>
              </a:spcBef>
              <a:buFont typeface="Wingdings"/>
              <a:buChar char="§"/>
            </a:pPr>
            <a:r>
              <a:rPr lang="en-US" sz="1600" b="false" i="false" u="none">
                <a:solidFill>
                  <a:srgbClr val="393A39"/>
                </a:solidFill>
                <a:latin typeface="Lato"/>
              </a:rPr>
              <a:t>This allows to evaluate the optimization solver’s performance and accuracy, and to test and calibrate the inverse model. </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Different penalty terms in the objective function can be investigated and the solution’s dependence on the number of used observations can be analyzed.</a:t>
            </a: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Inverse-modeling results for the hydraulic conductivity field with 24 hydraulic-head observations taken into account</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Hydraulic conductivity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Inverse-modeling results for the hydraulic conductivity field with 6 hydraulic-head observations taken into account</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Hydraulic conductivity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xmlns:xsi="http://www.w3.org/2001/XMLSchema-instance">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Introduction</a:t>
            </a:r>
            <a:endParaRPr lang="en-US"/>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This is an example of how to combine least-squares objectives with control variables fields to solve an inverse-modeling problem</a:t>
            </a:r>
          </a:p>
          <a:p>
            <a:pPr algn="l" indent="-176209" lvl="0" marL="176209">
              <a:lnSpc>
                <a:spcPct val="100000"/>
              </a:lnSpc>
              <a:spcBef>
                <a:spcPts val="1000"/>
              </a:spcBef>
              <a:buFont typeface="Wingdings"/>
              <a:buChar char="§"/>
            </a:pPr>
            <a:r>
              <a:rPr b="false" i="false" lang="en-US" sz="1100" u="none">
                <a:solidFill>
                  <a:srgbClr val="393A39"/>
                </a:solidFill>
                <a:latin typeface="Lato"/>
              </a:rPr>
              <a:t>Inverse modeling is the practice of using (measurement) data as input to estimate the unknown parameters of the function which would describe the data</a:t>
            </a:r>
          </a:p>
          <a:p>
            <a:pPr algn="l" indent="-176209" lvl="0" marL="176209">
              <a:lnSpc>
                <a:spcPct val="100000"/>
              </a:lnSpc>
              <a:spcBef>
                <a:spcPts val="1000"/>
              </a:spcBef>
              <a:buFont typeface="Wingdings"/>
              <a:buChar char="§"/>
            </a:pPr>
            <a:r>
              <a:rPr b="false" i="false" lang="en-US" sz="1100" u="none">
                <a:solidFill>
                  <a:srgbClr val="393A39"/>
                </a:solidFill>
                <a:latin typeface="Lato"/>
              </a:rPr>
              <a:t>A forward model using the Darcy's Law interface is set up to generate the data which is then used for the inverse modeling. The efficiency and accuracy of the inverse method as well as the optimization solver's performance can be evaluated using the forward model.</a:t>
            </a:r>
          </a:p>
          <a:p>
            <a:pPr algn="l" indent="-176209" lvl="0" marL="176209">
              <a:lnSpc>
                <a:spcPct val="100000"/>
              </a:lnSpc>
              <a:spcBef>
                <a:spcPts val="1000"/>
              </a:spcBef>
              <a:buFont typeface="Wingdings"/>
              <a:buChar char="§"/>
            </a:pPr>
            <a:r>
              <a:rPr b="false" i="false" lang="en-US" sz="1100" u="none">
                <a:solidFill>
                  <a:srgbClr val="393A39"/>
                </a:solidFill>
                <a:latin typeface="Lato"/>
              </a:rPr>
              <a:t xsi:nil="true"/>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Surface: Control variable field (1)</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Introduction</a:t>
            </a:r>
            <a:endParaRPr lang="en-US"/>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Surface: Control variable field (1)</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The techniques used here are generally applicable for solving underdetermined optimization problems with COMSOL Multiphysics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Model Description</a:t>
            </a:r>
            <a:endParaRPr lang="en-US"/>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flow in an aquifer with spacially variable hydraulic conductivity is simulated</a:t>
            </a:r>
          </a:p>
          <a:p>
            <a:pPr algn="l" indent="-176209" lvl="0" marL="176209">
              <a:lnSpc>
                <a:spcPct val="100000"/>
              </a:lnSpc>
              <a:spcBef>
                <a:spcPts val="1000"/>
              </a:spcBef>
              <a:buFont typeface="Wingdings"/>
              <a:buChar char="§"/>
            </a:pPr>
            <a:r>
              <a:rPr b="false" i="false" lang="en-US" sz="1100" u="none">
                <a:solidFill>
                  <a:srgbClr val="393A39"/>
                </a:solidFill>
                <a:latin typeface="Lato"/>
              </a:rPr>
              <a:t>In the forward model the aquifer is surrounded by a quasi-infinite domain with constant hydraulic conductivity, which is represented by </a:t>
            </a:r>
            <a:r>
              <a:rPr b="false" i="false" lang="en-US" sz="1100" u="none">
                <a:solidFill>
                  <a:srgbClr val="393A39"/>
                </a:solidFill>
                <a:latin typeface="Tahoma"/>
              </a:rPr>
              <a:t>infinite elements</a:t>
            </a:r>
            <a:r>
              <a:rPr b="false" i="false" lang="en-US" sz="1100" u="none">
                <a:solidFill>
                  <a:srgbClr val="393A39"/>
                </a:solidFill>
                <a:latin typeface="Lato"/>
              </a:rPr>
              <a:t>. The flow is modeled using Darcy's Law interface</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The inverse problem is to estimate the hydraulic-conductivity field on a discretized quadratic grid in the aquifer using experimental (that is, forward-model) data in the form of hydraulic-head measurements from four dipole-pump tests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Contour: Hydraulic head (m) Streamline: Total Darcy velocity field</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Equations - Fluid Flow</a:t>
            </a:r>
          </a:p>
        </p:txBody>
      </p:sp>
      <p:sp>
        <p:nvSpPr>
          <p:cNvPr id="6" name="AutoShape 6"/>
          <p:cNvSpPr/>
          <p:nvPr/>
        </p:nvSpPr>
        <p:spPr>
          <a:xfrm>
            <a:off x="2308444" y="4784034"/>
            <a:ext cx="5334880" cy="300816"/>
          </a:xfrm>
          <a:prstGeom prst="rect">
            <a:avLst/>
          </a:prstGeom>
        </p:spPr>
        <p:txBody>
          <a:bodyPr anchor="t" anchorCtr="false"/>
          <a:p>
            <a:r>
              <a:rPr b="false" i="true" lang="en-US" sz="1200" u="none">
                <a:solidFill>
                  <a:srgbClr val="1B4D81"/>
                </a:solidFill>
                <a:latin typeface="Lato"/>
              </a:rPr>
              <a:t>The Aquifer is surrounded by Infinite Elements</a:t>
            </a:r>
          </a:p>
        </p:txBody>
      </p:sp>
      <p:pic>
        <p:nvPicPr>
          <p:cNvPr id="5" name="Picture 5"/>
          <p:cNvPicPr>
            <a:picLocks noChangeAspect="true"/>
          </p:cNvPicPr>
          <p:nvPr>
            <p:custDataLst>
              <p:tags r:id="rId3"/>
            </p:custDataLst>
          </p:nvPr>
        </p:nvPicPr>
        <p:blipFill>
          <a:blip r:embed="rId2"/>
          <a:stretch>
            <a:fillRect/>
          </a:stretch>
        </p:blipFill>
        <p:spPr>
          <a:xfrm>
            <a:off x="2308444" y="1332000"/>
            <a:ext cx="4602712" cy="3452034"/>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Equations - Fluid Flow</a:t>
            </a:r>
          </a:p>
        </p:txBody>
      </p:sp>
      <p:sp>
        <p:nvSpPr>
          <p:cNvPr name="AutoShape 2" id="2"/>
          <p:cNvSpPr/>
          <p:nvPr/>
        </p:nvSpPr>
        <p:spPr>
          <a:xfrm flipH="false" flipV="false" rot="0">
            <a:off x="457200" y="1620000"/>
            <a:ext cx="2949575" cy="397096"/>
          </a:xfrm>
          <a:prstGeom prst="rect">
            <a:avLst/>
          </a:prstGeom>
          <a:noFill/>
          <a:ln>
            <a:noFill/>
            <a:headEnd type="none" len="med" w="med"/>
            <a:tailEnd type="none" len="med" w="med"/>
          </a:ln>
        </p:spPr>
        <p:txBody>
          <a:bodyPr anchorCtr="false" anchor="t" vert="horz" tIns="45720" lIns="0" bIns="45720" rIns="91440" wrap="square">
            <a:normAutofit/>
          </a:bodyPr>
          <a:p>
            <a:pPr algn="l">
              <a:spcAft>
                <a:spcPct val="30000"/>
              </a:spcAft>
            </a:pPr>
            <a:r>
              <a:rPr lang="en-US" sz="1120" b="false" i="true" u="none">
                <a:solidFill>
                  <a:srgbClr val="1B4D81"/>
                </a:solidFill>
                <a:latin typeface="Lato"/>
              </a:rPr>
              <a:t>Darcy's Law</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Darcy's Law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2207596"/>
            <a:ext cx="1244600" cy="279400"/>
          </a:xfrm>
          <a:prstGeom prst="rect">
            <a:avLst/>
          </a:prstGeom>
        </p:spPr>
      </p:pic>
      <p:pic>
        <p:nvPicPr>
          <p:cNvPr name="Picture 11" id="11"/>
          <p:cNvPicPr>
            <a:picLocks noChangeAspect="true"/>
          </p:cNvPicPr>
          <p:nvPr/>
        </p:nvPicPr>
        <p:blipFill>
          <a:blip r:embed="rId4"/>
          <a:stretch>
            <a:fillRect/>
          </a:stretch>
        </p:blipFill>
        <p:spPr>
          <a:xfrm>
            <a:off x="584200" y="2867996"/>
            <a:ext cx="1016000" cy="4445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Optimization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If the number of unknown parameters, </a:t>
            </a:r>
            <a:r>
              <a:rPr lang="en-US" sz="1600" b="false" i="true" u="none">
                <a:solidFill>
                  <a:srgbClr val="393A39"/>
                </a:solidFill>
                <a:latin typeface="Century Schoolbook"/>
              </a:rPr>
              <a:t>n</a:t>
            </a:r>
            <a:r>
              <a:rPr lang="en-US" sz="1600" b="false" i="false" u="none">
                <a:solidFill>
                  <a:srgbClr val="393A39"/>
                </a:solidFill>
                <a:latin typeface="Lato"/>
              </a:rPr>
              <a:t>, is larger than the number of measurement values, </a:t>
            </a:r>
            <a:r>
              <a:rPr lang="en-US" sz="1600" b="false" i="true" u="none">
                <a:solidFill>
                  <a:srgbClr val="393A39"/>
                </a:solidFill>
                <a:latin typeface="Century Schoolbook"/>
              </a:rPr>
              <a:t>m</a:t>
            </a:r>
            <a:r>
              <a:rPr lang="en-US" sz="1600" b="false" i="false" u="none">
                <a:solidFill>
                  <a:srgbClr val="393A39"/>
                </a:solidFill>
                <a:latin typeface="Lato"/>
              </a:rPr>
              <a:t>, the inverse problem is called underdetermined</a:t>
            </a:r>
          </a:p>
          <a:p>
            <a:pPr lvl="0" algn="l" indent="-176209" marL="176209">
              <a:lnSpc>
                <a:spcPct val="100000"/>
              </a:lnSpc>
              <a:spcBef>
                <a:spcPts val="1000"/>
              </a:spcBef>
              <a:buFont typeface="Wingdings"/>
              <a:buChar char="§"/>
            </a:pPr>
            <a:r>
              <a:rPr lang="en-US" sz="1600" b="false" i="false" u="none">
                <a:solidFill>
                  <a:srgbClr val="393A39"/>
                </a:solidFill>
                <a:latin typeface="Lato"/>
              </a:rPr>
              <a:t>The objective function </a:t>
            </a:r>
            <a:r>
              <a:rPr lang="en-US" sz="1600" b="false" i="true" u="none">
                <a:solidFill>
                  <a:srgbClr val="393A39"/>
                </a:solidFill>
                <a:latin typeface="Century Schoolbook"/>
              </a:rPr>
              <a:t>L</a:t>
            </a:r>
            <a:r>
              <a:rPr lang="en-US" sz="1600" b="false" i="false" u="none">
                <a:solidFill>
                  <a:srgbClr val="393A39"/>
                </a:solidFill>
                <a:latin typeface="Lato"/>
              </a:rPr>
              <a:t> for an underdetermined inverse problem can be written as the sum of a fitness term and a penalty term</a:t>
            </a:r>
          </a:p>
          <a:p>
            <a:pPr lvl="0" algn="l" indent="-176209" marL="176209">
              <a:lnSpc>
                <a:spcPct val="100000"/>
              </a:lnSpc>
              <a:spcBef>
                <a:spcPts val="1000"/>
              </a:spcBef>
              <a:buFont typeface="Wingdings"/>
              <a:buChar char="§"/>
            </a:pPr>
            <a:r>
              <a:rPr lang="en-US" sz="1600" b="false" i="false" u="none">
                <a:solidFill>
                  <a:srgbClr val="393A39"/>
                </a:solidFill>
                <a:latin typeface="Lato"/>
              </a:rPr>
              <a:t>The fitness term measures how well the model fits with the observations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penalty term is relevant for problems where the number of parameters, n, exceeds the number of measurement values, m. It serves to discriminate between solutions with comparable fitness values.</a:t>
            </a: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Objective Function</a:t>
            </a:r>
          </a:p>
        </p:txBody>
      </p:sp>
      <p:sp>
        <p:nvSpPr>
          <p:cNvPr name="AutoShape 4" id="4"/>
          <p:cNvSpPr/>
          <p:nvPr/>
        </p:nvSpPr>
        <p:spPr>
          <a:xfrm flipH="false" flipV="false" rot="0">
            <a:off x="457200" y="2563900"/>
            <a:ext cx="8305200" cy="25209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true" i="false" u="none">
                <a:solidFill>
                  <a:srgbClr val="393A39"/>
                </a:solidFill>
                <a:latin typeface="Century Schoolbook"/>
              </a:rPr>
              <a:t>y</a:t>
            </a:r>
            <a:r>
              <a:rPr lang="en-US" sz="1600" b="false" i="false" u="none">
                <a:solidFill>
                  <a:srgbClr val="393A39"/>
                </a:solidFill>
                <a:latin typeface="Lato"/>
              </a:rPr>
              <a:t> denotes an </a:t>
            </a:r>
            <a:r>
              <a:rPr lang="en-US" sz="1600" b="false" i="true" u="none">
                <a:solidFill>
                  <a:srgbClr val="393A39"/>
                </a:solidFill>
                <a:latin typeface="Century Schoolbook"/>
              </a:rPr>
              <a:t>m</a:t>
            </a:r>
            <a:r>
              <a:rPr lang="en-US" sz="1600" b="false" i="false" u="none">
                <a:solidFill>
                  <a:srgbClr val="393A39"/>
                </a:solidFill>
                <a:latin typeface="Lato"/>
              </a:rPr>
              <a:t>-dimensional row vector of measurement values,</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s</a:t>
            </a:r>
            <a:r>
              <a:rPr lang="en-US" sz="1600" b="false" i="false" u="none">
                <a:solidFill>
                  <a:srgbClr val="393A39"/>
                </a:solidFill>
                <a:latin typeface="Lato"/>
              </a:rPr>
              <a:t> is an </a:t>
            </a:r>
            <a:r>
              <a:rPr lang="en-US" sz="1600" b="false" i="true" u="none">
                <a:solidFill>
                  <a:srgbClr val="393A39"/>
                </a:solidFill>
                <a:latin typeface="Century Schoolbook"/>
              </a:rPr>
              <a:t>n</a:t>
            </a:r>
            <a:r>
              <a:rPr lang="en-US" sz="1600" b="false" i="false" u="none">
                <a:solidFill>
                  <a:srgbClr val="393A39"/>
                </a:solidFill>
                <a:latin typeface="Lato"/>
              </a:rPr>
              <a:t>-dimensional row vector of parameter values,</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h: R</a:t>
            </a:r>
            <a:r>
              <a:rPr lang="en-US" sz="1600" b="false" i="true" u="none" baseline="30000">
                <a:solidFill>
                  <a:srgbClr val="393A39"/>
                </a:solidFill>
                <a:latin typeface="Century Schoolbook"/>
              </a:rPr>
              <a:t>n</a:t>
            </a:r>
            <a:r>
              <a:rPr lang="en-US" sz="1600" b="false" i="false" u="none">
                <a:solidFill>
                  <a:srgbClr val="393A39"/>
                </a:solidFill>
                <a:latin typeface="Lato"/>
              </a:rPr>
              <a:t> --&gt; </a:t>
            </a:r>
            <a:r>
              <a:rPr lang="en-US" sz="1600" b="true" i="false" u="none">
                <a:solidFill>
                  <a:srgbClr val="393A39"/>
                </a:solidFill>
                <a:latin typeface="Century Schoolbook"/>
              </a:rPr>
              <a:t>R</a:t>
            </a:r>
            <a:r>
              <a:rPr lang="en-US" sz="1600" b="false" i="true" u="none" baseline="30000">
                <a:solidFill>
                  <a:srgbClr val="393A39"/>
                </a:solidFill>
                <a:latin typeface="Century Schoolbook"/>
              </a:rPr>
              <a:t>m</a:t>
            </a:r>
            <a:r>
              <a:rPr lang="en-US" sz="1600" b="false" i="false" u="none">
                <a:solidFill>
                  <a:srgbClr val="393A39"/>
                </a:solidFill>
                <a:latin typeface="Lato"/>
              </a:rPr>
              <a:t> is the forward model, which maps from parameter values to expected measurements,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and </a:t>
            </a:r>
            <a:r>
              <a:rPr lang="en-US" sz="1600" b="false" i="true" u="none">
                <a:solidFill>
                  <a:srgbClr val="393A39"/>
                </a:solidFill>
                <a:latin typeface="Century Schoolbook"/>
              </a:rPr>
              <a:t>R</a:t>
            </a:r>
            <a:r>
              <a:rPr lang="en-US" sz="1600" b="false" i="false" u="none">
                <a:solidFill>
                  <a:srgbClr val="393A39"/>
                </a:solidFill>
                <a:latin typeface="Lato"/>
              </a:rPr>
              <a:t> is the </a:t>
            </a:r>
            <a:r>
              <a:rPr lang="en-US" sz="1600" b="false" i="true" u="none">
                <a:solidFill>
                  <a:srgbClr val="393A39"/>
                </a:solidFill>
                <a:latin typeface="Century Schoolbook"/>
              </a:rPr>
              <a:t>m</a:t>
            </a:r>
            <a:r>
              <a:rPr lang="en-US" sz="1600" b="false" i="false" u="none">
                <a:solidFill>
                  <a:srgbClr val="393A39"/>
                </a:solidFill>
                <a:latin typeface="Lato"/>
              </a:rPr>
              <a:t>-by-</a:t>
            </a:r>
            <a:r>
              <a:rPr lang="en-US" sz="1600" b="false" i="true" u="none">
                <a:solidFill>
                  <a:srgbClr val="393A39"/>
                </a:solidFill>
                <a:latin typeface="Century Schoolbook"/>
              </a:rPr>
              <a:t>m</a:t>
            </a:r>
            <a:r>
              <a:rPr lang="en-US" sz="1600" b="false" i="false" u="none">
                <a:solidFill>
                  <a:srgbClr val="393A39"/>
                </a:solidFill>
                <a:latin typeface="Lato"/>
              </a:rPr>
              <a:t> covariance matrix of measurement errors. For equally distributed errors, it resembles </a:t>
            </a:r>
            <a:r>
              <a:rPr lang="en-US" sz="1600" b="false" i="false" u="none">
                <a:solidFill>
                  <a:srgbClr val="393A39"/>
                </a:solidFill>
                <a:latin typeface="Symbol"/>
              </a:rPr>
              <a:t>s</a:t>
            </a:r>
            <a:r>
              <a:rPr lang="en-US" sz="1600" b="false" i="true" u="none" baseline="-25000">
                <a:solidFill>
                  <a:srgbClr val="393A39"/>
                </a:solidFill>
                <a:latin typeface="Century Schoolbook"/>
              </a:rPr>
              <a:t>R</a:t>
            </a:r>
            <a:r>
              <a:rPr lang="en-US" sz="1600" b="false" i="false" u="none" baseline="30000">
                <a:solidFill>
                  <a:srgbClr val="393A39"/>
                </a:solidFill>
                <a:latin typeface="Lato"/>
              </a:rPr>
              <a:t>2</a:t>
            </a:r>
            <a:r>
              <a:rPr lang="en-US" sz="1600" b="false" i="false" u="none">
                <a:solidFill>
                  <a:srgbClr val="393A39"/>
                </a:solidFill>
                <a:latin typeface="Lato"/>
              </a:rPr>
              <a:t> </a:t>
            </a:r>
            <a:r>
              <a:rPr lang="en-US" sz="1600" b="false" i="true" u="none">
                <a:solidFill>
                  <a:srgbClr val="393A39"/>
                </a:solidFill>
                <a:latin typeface="Century Schoolbook"/>
              </a:rPr>
              <a:t>I</a:t>
            </a:r>
            <a:r>
              <a:rPr lang="en-US" sz="1600" b="false" i="false" u="none">
                <a:solidFill>
                  <a:srgbClr val="393A39"/>
                </a:solidFill>
                <a:latin typeface="Lato"/>
              </a:rPr>
              <a:t> with </a:t>
            </a:r>
            <a:r>
              <a:rPr lang="en-US" sz="1600" b="false" i="true" u="none">
                <a:solidFill>
                  <a:srgbClr val="393A39"/>
                </a:solidFill>
                <a:latin typeface="Century Schoolbook"/>
              </a:rPr>
              <a:t>I</a:t>
            </a:r>
            <a:r>
              <a:rPr lang="en-US" sz="1600" b="false" i="false" u="none">
                <a:solidFill>
                  <a:srgbClr val="393A39"/>
                </a:solidFill>
                <a:latin typeface="Lato"/>
              </a:rPr>
              <a:t> being the identity matrix</a:t>
            </a:r>
          </a:p>
        </p:txBody>
      </p:sp>
      <p:pic>
        <p:nvPicPr>
          <p:cNvPr name="Picture 5" id="5"/>
          <p:cNvPicPr>
            <a:picLocks noChangeAspect="true"/>
          </p:cNvPicPr>
          <p:nvPr/>
        </p:nvPicPr>
        <p:blipFill>
          <a:blip r:embed="rId2"/>
          <a:stretch>
            <a:fillRect/>
          </a:stretch>
        </p:blipFill>
        <p:spPr>
          <a:xfrm>
            <a:off x="584200" y="1332000"/>
            <a:ext cx="2730500" cy="304800"/>
          </a:xfrm>
          <a:prstGeom prst="rect">
            <a:avLst/>
          </a:prstGeom>
        </p:spPr>
      </p:pic>
      <p:pic>
        <p:nvPicPr>
          <p:cNvPr name="Picture 6" id="6"/>
          <p:cNvPicPr>
            <a:picLocks noChangeAspect="true"/>
          </p:cNvPicPr>
          <p:nvPr/>
        </p:nvPicPr>
        <p:blipFill>
          <a:blip r:embed="rId3"/>
          <a:stretch>
            <a:fillRect/>
          </a:stretch>
        </p:blipFill>
        <p:spPr>
          <a:xfrm>
            <a:off x="584200" y="1890800"/>
            <a:ext cx="3009900" cy="2921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Penalty Term for Underdetermined Inverse Problems</a:t>
            </a:r>
          </a:p>
        </p:txBody>
      </p:sp>
      <p:sp>
        <p:nvSpPr>
          <p:cNvPr name="AutoShape 4" id="4"/>
          <p:cNvSpPr/>
          <p:nvPr/>
        </p:nvSpPr>
        <p:spPr>
          <a:xfrm flipH="false" flipV="false" rot="0">
            <a:off x="457200" y="2563900"/>
            <a:ext cx="8305200" cy="25209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true" u="none">
                <a:solidFill>
                  <a:srgbClr val="393A39"/>
                </a:solidFill>
                <a:latin typeface="Century Schoolbook"/>
              </a:rPr>
              <a:t>Q</a:t>
            </a:r>
            <a:r>
              <a:rPr lang="en-US" sz="1600" b="false" i="false" u="none">
                <a:solidFill>
                  <a:srgbClr val="393A39"/>
                </a:solidFill>
                <a:latin typeface="Lato"/>
              </a:rPr>
              <a:t> is the spatial covariance matrix,</a:t>
            </a:r>
          </a:p>
          <a:p>
            <a:pPr lvl="0" algn="l" indent="-176209" marL="176209">
              <a:lnSpc>
                <a:spcPct val="100000"/>
              </a:lnSpc>
              <a:spcBef>
                <a:spcPts val="1000"/>
              </a:spcBef>
              <a:buFont typeface="Wingdings"/>
              <a:buChar char="§"/>
            </a:pPr>
            <a:r>
              <a:rPr lang="en-US" sz="1600" b="false" i="true" u="none">
                <a:solidFill>
                  <a:srgbClr val="393A39"/>
                </a:solidFill>
                <a:latin typeface="Century Schoolbook"/>
              </a:rPr>
              <a:t>E</a:t>
            </a:r>
            <a:r>
              <a:rPr lang="en-US" sz="1600" b="false" i="false" u="none">
                <a:solidFill>
                  <a:srgbClr val="393A39"/>
                </a:solidFill>
                <a:latin typeface="Lato"/>
              </a:rPr>
              <a:t> denotes the expectation value</a:t>
            </a:r>
          </a:p>
          <a:p>
            <a:pPr lvl="0" algn="l" indent="-176209" marL="176209">
              <a:lnSpc>
                <a:spcPct val="100000"/>
              </a:lnSpc>
              <a:spcBef>
                <a:spcPts val="1000"/>
              </a:spcBef>
              <a:buFont typeface="Wingdings"/>
              <a:buChar char="§"/>
            </a:pPr>
            <a:r>
              <a:rPr lang="en-US" sz="1600" b="true" i="false" u="none">
                <a:solidFill>
                  <a:srgbClr val="393A39"/>
                </a:solidFill>
                <a:latin typeface="Century Schoolbook"/>
              </a:rPr>
              <a:t>X</a:t>
            </a:r>
            <a:r>
              <a:rPr lang="en-US" sz="1600" b="false" i="false" u="none">
                <a:solidFill>
                  <a:srgbClr val="393A39"/>
                </a:solidFill>
                <a:latin typeface="Lato"/>
              </a:rPr>
              <a:t> is an n-dimensional row vector whose elements all equal 1, and </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Symbol"/>
              </a:rPr>
              <a:t>b</a:t>
            </a:r>
            <a:r>
              <a:rPr lang="en-US" sz="1600" b="false" i="false" u="none">
                <a:solidFill>
                  <a:srgbClr val="393A39"/>
                </a:solidFill>
                <a:latin typeface="Lato"/>
              </a:rPr>
              <a:t> refers to the scalar constant mean of the parameter field.</a:t>
            </a:r>
          </a:p>
        </p:txBody>
      </p:sp>
      <p:pic>
        <p:nvPicPr>
          <p:cNvPr name="Picture 5" id="5"/>
          <p:cNvPicPr>
            <a:picLocks noChangeAspect="true"/>
          </p:cNvPicPr>
          <p:nvPr/>
        </p:nvPicPr>
        <p:blipFill>
          <a:blip r:embed="rId2"/>
          <a:stretch>
            <a:fillRect/>
          </a:stretch>
        </p:blipFill>
        <p:spPr>
          <a:xfrm>
            <a:off x="584200" y="1332000"/>
            <a:ext cx="2832100" cy="317500"/>
          </a:xfrm>
          <a:prstGeom prst="rect">
            <a:avLst/>
          </a:prstGeom>
        </p:spPr>
      </p:pic>
      <p:pic>
        <p:nvPicPr>
          <p:cNvPr name="Picture 6" id="6"/>
          <p:cNvPicPr>
            <a:picLocks noChangeAspect="true"/>
          </p:cNvPicPr>
          <p:nvPr/>
        </p:nvPicPr>
        <p:blipFill>
          <a:blip r:embed="rId3"/>
          <a:stretch>
            <a:fillRect/>
          </a:stretch>
        </p:blipFill>
        <p:spPr>
          <a:xfrm>
            <a:off x="584200" y="1903500"/>
            <a:ext cx="2349500" cy="2794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73.26780700683594&quot;/&gt;&lt;Property name=&quot;xmax&quot; type=&quot;real&quot; value=&quot;73.26780700683594&quot;/&gt;&lt;Property name=&quot;ymin&quot; type=&quot;real&quot; value=&quot;-52.499996185302734&quot;/&gt;&lt;Property name=&quot;ymax&quot; type=&quot;real&quot; value=&quot;52.499996185302734&quot;/&gt;&lt;Property name=&quot;xminhidden&quot; type=&quot;real&quot; value=&quot;-73.26780700683594&quot;/&gt;&lt;Property name=&quot;xmaxhidden&quot; type=&quot;real&quot; value=&quot;73.26780700683594&quot;/&gt;&lt;Property name=&quot;yminhidden&quot; type=&quot;real&quot; value=&quot;-52.499996185302734&quot;/&gt;&lt;Property name=&quot;ymaxhidden&quot; type=&quot;real&quot; value=&quot;52.49999618530273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9642730057239532&quot;/&gt;&lt;Property name=&quot;abstractviewrratio&quot; type=&quot;real&quot; value=&quot;0.19642730057239532&quot;/&gt;&lt;Property name=&quot;abstractviewbratio&quot; type=&quot;real&quot; value=&quot;-0.08093070983886719&quot;/&gt;&lt;Property name=&quot;abstractviewtratio&quot; type=&quot;real&quot; value=&quot;0.08093070983886719&quot;/&gt;&lt;Property name=&quot;abstractviewxscale&quot; type=&quot;real&quot; value=&quot;0.17238299548625946&quot;/&gt;&lt;Property name=&quot;abstractviewyscale&quot; type=&quot;real&quot; value=&quot;0.1723829954862594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568, 407&quot;/&gt;&lt;/PropSet&gt;&lt;PropSet id=&quot;clip&quot;/&gt;&lt;PropSet id=&quot;table&quot;/&gt;&lt;UpdateTimeStamp&gt;Sep 26, 2024, 9:24:28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73.26780700683594&quot;/&gt;&lt;Property name=&quot;xmax&quot; type=&quot;real&quot; value=&quot;73.26780700683594&quot;/&gt;&lt;Property name=&quot;ymin&quot; type=&quot;real&quot; value=&quot;-52.499996185302734&quot;/&gt;&lt;Property name=&quot;ymax&quot; type=&quot;real&quot; value=&quot;52.499996185302734&quot;/&gt;&lt;Property name=&quot;xminhidden&quot; type=&quot;real&quot; value=&quot;-73.26780700683594&quot;/&gt;&lt;Property name=&quot;xmaxhidden&quot; type=&quot;real&quot; value=&quot;73.26780700683594&quot;/&gt;&lt;Property name=&quot;yminhidden&quot; type=&quot;real&quot; value=&quot;-52.499996185302734&quot;/&gt;&lt;Property name=&quot;ymaxhidden&quot; type=&quot;real&quot; value=&quot;52.49999618530273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9642730057239532&quot;/&gt;&lt;Property name=&quot;abstractviewrratio&quot; type=&quot;real&quot; value=&quot;0.19642730057239532&quot;/&gt;&lt;Property name=&quot;abstractviewbratio&quot; type=&quot;real&quot; value=&quot;-0.08093070983886719&quot;/&gt;&lt;Property name=&quot;abstractviewtratio&quot; type=&quot;real&quot; value=&quot;0.08093070983886719&quot;/&gt;&lt;Property name=&quot;abstractviewxscale&quot; type=&quot;real&quot; value=&quot;0.17238299548625946&quot;/&gt;&lt;Property name=&quot;abstractviewyscale&quot; type=&quot;real&quot; value=&quot;0.1723829954862594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568, 407&quot;/&gt;&lt;/PropSet&gt;&lt;PropSet id=&quot;clip&quot;/&gt;&lt;PropSet id=&quot;table&quot;/&gt;&lt;UpdateTimeStamp&gt;Sep 26, 2024, 9:24:28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log Ks, 24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73.26780700683594&quot;/&gt;&lt;Property name=&quot;xmax&quot; type=&quot;real&quot; value=&quot;73.26780700683594&quot;/&gt;&lt;Property name=&quot;ymin&quot; type=&quot;real&quot; value=&quot;-52.499996185302734&quot;/&gt;&lt;Property name=&quot;ymax&quot; type=&quot;real&quot; value=&quot;52.499996185302734&quot;/&gt;&lt;Property name=&quot;xminhidden&quot; type=&quot;real&quot; value=&quot;-73.26780700683594&quot;/&gt;&lt;Property name=&quot;xmaxhidden&quot; type=&quot;real&quot; value=&quot;73.26780700683594&quot;/&gt;&lt;Property name=&quot;yminhidden&quot; type=&quot;real&quot; value=&quot;-52.499996185302734&quot;/&gt;&lt;Property name=&quot;ymaxhidden&quot; type=&quot;real&quot; value=&quot;52.49999618530273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9642730057239532&quot;/&gt;&lt;Property name=&quot;abstractviewrratio&quot; type=&quot;real&quot; value=&quot;0.19642730057239532&quot;/&gt;&lt;Property name=&quot;abstractviewbratio&quot; type=&quot;real&quot; value=&quot;-0.08093070983886719&quot;/&gt;&lt;Property name=&quot;abstractviewtratio&quot; type=&quot;real&quot; value=&quot;0.08093070983886719&quot;/&gt;&lt;Property name=&quot;abstractviewxscale&quot; type=&quot;real&quot; value=&quot;0.17238299548625946&quot;/&gt;&lt;Property name=&quot;abstractviewyscale&quot; type=&quot;real&quot; value=&quot;0.1723829954862594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568, 407&quot;/&gt;&lt;/PropSet&gt;&lt;PropSet id=&quot;clip&quot;/&gt;&lt;PropSet id=&quot;table&quot;/&gt;&lt;UpdateTimeStamp&gt;Sep 26, 2024, 9:24:28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2&lt;/Entity&gt;&lt;Tag&gt;pg2&lt;/Tag&gt;&lt;Node&gt;Results &amp;gt; Flownet, Forward&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260.7721862792969&quot;/&gt;&lt;Property name=&quot;xmax&quot; type=&quot;real&quot; value=&quot;260.7721862792969&quot;/&gt;&lt;Property name=&quot;ymin&quot; type=&quot;real&quot; value=&quot;-157.50001525878906&quot;/&gt;&lt;Property name=&quot;ymax&quot; type=&quot;real&quot; value=&quot;157.50001525878906&quot;/&gt;&lt;Property name=&quot;xminhidden&quot; type=&quot;real&quot; value=&quot;-260.7721862792969&quot;/&gt;&lt;Property name=&quot;xmaxhidden&quot; type=&quot;real&quot; value=&quot;260.7721862792969&quot;/&gt;&lt;Property name=&quot;yminhidden&quot; type=&quot;real&quot; value=&quot;-157.50001525878906&quot;/&gt;&lt;Property name=&quot;ymaxhidden&quot; type=&quot;real&quot; value=&quot;157.50001525878906&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6130951046943665&quot;/&gt;&lt;Property name=&quot;abstractviewrratio&quot; type=&quot;real&quot; value=&quot;0.16130951046943665&quot;/&gt;&lt;Property name=&quot;abstractviewbratio&quot; type=&quot;real&quot; value=&quot;-0.05000000074505806&quot;/&gt;&lt;Property name=&quot;abstractviewtratio&quot; type=&quot;real&quot; value=&quot;0.05000000074505806&quot;/&gt;&lt;Property name=&quot;abstractviewxscale&quot; type=&quot;real&quot; value=&quot;0.4910714030265808&quot;/&gt;&lt;Property name=&quot;abstractviewyscale&quot; type=&quot;real&quot; value=&quot;0.4910714328289032&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654, 395&quot;/&gt;&lt;/PropSet&gt;&lt;PropSet id=&quot;clip&quot;/&gt;&lt;PropSet id=&quot;table&quot;/&gt;&lt;UpdateTimeStamp&gt;Sep 26, 2024, 9:24:31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6&lt;/Entity&gt;&lt;Tag&gt;pg6&lt;/Tag&gt;&lt;Node&gt;Results &amp;gt; 2D Plot Group 6&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ff&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260.7721862792969&quot;/&gt;&lt;Property name=&quot;xmax&quot; type=&quot;real&quot; value=&quot;260.7721862792969&quot;/&gt;&lt;Property name=&quot;ymin&quot; type=&quot;real&quot; value=&quot;-157.50001525878906&quot;/&gt;&lt;Property name=&quot;ymax&quot; type=&quot;real&quot; value=&quot;157.50001525878906&quot;/&gt;&lt;Property name=&quot;xminhidden&quot; type=&quot;real&quot; value=&quot;-260.7721862792969&quot;/&gt;&lt;Property name=&quot;xmaxhidden&quot; type=&quot;real&quot; value=&quot;260.7721862792969&quot;/&gt;&lt;Property name=&quot;yminhidden&quot; type=&quot;real&quot; value=&quot;-157.50001525878906&quot;/&gt;&lt;Property name=&quot;ymaxhidden&quot; type=&quot;real&quot; value=&quot;157.50001525878906&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6130951046943665&quot;/&gt;&lt;Property name=&quot;abstractviewrratio&quot; type=&quot;real&quot; value=&quot;0.16130951046943665&quot;/&gt;&lt;Property name=&quot;abstractviewbratio&quot; type=&quot;real&quot; value=&quot;-0.05000000074505806&quot;/&gt;&lt;Property name=&quot;abstractviewtratio&quot; type=&quot;real&quot; value=&quot;0.05000000074505806&quot;/&gt;&lt;Property name=&quot;abstractviewxscale&quot; type=&quot;real&quot; value=&quot;0.4910714030265808&quot;/&gt;&lt;Property name=&quot;abstractviewyscale&quot; type=&quot;real&quot; value=&quot;0.4910714328289032&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654, 395&quot;/&gt;&lt;/PropSet&gt;&lt;PropSet id=&quot;clip&quot;/&gt;&lt;PropSet id=&quot;table&quot;/&gt;&lt;UpdateTimeStamp&gt;Sep 26, 2024, 9:24:38 PM&lt;/UpdateTimeStamp&gt;&lt;/Root&gt;"/>
</p:tagLst>
</file>

<file path=ppt/tags/tag6.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log Ks, 6 Obs.&lt;/Node&gt;&lt;LinkType&gt;Image&lt;/LinkType&gt;&lt;ModelLink directoryType=&quot;none&quot;&gt;H:\hub\root\build\main\daily\test\tapplications\Subsurface_Flow_Module\Fluid_Flow\aquifer_characterization.mph&lt;/ModelLink&gt;&lt;LocalPath&gt;aquifer_characterization.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73.26780700683594&quot;/&gt;&lt;Property name=&quot;xmax&quot; type=&quot;real&quot; value=&quot;73.26780700683594&quot;/&gt;&lt;Property name=&quot;ymin&quot; type=&quot;real&quot; value=&quot;-52.499996185302734&quot;/&gt;&lt;Property name=&quot;ymax&quot; type=&quot;real&quot; value=&quot;52.499996185302734&quot;/&gt;&lt;Property name=&quot;xminhidden&quot; type=&quot;real&quot; value=&quot;-73.26780700683594&quot;/&gt;&lt;Property name=&quot;xmaxhidden&quot; type=&quot;real&quot; value=&quot;73.26780700683594&quot;/&gt;&lt;Property name=&quot;yminhidden&quot; type=&quot;real&quot; value=&quot;-52.499996185302734&quot;/&gt;&lt;Property name=&quot;ymaxhidden&quot; type=&quot;real&quot; value=&quot;52.49999618530273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9642730057239532&quot;/&gt;&lt;Property name=&quot;abstractviewrratio&quot; type=&quot;real&quot; value=&quot;0.19642730057239532&quot;/&gt;&lt;Property name=&quot;abstractviewbratio&quot; type=&quot;real&quot; value=&quot;-0.08093070983886719&quot;/&gt;&lt;Property name=&quot;abstractviewtratio&quot; type=&quot;real&quot; value=&quot;0.08093070983886719&quot;/&gt;&lt;Property name=&quot;abstractviewxscale&quot; type=&quot;real&quot; value=&quot;0.17238299548625946&quot;/&gt;&lt;Property name=&quot;abstractviewyscale&quot; type=&quot;real&quot; value=&quot;0.1723829954862594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4&quot;/&gt;&lt;Property name=&quot;renderareasizedip&quot; type=&quot;realarray&quot; value=&quot;568, 407&quot;/&gt;&lt;/PropSet&gt;&lt;PropSet id=&quot;clip&quot;/&gt;&lt;PropSet id=&quot;table&quot;/&gt;&lt;UpdateTimeStamp&gt;Sep 26, 2024, 9:24:41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2024-09-26T19:24:46Z</dcterms:created>
  <dc:creator>COMSOL</dc:creator>
  <cp:lastModifiedBy>COMSOL</cp:lastModifiedBy>
  <dcterms:modified xsi:type="dcterms:W3CDTF">2024-09-26T19:24:46Z</dcterms:modified>
  <cp:revision>1</cp:revision>
  <dc:title>Aquifer Characterization</dc:title>
</cp:coreProperties>
</file>