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841" r:id="rId1"/>
    <p:sldMasterId id="2147483896" r:id="rId2"/>
  </p:sldMasterIdLst>
  <p:notesMasterIdLst>
    <p:notesMasterId r:id="rId12"/>
  </p:notesMasterIdLst>
  <p:handoutMasterIdLst>
    <p:handoutMasterId r:id="rId13"/>
  </p:handoutMasterIdLst>
  <p:sldIdLst>
    <p:sldId id="260" r:id="rId3"/>
    <p:sldId id="281" r:id="rId4"/>
    <p:sldId id="313" r:id="rId5"/>
    <p:sldId id="314" r:id="rId6"/>
    <p:sldId id="316" r:id="rId7"/>
    <p:sldId id="321" r:id="rId8"/>
    <p:sldId id="323" r:id="rId9"/>
    <p:sldId id="322" r:id="rId10"/>
    <p:sldId id="267" r:id="rId11"/>
  </p:sldIdLst>
  <p:sldSz cx="12192000" cy="6858000"/>
  <p:notesSz cx="6950075"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909" userDrawn="1">
          <p15:clr>
            <a:srgbClr val="A4A3A4"/>
          </p15:clr>
        </p15:guide>
        <p15:guide id="2" pos="2189"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Author" initials="A"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3" autoAdjust="0"/>
    <p:restoredTop sz="93744" autoAdjust="0"/>
  </p:normalViewPr>
  <p:slideViewPr>
    <p:cSldViewPr snapToGrid="0">
      <p:cViewPr varScale="1">
        <p:scale>
          <a:sx n="115" d="100"/>
          <a:sy n="115" d="100"/>
        </p:scale>
        <p:origin x="375" y="57"/>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3204"/>
    </p:cViewPr>
  </p:sorterViewPr>
  <p:notesViewPr>
    <p:cSldViewPr snapToGrid="0">
      <p:cViewPr varScale="1">
        <p:scale>
          <a:sx n="98" d="100"/>
          <a:sy n="98" d="100"/>
        </p:scale>
        <p:origin x="-3516" y="-96"/>
      </p:cViewPr>
      <p:guideLst>
        <p:guide orient="horz" pos="2909"/>
        <p:guide pos="2189"/>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1804"/>
          </a:xfrm>
          <a:prstGeom prst="rect">
            <a:avLst/>
          </a:prstGeom>
        </p:spPr>
        <p:txBody>
          <a:bodyPr vert="horz" lIns="92487" tIns="46244" rIns="92487" bIns="46244" rtlCol="0"/>
          <a:lstStyle>
            <a:lvl1pPr algn="l">
              <a:defRPr sz="1200"/>
            </a:lvl1pPr>
          </a:lstStyle>
          <a:p>
            <a:endParaRPr lang="en-US" dirty="0"/>
          </a:p>
        </p:txBody>
      </p:sp>
      <p:sp>
        <p:nvSpPr>
          <p:cNvPr id="3" name="Date Placeholder 2"/>
          <p:cNvSpPr>
            <a:spLocks noGrp="1"/>
          </p:cNvSpPr>
          <p:nvPr>
            <p:ph type="dt" sz="quarter" idx="1"/>
          </p:nvPr>
        </p:nvSpPr>
        <p:spPr>
          <a:xfrm>
            <a:off x="3936768" y="0"/>
            <a:ext cx="3011699" cy="461804"/>
          </a:xfrm>
          <a:prstGeom prst="rect">
            <a:avLst/>
          </a:prstGeom>
        </p:spPr>
        <p:txBody>
          <a:bodyPr vert="horz" lIns="92487" tIns="46244" rIns="92487" bIns="46244" rtlCol="0"/>
          <a:lstStyle>
            <a:lvl1pPr algn="r">
              <a:defRPr sz="1200"/>
            </a:lvl1pPr>
          </a:lstStyle>
          <a:p>
            <a:fld id="{272D76BB-07B2-4C7D-9C88-A38292518243}" type="datetimeFigureOut">
              <a:rPr lang="en-US" smtClean="0"/>
              <a:t>11/4/2024</a:t>
            </a:fld>
            <a:endParaRPr lang="en-US" dirty="0"/>
          </a:p>
        </p:txBody>
      </p:sp>
      <p:sp>
        <p:nvSpPr>
          <p:cNvPr id="4" name="Footer Placeholder 3"/>
          <p:cNvSpPr>
            <a:spLocks noGrp="1"/>
          </p:cNvSpPr>
          <p:nvPr>
            <p:ph type="ftr" sz="quarter" idx="2"/>
          </p:nvPr>
        </p:nvSpPr>
        <p:spPr>
          <a:xfrm>
            <a:off x="0" y="8772669"/>
            <a:ext cx="3011699" cy="461804"/>
          </a:xfrm>
          <a:prstGeom prst="rect">
            <a:avLst/>
          </a:prstGeom>
        </p:spPr>
        <p:txBody>
          <a:bodyPr vert="horz" lIns="92487" tIns="46244" rIns="92487" bIns="46244"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36768" y="8772669"/>
            <a:ext cx="3011699" cy="461804"/>
          </a:xfrm>
          <a:prstGeom prst="rect">
            <a:avLst/>
          </a:prstGeom>
        </p:spPr>
        <p:txBody>
          <a:bodyPr vert="horz" lIns="92487" tIns="46244" rIns="92487" bIns="46244" rtlCol="0" anchor="b"/>
          <a:lstStyle>
            <a:lvl1pPr algn="r">
              <a:defRPr sz="1200"/>
            </a:lvl1pPr>
          </a:lstStyle>
          <a:p>
            <a:fld id="{CD62EB29-EBAC-4367-B455-31BF7CEC98F6}" type="slidenum">
              <a:rPr lang="en-US" smtClean="0"/>
              <a:t>‹#›</a:t>
            </a:fld>
            <a:endParaRPr lang="en-US" dirty="0"/>
          </a:p>
        </p:txBody>
      </p:sp>
    </p:spTree>
    <p:extLst>
      <p:ext uri="{BB962C8B-B14F-4D97-AF65-F5344CB8AC3E}">
        <p14:creationId xmlns:p14="http://schemas.microsoft.com/office/powerpoint/2010/main" val="207600421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11699" cy="463407"/>
          </a:xfrm>
          <a:prstGeom prst="rect">
            <a:avLst/>
          </a:prstGeom>
        </p:spPr>
        <p:txBody>
          <a:bodyPr vert="horz" lIns="92487" tIns="46244" rIns="92487" bIns="46244" rtlCol="0"/>
          <a:lstStyle>
            <a:lvl1pPr algn="l">
              <a:defRPr sz="1200"/>
            </a:lvl1pPr>
          </a:lstStyle>
          <a:p>
            <a:endParaRPr lang="it-IT"/>
          </a:p>
        </p:txBody>
      </p:sp>
      <p:sp>
        <p:nvSpPr>
          <p:cNvPr id="3" name="Segnaposto data 2"/>
          <p:cNvSpPr>
            <a:spLocks noGrp="1"/>
          </p:cNvSpPr>
          <p:nvPr>
            <p:ph type="dt" idx="1"/>
          </p:nvPr>
        </p:nvSpPr>
        <p:spPr>
          <a:xfrm>
            <a:off x="3936768" y="0"/>
            <a:ext cx="3011699" cy="463407"/>
          </a:xfrm>
          <a:prstGeom prst="rect">
            <a:avLst/>
          </a:prstGeom>
        </p:spPr>
        <p:txBody>
          <a:bodyPr vert="horz" lIns="92487" tIns="46244" rIns="92487" bIns="46244" rtlCol="0"/>
          <a:lstStyle>
            <a:lvl1pPr algn="r">
              <a:defRPr sz="1200"/>
            </a:lvl1pPr>
          </a:lstStyle>
          <a:p>
            <a:fld id="{7937EA1B-4A51-4AE4-824C-ED17190AC9DB}" type="datetimeFigureOut">
              <a:rPr lang="it-IT" smtClean="0"/>
              <a:t>04/11/2024</a:t>
            </a:fld>
            <a:endParaRPr lang="it-IT"/>
          </a:p>
        </p:txBody>
      </p:sp>
      <p:sp>
        <p:nvSpPr>
          <p:cNvPr id="4" name="Segnaposto immagine diapositiva 3"/>
          <p:cNvSpPr>
            <a:spLocks noGrp="1" noRot="1" noChangeAspect="1"/>
          </p:cNvSpPr>
          <p:nvPr>
            <p:ph type="sldImg" idx="2"/>
          </p:nvPr>
        </p:nvSpPr>
        <p:spPr>
          <a:xfrm>
            <a:off x="706438" y="1154113"/>
            <a:ext cx="5537200" cy="3116262"/>
          </a:xfrm>
          <a:prstGeom prst="rect">
            <a:avLst/>
          </a:prstGeom>
          <a:noFill/>
          <a:ln w="12700">
            <a:solidFill>
              <a:prstClr val="black"/>
            </a:solidFill>
          </a:ln>
        </p:spPr>
        <p:txBody>
          <a:bodyPr vert="horz" lIns="92487" tIns="46244" rIns="92487" bIns="46244" rtlCol="0" anchor="ctr"/>
          <a:lstStyle/>
          <a:p>
            <a:endParaRPr lang="it-IT"/>
          </a:p>
        </p:txBody>
      </p:sp>
      <p:sp>
        <p:nvSpPr>
          <p:cNvPr id="5" name="Segnaposto note 4"/>
          <p:cNvSpPr>
            <a:spLocks noGrp="1"/>
          </p:cNvSpPr>
          <p:nvPr>
            <p:ph type="body" sz="quarter" idx="3"/>
          </p:nvPr>
        </p:nvSpPr>
        <p:spPr>
          <a:xfrm>
            <a:off x="695008" y="4444861"/>
            <a:ext cx="5560060" cy="3636705"/>
          </a:xfrm>
          <a:prstGeom prst="rect">
            <a:avLst/>
          </a:prstGeom>
        </p:spPr>
        <p:txBody>
          <a:bodyPr vert="horz" lIns="92487" tIns="46244" rIns="92487" bIns="46244"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772669"/>
            <a:ext cx="3011699" cy="463406"/>
          </a:xfrm>
          <a:prstGeom prst="rect">
            <a:avLst/>
          </a:prstGeom>
        </p:spPr>
        <p:txBody>
          <a:bodyPr vert="horz" lIns="92487" tIns="46244" rIns="92487" bIns="46244" rtlCol="0" anchor="b"/>
          <a:lstStyle>
            <a:lvl1pPr algn="l">
              <a:defRPr sz="1200"/>
            </a:lvl1pPr>
          </a:lstStyle>
          <a:p>
            <a:endParaRPr lang="it-IT"/>
          </a:p>
        </p:txBody>
      </p:sp>
      <p:sp>
        <p:nvSpPr>
          <p:cNvPr id="7" name="Segnaposto numero diapositiva 6"/>
          <p:cNvSpPr>
            <a:spLocks noGrp="1"/>
          </p:cNvSpPr>
          <p:nvPr>
            <p:ph type="sldNum" sz="quarter" idx="5"/>
          </p:nvPr>
        </p:nvSpPr>
        <p:spPr>
          <a:xfrm>
            <a:off x="3936768" y="8772669"/>
            <a:ext cx="3011699" cy="463406"/>
          </a:xfrm>
          <a:prstGeom prst="rect">
            <a:avLst/>
          </a:prstGeom>
        </p:spPr>
        <p:txBody>
          <a:bodyPr vert="horz" lIns="92487" tIns="46244" rIns="92487" bIns="46244" rtlCol="0" anchor="b"/>
          <a:lstStyle>
            <a:lvl1pPr algn="r">
              <a:defRPr sz="1200"/>
            </a:lvl1pPr>
          </a:lstStyle>
          <a:p>
            <a:fld id="{1BFBA7CB-1058-4335-B046-C5779CEBEFFA}" type="slidenum">
              <a:rPr lang="it-IT" smtClean="0"/>
              <a:t>‹#›</a:t>
            </a:fld>
            <a:endParaRPr lang="it-IT"/>
          </a:p>
        </p:txBody>
      </p:sp>
    </p:spTree>
    <p:extLst>
      <p:ext uri="{BB962C8B-B14F-4D97-AF65-F5344CB8AC3E}">
        <p14:creationId xmlns:p14="http://schemas.microsoft.com/office/powerpoint/2010/main" val="4280344517"/>
      </p:ext>
    </p:extLst>
  </p:cSld>
  <p:clrMap bg1="lt1" tx1="dk1" bg2="lt2" tx2="dk2" accent1="accent1" accent2="accent2" accent3="accent3" accent4="accent4" accent5="accent5" accent6="accent6" hlink="hlink" folHlink="folHlink"/>
  <p:notesStyle>
    <a:lvl1pPr marL="0" algn="l" defTabSz="914377" rtl="0" eaLnBrk="1" latinLnBrk="0" hangingPunct="1">
      <a:defRPr sz="1200" kern="1200">
        <a:solidFill>
          <a:schemeClr val="tx1"/>
        </a:solidFill>
        <a:latin typeface="+mn-lt"/>
        <a:ea typeface="+mn-ea"/>
        <a:cs typeface="+mn-cs"/>
      </a:defRPr>
    </a:lvl1pPr>
    <a:lvl2pPr marL="457189" algn="l" defTabSz="914377" rtl="0" eaLnBrk="1" latinLnBrk="0" hangingPunct="1">
      <a:defRPr sz="1200" kern="1200">
        <a:solidFill>
          <a:schemeClr val="tx1"/>
        </a:solidFill>
        <a:latin typeface="+mn-lt"/>
        <a:ea typeface="+mn-ea"/>
        <a:cs typeface="+mn-cs"/>
      </a:defRPr>
    </a:lvl2pPr>
    <a:lvl3pPr marL="914377" algn="l" defTabSz="914377" rtl="0" eaLnBrk="1" latinLnBrk="0" hangingPunct="1">
      <a:defRPr sz="1200" kern="1200">
        <a:solidFill>
          <a:schemeClr val="tx1"/>
        </a:solidFill>
        <a:latin typeface="+mn-lt"/>
        <a:ea typeface="+mn-ea"/>
        <a:cs typeface="+mn-cs"/>
      </a:defRPr>
    </a:lvl3pPr>
    <a:lvl4pPr marL="1371566" algn="l" defTabSz="914377" rtl="0" eaLnBrk="1" latinLnBrk="0" hangingPunct="1">
      <a:defRPr sz="1200" kern="1200">
        <a:solidFill>
          <a:schemeClr val="tx1"/>
        </a:solidFill>
        <a:latin typeface="+mn-lt"/>
        <a:ea typeface="+mn-ea"/>
        <a:cs typeface="+mn-cs"/>
      </a:defRPr>
    </a:lvl4pPr>
    <a:lvl5pPr marL="1828754" algn="l" defTabSz="914377" rtl="0" eaLnBrk="1" latinLnBrk="0" hangingPunct="1">
      <a:defRPr sz="1200" kern="1200">
        <a:solidFill>
          <a:schemeClr val="tx1"/>
        </a:solidFill>
        <a:latin typeface="+mn-lt"/>
        <a:ea typeface="+mn-ea"/>
        <a:cs typeface="+mn-cs"/>
      </a:defRPr>
    </a:lvl5pPr>
    <a:lvl6pPr marL="2285943" algn="l" defTabSz="914377" rtl="0" eaLnBrk="1" latinLnBrk="0" hangingPunct="1">
      <a:defRPr sz="1200" kern="1200">
        <a:solidFill>
          <a:schemeClr val="tx1"/>
        </a:solidFill>
        <a:latin typeface="+mn-lt"/>
        <a:ea typeface="+mn-ea"/>
        <a:cs typeface="+mn-cs"/>
      </a:defRPr>
    </a:lvl6pPr>
    <a:lvl7pPr marL="2743131" algn="l" defTabSz="914377" rtl="0" eaLnBrk="1" latinLnBrk="0" hangingPunct="1">
      <a:defRPr sz="1200" kern="1200">
        <a:solidFill>
          <a:schemeClr val="tx1"/>
        </a:solidFill>
        <a:latin typeface="+mn-lt"/>
        <a:ea typeface="+mn-ea"/>
        <a:cs typeface="+mn-cs"/>
      </a:defRPr>
    </a:lvl7pPr>
    <a:lvl8pPr marL="3200320" algn="l" defTabSz="914377" rtl="0" eaLnBrk="1" latinLnBrk="0" hangingPunct="1">
      <a:defRPr sz="1200" kern="1200">
        <a:solidFill>
          <a:schemeClr val="tx1"/>
        </a:solidFill>
        <a:latin typeface="+mn-lt"/>
        <a:ea typeface="+mn-ea"/>
        <a:cs typeface="+mn-cs"/>
      </a:defRPr>
    </a:lvl8pPr>
    <a:lvl9pPr marL="3657509" algn="l" defTabSz="914377"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13.png"/><Relationship Id="rId1" Type="http://schemas.openxmlformats.org/officeDocument/2006/relationships/slideMaster" Target="../slideMasters/slideMaster2.xml"/><Relationship Id="rId4" Type="http://schemas.openxmlformats.org/officeDocument/2006/relationships/image" Target="../media/image2.emf"/></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109.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11.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4.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rgbClr val="1B4D8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4020084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534400" y="279400"/>
            <a:ext cx="3352800" cy="62992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682634528"/>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508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0502DE8E-03C4-E9CF-55ED-1D0BFF006CCC}"/>
              </a:ext>
            </a:extLst>
          </p:cNvPr>
          <p:cNvSpPr/>
          <p:nvPr/>
        </p:nvSpPr>
        <p:spPr>
          <a:xfrm>
            <a:off x="2794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768C8A2-3EA9-4494-7B1C-6E0325DF19B0}"/>
              </a:ext>
            </a:extLst>
          </p:cNvPr>
          <p:cNvSpPr/>
          <p:nvPr/>
        </p:nvSpPr>
        <p:spPr>
          <a:xfrm>
            <a:off x="5080024"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65C2A364-C0A0-CF03-BC3C-1C70BB0CDF34}"/>
              </a:ext>
            </a:extLst>
          </p:cNvPr>
          <p:cNvSpPr/>
          <p:nvPr/>
        </p:nvSpPr>
        <p:spPr>
          <a:xfrm>
            <a:off x="7366013"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extLst>
              <a:ext uri="{FF2B5EF4-FFF2-40B4-BE49-F238E27FC236}">
                <a16:creationId xmlns:a16="http://schemas.microsoft.com/office/drawing/2014/main" id="{D59CB0F5-B221-D611-12B7-33483232273F}"/>
              </a:ext>
            </a:extLst>
          </p:cNvPr>
          <p:cNvSpPr/>
          <p:nvPr/>
        </p:nvSpPr>
        <p:spPr>
          <a:xfrm>
            <a:off x="9651997"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9951817"/>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64710958"/>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09600"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54542257"/>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09600"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98893005"/>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09600"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09600"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09600"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5223041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09600"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09600"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85689322"/>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985523"/>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412840341"/>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pic>
        <p:nvPicPr>
          <p:cNvPr id="2" name="Picture 1">
            <a:extLst>
              <a:ext uri="{FF2B5EF4-FFF2-40B4-BE49-F238E27FC236}">
                <a16:creationId xmlns:a16="http://schemas.microsoft.com/office/drawing/2014/main" id="{68A03CAC-CB73-385E-E12E-226C7949D50D}"/>
              </a:ext>
            </a:extLst>
          </p:cNvPr>
          <p:cNvPicPr>
            <a:picLocks noChangeAspect="1"/>
          </p:cNvPicPr>
          <p:nvPr userDrawn="1"/>
        </p:nvPicPr>
        <p:blipFill rotWithShape="1">
          <a:blip r:embed="rId3"/>
          <a:srcRect l="24096"/>
          <a:stretch/>
        </p:blipFill>
        <p:spPr>
          <a:xfrm>
            <a:off x="0" y="153623"/>
            <a:ext cx="1422400" cy="382735"/>
          </a:xfrm>
          <a:prstGeom prst="rect">
            <a:avLst/>
          </a:prstGeom>
        </p:spPr>
      </p:pic>
      <p:pic>
        <p:nvPicPr>
          <p:cNvPr id="4" name="Picture 3">
            <a:extLst>
              <a:ext uri="{FF2B5EF4-FFF2-40B4-BE49-F238E27FC236}">
                <a16:creationId xmlns:a16="http://schemas.microsoft.com/office/drawing/2014/main" id="{462EEFBA-2394-AA5E-4BA4-20691B48C0F9}"/>
              </a:ext>
            </a:extLst>
          </p:cNvPr>
          <p:cNvPicPr>
            <a:picLocks noChangeAspect="1"/>
          </p:cNvPicPr>
          <p:nvPr userDrawn="1"/>
        </p:nvPicPr>
        <p:blipFill>
          <a:blip r:embed="rId4"/>
          <a:stretch>
            <a:fillRect/>
          </a:stretch>
        </p:blipFill>
        <p:spPr>
          <a:xfrm>
            <a:off x="154371" y="298551"/>
            <a:ext cx="1003093" cy="92877"/>
          </a:xfrm>
          <a:prstGeom prst="rect">
            <a:avLst/>
          </a:prstGeom>
        </p:spPr>
      </p:pic>
    </p:spTree>
    <p:extLst>
      <p:ext uri="{BB962C8B-B14F-4D97-AF65-F5344CB8AC3E}">
        <p14:creationId xmlns:p14="http://schemas.microsoft.com/office/powerpoint/2010/main" val="658482782"/>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456338329"/>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1657436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684360138"/>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438056733"/>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8290840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9847207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Uncroped GUI imag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18033839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GUI image, Title,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0" y="4038600"/>
            <a:ext cx="3223683" cy="2235200"/>
          </a:xfrm>
          <a:prstGeom prst="rect">
            <a:avLst/>
          </a:prstGeom>
        </p:spPr>
        <p:txBody>
          <a:bodyPr lIns="0">
            <a:normAutofit/>
          </a:bodyPr>
          <a:lstStyle>
            <a:lvl1pPr marL="0" indent="0">
              <a:lnSpc>
                <a:spcPct val="100000"/>
              </a:lnSpc>
              <a:buNone/>
              <a:defRPr sz="1867">
                <a:solidFill>
                  <a:schemeClr val="tx1"/>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preferably no more than 5 lines</a:t>
            </a:r>
          </a:p>
        </p:txBody>
      </p:sp>
    </p:spTree>
    <p:extLst>
      <p:ext uri="{BB962C8B-B14F-4D97-AF65-F5344CB8AC3E}">
        <p14:creationId xmlns:p14="http://schemas.microsoft.com/office/powerpoint/2010/main" val="35297004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GUI image, Title, 2 subtitles with body text">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841348"/>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749801"/>
            <a:ext cx="2179628" cy="17272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841348"/>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749801"/>
            <a:ext cx="2179628" cy="17272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7275679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GUI image, Title,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8818952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GUI image, Title, Subtitle with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1333"/>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1333"/>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46685"/>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46685"/>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Tree>
    <p:extLst>
      <p:ext uri="{BB962C8B-B14F-4D97-AF65-F5344CB8AC3E}">
        <p14:creationId xmlns:p14="http://schemas.microsoft.com/office/powerpoint/2010/main" val="10373681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body text, 1 image, 2 subtitles with body text V1">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41769758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body text, 1 image, 2 subtitles with body text V2">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053607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5315860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itle, 1 image, 2 subtitles with body tex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97180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971800"/>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574800"/>
            <a:ext cx="6096000"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381000"/>
            <a:ext cx="2928469" cy="1727200"/>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38788042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1 Image, Title, option for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97180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574800"/>
            <a:ext cx="4572001"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1397000"/>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9" name="Content Placeholder 3">
            <a:extLst>
              <a:ext uri="{FF2B5EF4-FFF2-40B4-BE49-F238E27FC236}">
                <a16:creationId xmlns:a16="http://schemas.microsoft.com/office/drawing/2014/main" id="{21EE6DDC-9DF0-0C4F-AFDB-C9D531F30959}"/>
              </a:ext>
            </a:extLst>
          </p:cNvPr>
          <p:cNvSpPr>
            <a:spLocks noGrp="1"/>
          </p:cNvSpPr>
          <p:nvPr>
            <p:ph sz="quarter" idx="17" hasCustomPrompt="1"/>
          </p:nvPr>
        </p:nvSpPr>
        <p:spPr>
          <a:xfrm>
            <a:off x="0" y="2971800"/>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189360231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797847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_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186678795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age, Title, up to 6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1286446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age with 2 subtitle + body text, Titl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33706147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2 image with list, Titl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35786897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2 image with subtitle + body text, Title V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23329"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3224984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2 image with subtitle + body text, Title V2">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6896839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2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930475"/>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905000"/>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4455121"/>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0475"/>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5000"/>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55121"/>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780530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rgbClr val="1B4D8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Click to edit Master text styles</a:t>
            </a:r>
          </a:p>
        </p:txBody>
      </p:sp>
    </p:spTree>
    <p:extLst>
      <p:ext uri="{BB962C8B-B14F-4D97-AF65-F5344CB8AC3E}">
        <p14:creationId xmlns:p14="http://schemas.microsoft.com/office/powerpoint/2010/main" val="111580293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3 images, Title, limited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3"/>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Title 1">
            <a:extLst>
              <a:ext uri="{FF2B5EF4-FFF2-40B4-BE49-F238E27FC236}">
                <a16:creationId xmlns:a16="http://schemas.microsoft.com/office/drawing/2014/main" id="{AF89DF55-FF69-934F-BC9B-AA09EC400408}"/>
              </a:ext>
            </a:extLst>
          </p:cNvPr>
          <p:cNvSpPr txBox="1">
            <a:spLocks/>
          </p:cNvSpPr>
          <p:nvPr/>
        </p:nvSpPr>
        <p:spPr>
          <a:xfrm>
            <a:off x="609600" y="1701800"/>
            <a:ext cx="3223683" cy="1066800"/>
          </a:xfrm>
          <a:prstGeom prst="rect">
            <a:avLst/>
          </a:prstGeom>
        </p:spPr>
        <p:txBody>
          <a:bodyPr vert="horz" lIns="0" tIns="60960" rIns="121920" bIns="60960" rtlCol="0" anchor="b">
            <a:normAutofit/>
          </a:bodyPr>
          <a:lst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a:lstStyle>
          <a:p>
            <a:r>
              <a:rPr lang="en-US" sz="3200"/>
              <a:t>Content slide for product </a:t>
            </a:r>
            <a:endParaRPr lang="en-US" sz="3200" dirty="0"/>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Second level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251693145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43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824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6528108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328160"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8148320"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389401816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1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9855124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4 images, Title, limited tex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386820"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398108"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166297"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6" y="1092200"/>
            <a:ext cx="2621280" cy="26212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11831" y="3848134"/>
            <a:ext cx="2596269" cy="2631439"/>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387805" y="1092201"/>
            <a:ext cx="2620295" cy="2621279"/>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Title 1">
            <a:extLst>
              <a:ext uri="{FF2B5EF4-FFF2-40B4-BE49-F238E27FC236}">
                <a16:creationId xmlns:a16="http://schemas.microsoft.com/office/drawing/2014/main" id="{AF89DF55-FF69-934F-BC9B-AA09EC400408}"/>
              </a:ext>
            </a:extLst>
          </p:cNvPr>
          <p:cNvSpPr txBox="1">
            <a:spLocks/>
          </p:cNvSpPr>
          <p:nvPr/>
        </p:nvSpPr>
        <p:spPr>
          <a:xfrm>
            <a:off x="6469524" y="1193800"/>
            <a:ext cx="3223683" cy="1066800"/>
          </a:xfrm>
          <a:prstGeom prst="rect">
            <a:avLst/>
          </a:prstGeom>
        </p:spPr>
        <p:txBody>
          <a:bodyPr vert="horz" lIns="0" tIns="60960" rIns="121920" bIns="60960" rtlCol="0" anchor="b">
            <a:normAutofit/>
          </a:bodyPr>
          <a:lst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a:lstStyle>
          <a:p>
            <a:r>
              <a:rPr lang="en-US" sz="3200" dirty="0"/>
              <a:t>Content slide for product </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48133"/>
            <a:ext cx="258008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57734"/>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166297"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Tree>
    <p:extLst>
      <p:ext uri="{BB962C8B-B14F-4D97-AF65-F5344CB8AC3E}">
        <p14:creationId xmlns:p14="http://schemas.microsoft.com/office/powerpoint/2010/main" val="110119622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itle, 4 image each with captions with title +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3318942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1_Title, 4 image each with captions with title +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2097070"/>
            <a:ext cx="2618627" cy="1472977"/>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4358698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5 images with title +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9144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5290421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2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4122730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6_8 images with captio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234417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rgbClr val="1B4D8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387490400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1 image alon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5688718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3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5261845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2641128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8 images with short titles + short body text">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4"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25984"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4878916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8 images with caption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7934506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10 images with caption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422775288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23510440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Model Manager -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tretch>
            <a:fillRect/>
          </a:stretch>
        </p:blipFill>
        <p:spPr>
          <a:xfrm>
            <a:off x="203200" y="0"/>
            <a:ext cx="6858000" cy="6858000"/>
          </a:xfrm>
          <a:prstGeom prst="rect">
            <a:avLst/>
          </a:prstGeom>
        </p:spPr>
      </p:pic>
    </p:spTree>
    <p:extLst>
      <p:ext uri="{BB962C8B-B14F-4D97-AF65-F5344CB8AC3E}">
        <p14:creationId xmlns:p14="http://schemas.microsoft.com/office/powerpoint/2010/main" val="21794867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Model Manager -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159866828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Model Manager - model engineer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24345255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31639429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Model Manager -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8680774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1_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40434370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34808701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04378047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07553420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92914389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93294815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Click to edit Master text styles</a:t>
            </a:r>
          </a:p>
        </p:txBody>
      </p:sp>
    </p:spTree>
    <p:extLst>
      <p:ext uri="{BB962C8B-B14F-4D97-AF65-F5344CB8AC3E}">
        <p14:creationId xmlns:p14="http://schemas.microsoft.com/office/powerpoint/2010/main" val="85650248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34376231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15029103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413238219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3260661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61363554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72572332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4318144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07490770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422838817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65108190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424902553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7600410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41543173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667267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52698415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5566"/>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5566"/>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59782323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92886164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368448095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24446708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58181"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564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7948909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274470012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525363"/>
            <a:ext cx="12192000" cy="38072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6299199" y="1803400"/>
            <a:ext cx="5390519"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6299199" y="3175000"/>
            <a:ext cx="5390519"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669848" y="888865"/>
            <a:ext cx="5344383" cy="5374528"/>
          </a:xfrm>
          <a:prstGeom prst="rect">
            <a:avLst/>
          </a:prstGeom>
          <a:solidFill>
            <a:schemeClr val="bg2"/>
          </a:solidFill>
          <a:ln w="6350">
            <a:noFill/>
          </a:ln>
        </p:spPr>
        <p:txBody>
          <a:bodyPr vert="horz" lIns="137160" tIns="45720" rIns="137160" bIns="9144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600"/>
              <a:t> </a:t>
            </a:r>
            <a:endParaRPr lang="en-US" sz="16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669848" y="888867"/>
            <a:ext cx="5344383" cy="5374528"/>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206932207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96532171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2682187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hasCustomPrompt="1"/>
          </p:nvPr>
        </p:nvSpPr>
        <p:spPr>
          <a:xfrm>
            <a:off x="609600" y="787400"/>
            <a:ext cx="11074400" cy="990600"/>
          </a:xfrm>
          <a:prstGeom prst="rect">
            <a:avLst/>
          </a:prstGeom>
        </p:spPr>
        <p:txBody>
          <a:bodyPr lIns="0">
            <a:normAutofit/>
          </a:bodyPr>
          <a:lstStyle>
            <a:lvl1pPr>
              <a:defRPr sz="32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hasCustomPrompt="1"/>
          </p:nvPr>
        </p:nvSpPr>
        <p:spPr>
          <a:xfrm>
            <a:off x="7546163" y="63754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55018122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170761531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16549693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341867901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4194080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162277657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4667069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3711562568"/>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09600"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09600"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400850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2828094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609600" y="1909234"/>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7A8A7BBB-02C2-3B25-29B0-C7537CFDB858}"/>
              </a:ext>
            </a:extLst>
          </p:cNvPr>
          <p:cNvSpPr/>
          <p:nvPr/>
        </p:nvSpPr>
        <p:spPr>
          <a:xfrm>
            <a:off x="6297299" y="1919059"/>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374848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36594047"/>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13565556"/>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824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extLst>
              <a:ext uri="{FF2B5EF4-FFF2-40B4-BE49-F238E27FC236}">
                <a16:creationId xmlns:a16="http://schemas.microsoft.com/office/drawing/2014/main" id="{42884564-BF92-DEC3-5831-8633D5487C8B}"/>
              </a:ext>
            </a:extLst>
          </p:cNvPr>
          <p:cNvSpPr/>
          <p:nvPr/>
        </p:nvSpPr>
        <p:spPr>
          <a:xfrm>
            <a:off x="443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extLst>
              <a:ext uri="{FF2B5EF4-FFF2-40B4-BE49-F238E27FC236}">
                <a16:creationId xmlns:a16="http://schemas.microsoft.com/office/drawing/2014/main" id="{79D9CDFF-245F-98BE-4166-91FDB7B98DF8}"/>
              </a:ext>
            </a:extLst>
          </p:cNvPr>
          <p:cNvSpPr/>
          <p:nvPr/>
        </p:nvSpPr>
        <p:spPr>
          <a:xfrm>
            <a:off x="609601"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609601"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4433329"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824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747355889"/>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60960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609601" y="2099493"/>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4378960" y="2104151"/>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4378961" y="210407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814832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814832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9565025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609600"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 name="Rectangle 2">
            <a:extLst>
              <a:ext uri="{FF2B5EF4-FFF2-40B4-BE49-F238E27FC236}">
                <a16:creationId xmlns:a16="http://schemas.microsoft.com/office/drawing/2014/main" id="{01807E07-0660-B614-DB6B-8DE1577CE6B5}"/>
              </a:ext>
            </a:extLst>
          </p:cNvPr>
          <p:cNvSpPr/>
          <p:nvPr/>
        </p:nvSpPr>
        <p:spPr>
          <a:xfrm>
            <a:off x="4384892"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 name="Rectangle 3">
            <a:extLst>
              <a:ext uri="{FF2B5EF4-FFF2-40B4-BE49-F238E27FC236}">
                <a16:creationId xmlns:a16="http://schemas.microsoft.com/office/drawing/2014/main" id="{EBC81947-00F9-74BB-8D6D-8D99C59D515A}"/>
              </a:ext>
            </a:extLst>
          </p:cNvPr>
          <p:cNvSpPr/>
          <p:nvPr/>
        </p:nvSpPr>
        <p:spPr>
          <a:xfrm>
            <a:off x="8154911"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1864836"/>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09269455"/>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437319"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437319"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216796"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7" y="1092200"/>
            <a:ext cx="2621280" cy="261084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43176" y="3858293"/>
            <a:ext cx="2608283"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443176" y="1092199"/>
            <a:ext cx="2608283" cy="261084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58291"/>
            <a:ext cx="2580083" cy="607908"/>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66201"/>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216796"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25143916"/>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6377078"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a:extLst>
              <a:ext uri="{FF2B5EF4-FFF2-40B4-BE49-F238E27FC236}">
                <a16:creationId xmlns:a16="http://schemas.microsoft.com/office/drawing/2014/main" id="{5B7F8B45-2942-FFC7-D3E1-885DFB4F2996}"/>
              </a:ext>
            </a:extLst>
          </p:cNvPr>
          <p:cNvSpPr/>
          <p:nvPr/>
        </p:nvSpPr>
        <p:spPr>
          <a:xfrm>
            <a:off x="6377078" y="1784074"/>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extLst>
              <a:ext uri="{FF2B5EF4-FFF2-40B4-BE49-F238E27FC236}">
                <a16:creationId xmlns:a16="http://schemas.microsoft.com/office/drawing/2014/main" id="{20A0D4FB-E53C-992F-1223-76C9CEAFB374}"/>
              </a:ext>
            </a:extLst>
          </p:cNvPr>
          <p:cNvSpPr/>
          <p:nvPr/>
        </p:nvSpPr>
        <p:spPr>
          <a:xfrm>
            <a:off x="609601"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a:extLst>
              <a:ext uri="{FF2B5EF4-FFF2-40B4-BE49-F238E27FC236}">
                <a16:creationId xmlns:a16="http://schemas.microsoft.com/office/drawing/2014/main" id="{EE0EDB29-4637-0289-6363-D852B2A703B3}"/>
              </a:ext>
            </a:extLst>
          </p:cNvPr>
          <p:cNvSpPr/>
          <p:nvPr/>
        </p:nvSpPr>
        <p:spPr>
          <a:xfrm>
            <a:off x="599606" y="17896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609599" y="1778001"/>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6380683" y="1781646"/>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6380683" y="4508614"/>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609599" y="4519397"/>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818932704"/>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18152191"/>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16162510"/>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609600"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5B89AB11-3892-56C1-3CDF-F6E297969B8C}"/>
              </a:ext>
            </a:extLst>
          </p:cNvPr>
          <p:cNvSpPr/>
          <p:nvPr/>
        </p:nvSpPr>
        <p:spPr>
          <a:xfrm>
            <a:off x="3441291"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3239923-4C50-0419-C887-C8920B25B7FA}"/>
              </a:ext>
            </a:extLst>
          </p:cNvPr>
          <p:cNvSpPr/>
          <p:nvPr/>
        </p:nvSpPr>
        <p:spPr>
          <a:xfrm>
            <a:off x="629269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DF4186F-023F-128B-56EF-71586D1AEBDD}"/>
              </a:ext>
            </a:extLst>
          </p:cNvPr>
          <p:cNvSpPr/>
          <p:nvPr/>
        </p:nvSpPr>
        <p:spPr>
          <a:xfrm>
            <a:off x="912105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02860957"/>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609600"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3DF75490-FC04-D3A4-D7C4-8E92CF0A3A64}"/>
              </a:ext>
            </a:extLst>
          </p:cNvPr>
          <p:cNvSpPr/>
          <p:nvPr/>
        </p:nvSpPr>
        <p:spPr>
          <a:xfrm>
            <a:off x="345581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2F55CD14-DBA3-8FBF-5247-AC80F83814E1}"/>
              </a:ext>
            </a:extLst>
          </p:cNvPr>
          <p:cNvSpPr/>
          <p:nvPr/>
        </p:nvSpPr>
        <p:spPr>
          <a:xfrm>
            <a:off x="6282987"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20D7B49-B6C1-DC37-3940-A85D84AC3CBE}"/>
              </a:ext>
            </a:extLst>
          </p:cNvPr>
          <p:cNvSpPr/>
          <p:nvPr/>
        </p:nvSpPr>
        <p:spPr>
          <a:xfrm>
            <a:off x="910484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2099025"/>
            <a:ext cx="2618627" cy="14729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1147947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image" Target="../media/image3.png"/><Relationship Id="rId5" Type="http://schemas.openxmlformats.org/officeDocument/2006/relationships/slideLayout" Target="../slideLayouts/slideLayout5.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image" Target="../media/image1.emf"/><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image" Target="../media/image2.emf"/><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67.xml"/><Relationship Id="rId18" Type="http://schemas.openxmlformats.org/officeDocument/2006/relationships/slideLayout" Target="../slideLayouts/slideLayout72.xml"/><Relationship Id="rId26" Type="http://schemas.openxmlformats.org/officeDocument/2006/relationships/slideLayout" Target="../slideLayouts/slideLayout80.xml"/><Relationship Id="rId39" Type="http://schemas.openxmlformats.org/officeDocument/2006/relationships/slideLayout" Target="../slideLayouts/slideLayout93.xml"/><Relationship Id="rId21" Type="http://schemas.openxmlformats.org/officeDocument/2006/relationships/slideLayout" Target="../slideLayouts/slideLayout75.xml"/><Relationship Id="rId34" Type="http://schemas.openxmlformats.org/officeDocument/2006/relationships/slideLayout" Target="../slideLayouts/slideLayout88.xml"/><Relationship Id="rId42" Type="http://schemas.openxmlformats.org/officeDocument/2006/relationships/slideLayout" Target="../slideLayouts/slideLayout96.xml"/><Relationship Id="rId47" Type="http://schemas.openxmlformats.org/officeDocument/2006/relationships/slideLayout" Target="../slideLayouts/slideLayout101.xml"/><Relationship Id="rId50" Type="http://schemas.openxmlformats.org/officeDocument/2006/relationships/slideLayout" Target="../slideLayouts/slideLayout104.xml"/><Relationship Id="rId55" Type="http://schemas.openxmlformats.org/officeDocument/2006/relationships/slideLayout" Target="../slideLayouts/slideLayout109.xml"/><Relationship Id="rId7" Type="http://schemas.openxmlformats.org/officeDocument/2006/relationships/slideLayout" Target="../slideLayouts/slideLayout61.xml"/><Relationship Id="rId2" Type="http://schemas.openxmlformats.org/officeDocument/2006/relationships/slideLayout" Target="../slideLayouts/slideLayout56.xml"/><Relationship Id="rId16" Type="http://schemas.openxmlformats.org/officeDocument/2006/relationships/slideLayout" Target="../slideLayouts/slideLayout70.xml"/><Relationship Id="rId29" Type="http://schemas.openxmlformats.org/officeDocument/2006/relationships/slideLayout" Target="../slideLayouts/slideLayout83.xml"/><Relationship Id="rId11" Type="http://schemas.openxmlformats.org/officeDocument/2006/relationships/slideLayout" Target="../slideLayouts/slideLayout65.xml"/><Relationship Id="rId24" Type="http://schemas.openxmlformats.org/officeDocument/2006/relationships/slideLayout" Target="../slideLayouts/slideLayout78.xml"/><Relationship Id="rId32" Type="http://schemas.openxmlformats.org/officeDocument/2006/relationships/slideLayout" Target="../slideLayouts/slideLayout86.xml"/><Relationship Id="rId37" Type="http://schemas.openxmlformats.org/officeDocument/2006/relationships/slideLayout" Target="../slideLayouts/slideLayout91.xml"/><Relationship Id="rId40" Type="http://schemas.openxmlformats.org/officeDocument/2006/relationships/slideLayout" Target="../slideLayouts/slideLayout94.xml"/><Relationship Id="rId45" Type="http://schemas.openxmlformats.org/officeDocument/2006/relationships/slideLayout" Target="../slideLayouts/slideLayout99.xml"/><Relationship Id="rId53" Type="http://schemas.openxmlformats.org/officeDocument/2006/relationships/slideLayout" Target="../slideLayouts/slideLayout107.xml"/><Relationship Id="rId58" Type="http://schemas.openxmlformats.org/officeDocument/2006/relationships/theme" Target="../theme/theme2.xml"/><Relationship Id="rId5" Type="http://schemas.openxmlformats.org/officeDocument/2006/relationships/slideLayout" Target="../slideLayouts/slideLayout59.xml"/><Relationship Id="rId61" Type="http://schemas.openxmlformats.org/officeDocument/2006/relationships/image" Target="../media/image3.png"/><Relationship Id="rId19" Type="http://schemas.openxmlformats.org/officeDocument/2006/relationships/slideLayout" Target="../slideLayouts/slideLayout73.xml"/><Relationship Id="rId14" Type="http://schemas.openxmlformats.org/officeDocument/2006/relationships/slideLayout" Target="../slideLayouts/slideLayout68.xml"/><Relationship Id="rId22" Type="http://schemas.openxmlformats.org/officeDocument/2006/relationships/slideLayout" Target="../slideLayouts/slideLayout76.xml"/><Relationship Id="rId27" Type="http://schemas.openxmlformats.org/officeDocument/2006/relationships/slideLayout" Target="../slideLayouts/slideLayout81.xml"/><Relationship Id="rId30" Type="http://schemas.openxmlformats.org/officeDocument/2006/relationships/slideLayout" Target="../slideLayouts/slideLayout84.xml"/><Relationship Id="rId35" Type="http://schemas.openxmlformats.org/officeDocument/2006/relationships/slideLayout" Target="../slideLayouts/slideLayout89.xml"/><Relationship Id="rId43" Type="http://schemas.openxmlformats.org/officeDocument/2006/relationships/slideLayout" Target="../slideLayouts/slideLayout97.xml"/><Relationship Id="rId48" Type="http://schemas.openxmlformats.org/officeDocument/2006/relationships/slideLayout" Target="../slideLayouts/slideLayout102.xml"/><Relationship Id="rId56" Type="http://schemas.openxmlformats.org/officeDocument/2006/relationships/slideLayout" Target="../slideLayouts/slideLayout110.xml"/><Relationship Id="rId8" Type="http://schemas.openxmlformats.org/officeDocument/2006/relationships/slideLayout" Target="../slideLayouts/slideLayout62.xml"/><Relationship Id="rId51" Type="http://schemas.openxmlformats.org/officeDocument/2006/relationships/slideLayout" Target="../slideLayouts/slideLayout105.xml"/><Relationship Id="rId3" Type="http://schemas.openxmlformats.org/officeDocument/2006/relationships/slideLayout" Target="../slideLayouts/slideLayout57.xml"/><Relationship Id="rId12" Type="http://schemas.openxmlformats.org/officeDocument/2006/relationships/slideLayout" Target="../slideLayouts/slideLayout66.xml"/><Relationship Id="rId17" Type="http://schemas.openxmlformats.org/officeDocument/2006/relationships/slideLayout" Target="../slideLayouts/slideLayout71.xml"/><Relationship Id="rId25" Type="http://schemas.openxmlformats.org/officeDocument/2006/relationships/slideLayout" Target="../slideLayouts/slideLayout79.xml"/><Relationship Id="rId33" Type="http://schemas.openxmlformats.org/officeDocument/2006/relationships/slideLayout" Target="../slideLayouts/slideLayout87.xml"/><Relationship Id="rId38" Type="http://schemas.openxmlformats.org/officeDocument/2006/relationships/slideLayout" Target="../slideLayouts/slideLayout92.xml"/><Relationship Id="rId46" Type="http://schemas.openxmlformats.org/officeDocument/2006/relationships/slideLayout" Target="../slideLayouts/slideLayout100.xml"/><Relationship Id="rId59" Type="http://schemas.openxmlformats.org/officeDocument/2006/relationships/image" Target="../media/image1.emf"/><Relationship Id="rId20" Type="http://schemas.openxmlformats.org/officeDocument/2006/relationships/slideLayout" Target="../slideLayouts/slideLayout74.xml"/><Relationship Id="rId41" Type="http://schemas.openxmlformats.org/officeDocument/2006/relationships/slideLayout" Target="../slideLayouts/slideLayout95.xml"/><Relationship Id="rId54" Type="http://schemas.openxmlformats.org/officeDocument/2006/relationships/slideLayout" Target="../slideLayouts/slideLayout108.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5" Type="http://schemas.openxmlformats.org/officeDocument/2006/relationships/slideLayout" Target="../slideLayouts/slideLayout69.xml"/><Relationship Id="rId23" Type="http://schemas.openxmlformats.org/officeDocument/2006/relationships/slideLayout" Target="../slideLayouts/slideLayout77.xml"/><Relationship Id="rId28" Type="http://schemas.openxmlformats.org/officeDocument/2006/relationships/slideLayout" Target="../slideLayouts/slideLayout82.xml"/><Relationship Id="rId36" Type="http://schemas.openxmlformats.org/officeDocument/2006/relationships/slideLayout" Target="../slideLayouts/slideLayout90.xml"/><Relationship Id="rId49" Type="http://schemas.openxmlformats.org/officeDocument/2006/relationships/slideLayout" Target="../slideLayouts/slideLayout103.xml"/><Relationship Id="rId57" Type="http://schemas.openxmlformats.org/officeDocument/2006/relationships/slideLayout" Target="../slideLayouts/slideLayout111.xml"/><Relationship Id="rId10" Type="http://schemas.openxmlformats.org/officeDocument/2006/relationships/slideLayout" Target="../slideLayouts/slideLayout64.xml"/><Relationship Id="rId31" Type="http://schemas.openxmlformats.org/officeDocument/2006/relationships/slideLayout" Target="../slideLayouts/slideLayout85.xml"/><Relationship Id="rId44" Type="http://schemas.openxmlformats.org/officeDocument/2006/relationships/slideLayout" Target="../slideLayouts/slideLayout98.xml"/><Relationship Id="rId52" Type="http://schemas.openxmlformats.org/officeDocument/2006/relationships/slideLayout" Target="../slideLayouts/slideLayout106.xml"/><Relationship Id="rId60" Type="http://schemas.openxmlformats.org/officeDocument/2006/relationships/image" Target="../media/image2.emf"/><Relationship Id="rId4" Type="http://schemas.openxmlformats.org/officeDocument/2006/relationships/slideLayout" Target="../slideLayouts/slideLayout58.xml"/><Relationship Id="rId9" Type="http://schemas.openxmlformats.org/officeDocument/2006/relationships/slideLayout" Target="../slideLayouts/slideLayout6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6"/>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57"/>
          <a:stretch>
            <a:fillRect/>
          </a:stretch>
        </p:blipFill>
        <p:spPr>
          <a:xfrm>
            <a:off x="154371" y="298551"/>
            <a:ext cx="1003093" cy="92877"/>
          </a:xfrm>
          <a:prstGeom prst="rect">
            <a:avLst/>
          </a:prstGeom>
        </p:spPr>
      </p:pic>
    </p:spTree>
    <p:extLst>
      <p:ext uri="{BB962C8B-B14F-4D97-AF65-F5344CB8AC3E}">
        <p14:creationId xmlns:p14="http://schemas.microsoft.com/office/powerpoint/2010/main" val="2580694242"/>
      </p:ext>
    </p:extLst>
  </p:cSld>
  <p:clrMap bg1="lt1" tx1="dk1" bg2="lt2" tx2="dk2" accent1="accent1" accent2="accent2" accent3="accent3" accent4="accent4" accent5="accent5" accent6="accent6" hlink="hlink" folHlink="folHlink"/>
  <p:sldLayoutIdLst>
    <p:sldLayoutId id="2147483842" r:id="rId1"/>
    <p:sldLayoutId id="2147483843" r:id="rId2"/>
    <p:sldLayoutId id="2147483844" r:id="rId3"/>
    <p:sldLayoutId id="2147483845" r:id="rId4"/>
    <p:sldLayoutId id="2147483846" r:id="rId5"/>
    <p:sldLayoutId id="2147483847" r:id="rId6"/>
    <p:sldLayoutId id="2147483848" r:id="rId7"/>
    <p:sldLayoutId id="2147483849" r:id="rId8"/>
    <p:sldLayoutId id="2147483850" r:id="rId9"/>
    <p:sldLayoutId id="2147483851" r:id="rId10"/>
    <p:sldLayoutId id="2147483852" r:id="rId11"/>
    <p:sldLayoutId id="2147483853" r:id="rId12"/>
    <p:sldLayoutId id="2147483854" r:id="rId13"/>
    <p:sldLayoutId id="2147483855" r:id="rId14"/>
    <p:sldLayoutId id="2147483856" r:id="rId15"/>
    <p:sldLayoutId id="2147483857" r:id="rId16"/>
    <p:sldLayoutId id="2147483858" r:id="rId17"/>
    <p:sldLayoutId id="2147483859" r:id="rId18"/>
    <p:sldLayoutId id="2147483860" r:id="rId19"/>
    <p:sldLayoutId id="2147483861" r:id="rId20"/>
    <p:sldLayoutId id="2147483862" r:id="rId21"/>
    <p:sldLayoutId id="2147483863" r:id="rId22"/>
    <p:sldLayoutId id="2147483864" r:id="rId23"/>
    <p:sldLayoutId id="2147483865" r:id="rId24"/>
    <p:sldLayoutId id="2147483866" r:id="rId25"/>
    <p:sldLayoutId id="2147483867" r:id="rId26"/>
    <p:sldLayoutId id="2147483868" r:id="rId27"/>
    <p:sldLayoutId id="2147483869" r:id="rId28"/>
    <p:sldLayoutId id="2147483870" r:id="rId29"/>
    <p:sldLayoutId id="2147483871" r:id="rId30"/>
    <p:sldLayoutId id="2147483872" r:id="rId31"/>
    <p:sldLayoutId id="2147483873" r:id="rId32"/>
    <p:sldLayoutId id="2147483874" r:id="rId33"/>
    <p:sldLayoutId id="2147483875" r:id="rId34"/>
    <p:sldLayoutId id="2147483876" r:id="rId35"/>
    <p:sldLayoutId id="2147483877" r:id="rId36"/>
    <p:sldLayoutId id="2147483878" r:id="rId37"/>
    <p:sldLayoutId id="2147483879" r:id="rId38"/>
    <p:sldLayoutId id="2147483880" r:id="rId39"/>
    <p:sldLayoutId id="2147483881" r:id="rId40"/>
    <p:sldLayoutId id="2147483882" r:id="rId41"/>
    <p:sldLayoutId id="2147483883" r:id="rId42"/>
    <p:sldLayoutId id="2147483884" r:id="rId43"/>
    <p:sldLayoutId id="2147483885" r:id="rId44"/>
    <p:sldLayoutId id="2147483886" r:id="rId45"/>
    <p:sldLayoutId id="2147483887" r:id="rId46"/>
    <p:sldLayoutId id="2147483888" r:id="rId47"/>
    <p:sldLayoutId id="2147483889" r:id="rId48"/>
    <p:sldLayoutId id="2147483890" r:id="rId49"/>
    <p:sldLayoutId id="2147483891" r:id="rId50"/>
    <p:sldLayoutId id="2147483892" r:id="rId51"/>
    <p:sldLayoutId id="2147483893" r:id="rId52"/>
    <p:sldLayoutId id="2147483894" r:id="rId53"/>
    <p:sldLayoutId id="2147483895" r:id="rId54"/>
  </p:sldLayoutIdLst>
  <p:txStyles>
    <p:titleStyle>
      <a:lvl1pPr algn="l" defTabSz="1219170" rtl="0" eaLnBrk="1" latinLnBrk="0" hangingPunct="1">
        <a:lnSpc>
          <a:spcPct val="90000"/>
        </a:lnSpc>
        <a:spcBef>
          <a:spcPct val="0"/>
        </a:spcBef>
        <a:buNone/>
        <a:defRPr sz="3200" b="1" kern="1200">
          <a:solidFill>
            <a:srgbClr val="1B4D8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58"/>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9"/>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0"/>
          <a:stretch>
            <a:fillRect/>
          </a:stretch>
        </p:blipFill>
        <p:spPr>
          <a:xfrm>
            <a:off x="154371" y="298551"/>
            <a:ext cx="1003093" cy="92877"/>
          </a:xfrm>
          <a:prstGeom prst="rect">
            <a:avLst/>
          </a:prstGeom>
        </p:spPr>
      </p:pic>
    </p:spTree>
    <p:extLst>
      <p:ext uri="{BB962C8B-B14F-4D97-AF65-F5344CB8AC3E}">
        <p14:creationId xmlns:p14="http://schemas.microsoft.com/office/powerpoint/2010/main" val="2933310972"/>
      </p:ext>
    </p:extLst>
  </p:cSld>
  <p:clrMap bg1="lt1" tx1="dk1" bg2="lt2" tx2="dk2" accent1="accent1" accent2="accent2" accent3="accent3" accent4="accent4" accent5="accent5" accent6="accent6" hlink="hlink" folHlink="folHlink"/>
  <p:sldLayoutIdLst>
    <p:sldLayoutId id="2147483897" r:id="rId1"/>
    <p:sldLayoutId id="2147483898" r:id="rId2"/>
    <p:sldLayoutId id="2147483899" r:id="rId3"/>
    <p:sldLayoutId id="2147483900" r:id="rId4"/>
    <p:sldLayoutId id="2147483901" r:id="rId5"/>
    <p:sldLayoutId id="2147483902" r:id="rId6"/>
    <p:sldLayoutId id="2147483903" r:id="rId7"/>
    <p:sldLayoutId id="2147483904" r:id="rId8"/>
    <p:sldLayoutId id="2147483905" r:id="rId9"/>
    <p:sldLayoutId id="2147483906" r:id="rId10"/>
    <p:sldLayoutId id="2147483907" r:id="rId11"/>
    <p:sldLayoutId id="2147483908" r:id="rId12"/>
    <p:sldLayoutId id="2147483909" r:id="rId13"/>
    <p:sldLayoutId id="2147483910" r:id="rId14"/>
    <p:sldLayoutId id="2147483911" r:id="rId15"/>
    <p:sldLayoutId id="2147483912" r:id="rId16"/>
    <p:sldLayoutId id="2147483913" r:id="rId17"/>
    <p:sldLayoutId id="2147483914" r:id="rId18"/>
    <p:sldLayoutId id="2147483915" r:id="rId19"/>
    <p:sldLayoutId id="2147483916" r:id="rId20"/>
    <p:sldLayoutId id="2147483917" r:id="rId21"/>
    <p:sldLayoutId id="2147483918" r:id="rId22"/>
    <p:sldLayoutId id="2147483919" r:id="rId23"/>
    <p:sldLayoutId id="2147483920" r:id="rId24"/>
    <p:sldLayoutId id="2147483921" r:id="rId25"/>
    <p:sldLayoutId id="2147483922" r:id="rId26"/>
    <p:sldLayoutId id="2147483923" r:id="rId27"/>
    <p:sldLayoutId id="2147483924" r:id="rId28"/>
    <p:sldLayoutId id="2147483925" r:id="rId29"/>
    <p:sldLayoutId id="2147483926" r:id="rId30"/>
    <p:sldLayoutId id="2147483927" r:id="rId31"/>
    <p:sldLayoutId id="2147483928" r:id="rId32"/>
    <p:sldLayoutId id="2147483929" r:id="rId33"/>
    <p:sldLayoutId id="2147483930" r:id="rId34"/>
    <p:sldLayoutId id="2147483931" r:id="rId35"/>
    <p:sldLayoutId id="2147483932" r:id="rId36"/>
    <p:sldLayoutId id="2147483933" r:id="rId37"/>
    <p:sldLayoutId id="2147483934" r:id="rId38"/>
    <p:sldLayoutId id="2147483935" r:id="rId39"/>
    <p:sldLayoutId id="2147483936" r:id="rId40"/>
    <p:sldLayoutId id="2147483937" r:id="rId41"/>
    <p:sldLayoutId id="2147483938" r:id="rId42"/>
    <p:sldLayoutId id="2147483939" r:id="rId43"/>
    <p:sldLayoutId id="2147483940" r:id="rId44"/>
    <p:sldLayoutId id="2147483941" r:id="rId45"/>
    <p:sldLayoutId id="2147483942" r:id="rId46"/>
    <p:sldLayoutId id="2147483943" r:id="rId47"/>
    <p:sldLayoutId id="2147483944" r:id="rId48"/>
    <p:sldLayoutId id="2147483945" r:id="rId49"/>
    <p:sldLayoutId id="2147483946" r:id="rId50"/>
    <p:sldLayoutId id="2147483947" r:id="rId51"/>
    <p:sldLayoutId id="2147483948" r:id="rId52"/>
    <p:sldLayoutId id="2147483949" r:id="rId53"/>
    <p:sldLayoutId id="2147483950" r:id="rId54"/>
    <p:sldLayoutId id="2147483951" r:id="rId55"/>
    <p:sldLayoutId id="2147483952" r:id="rId56"/>
    <p:sldLayoutId id="2147483953" r:id="rId57"/>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1"/>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9.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02.xml"/><Relationship Id="rId5" Type="http://schemas.openxmlformats.org/officeDocument/2006/relationships/image" Target="../media/image19.png"/><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02.xml"/><Relationship Id="rId5" Type="http://schemas.openxmlformats.org/officeDocument/2006/relationships/image" Target="../media/image23.png"/><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8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0A832F-FEEA-41D0-A941-D5E4BAC83BB7}"/>
              </a:ext>
            </a:extLst>
          </p:cNvPr>
          <p:cNvSpPr>
            <a:spLocks noGrp="1"/>
          </p:cNvSpPr>
          <p:nvPr>
            <p:ph type="title"/>
          </p:nvPr>
        </p:nvSpPr>
        <p:spPr/>
        <p:txBody>
          <a:bodyPr/>
          <a:lstStyle/>
          <a:p>
            <a:r>
              <a:rPr lang="en-US" dirty="0"/>
              <a:t>Corrosion Under An Evans Droplet</a:t>
            </a:r>
          </a:p>
        </p:txBody>
      </p:sp>
      <p:pic>
        <p:nvPicPr>
          <p:cNvPr id="3" name="Picture 2">
            <a:extLst>
              <a:ext uri="{FF2B5EF4-FFF2-40B4-BE49-F238E27FC236}">
                <a16:creationId xmlns:a16="http://schemas.microsoft.com/office/drawing/2014/main" id="{2642FFF9-272E-4933-98C4-6CB20DEAA060}"/>
              </a:ext>
            </a:extLst>
          </p:cNvPr>
          <p:cNvPicPr>
            <a:picLocks noChangeAspect="1"/>
          </p:cNvPicPr>
          <p:nvPr/>
        </p:nvPicPr>
        <p:blipFill rotWithShape="1">
          <a:blip r:embed="rId2"/>
          <a:srcRect r="33227"/>
          <a:stretch/>
        </p:blipFill>
        <p:spPr>
          <a:xfrm>
            <a:off x="6664237" y="-905553"/>
            <a:ext cx="5560988" cy="6250927"/>
          </a:xfrm>
          <a:prstGeom prst="rect">
            <a:avLst/>
          </a:prstGeom>
        </p:spPr>
      </p:pic>
    </p:spTree>
    <p:extLst>
      <p:ext uri="{BB962C8B-B14F-4D97-AF65-F5344CB8AC3E}">
        <p14:creationId xmlns:p14="http://schemas.microsoft.com/office/powerpoint/2010/main" val="39769941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093843-9B92-4F2C-8272-8C3F534B09CC}"/>
              </a:ext>
            </a:extLst>
          </p:cNvPr>
          <p:cNvSpPr>
            <a:spLocks noGrp="1"/>
          </p:cNvSpPr>
          <p:nvPr>
            <p:ph type="title"/>
          </p:nvPr>
        </p:nvSpPr>
        <p:spPr/>
        <p:txBody>
          <a:bodyPr/>
          <a:lstStyle/>
          <a:p>
            <a:r>
              <a:rPr lang="en-US" dirty="0"/>
              <a:t>Overview</a:t>
            </a:r>
            <a:endParaRPr lang="en-SE" dirty="0"/>
          </a:p>
        </p:txBody>
      </p:sp>
      <p:sp>
        <p:nvSpPr>
          <p:cNvPr id="4" name="Content Placeholder 3">
            <a:extLst>
              <a:ext uri="{FF2B5EF4-FFF2-40B4-BE49-F238E27FC236}">
                <a16:creationId xmlns:a16="http://schemas.microsoft.com/office/drawing/2014/main" id="{C0ED5AD3-B305-4D95-A300-D634A21395D2}"/>
              </a:ext>
            </a:extLst>
          </p:cNvPr>
          <p:cNvSpPr>
            <a:spLocks noGrp="1"/>
          </p:cNvSpPr>
          <p:nvPr>
            <p:ph sz="half" idx="10"/>
          </p:nvPr>
        </p:nvSpPr>
        <p:spPr/>
        <p:txBody>
          <a:bodyPr>
            <a:normAutofit/>
          </a:bodyPr>
          <a:lstStyle/>
          <a:p>
            <a:r>
              <a:rPr lang="en-US" sz="1600" dirty="0"/>
              <a:t>The century-old Evans droplet experiment demonstrates corrosion that is limited by oxygen transport.</a:t>
            </a:r>
          </a:p>
          <a:p>
            <a:r>
              <a:rPr lang="en-US" sz="1600" dirty="0"/>
              <a:t>This Evans droplet tutorial model defines the corrosion of an iron surface in contact with an aqueous sodium-chloride droplet in a surrounding atmosphere that contains both carbon dioxide and oxygen.</a:t>
            </a:r>
          </a:p>
          <a:p>
            <a:r>
              <a:rPr lang="en-US" sz="1600" dirty="0"/>
              <a:t>The model accounts for the charge and mass transport of a multitude of species as well as iron dissolution, oxygen reduction, carbonic acid equilibria, and corrosion-product formation.</a:t>
            </a:r>
          </a:p>
          <a:p>
            <a:r>
              <a:rPr lang="en-US" sz="1600" dirty="0"/>
              <a:t>Spatial gradients are displayed and are attributed to the complex interplay between the dissolved iron, corrosion products, and the atmospheric gases.</a:t>
            </a:r>
          </a:p>
        </p:txBody>
      </p:sp>
      <p:grpSp>
        <p:nvGrpSpPr>
          <p:cNvPr id="16" name="Group 15">
            <a:extLst>
              <a:ext uri="{FF2B5EF4-FFF2-40B4-BE49-F238E27FC236}">
                <a16:creationId xmlns:a16="http://schemas.microsoft.com/office/drawing/2014/main" id="{2EAB877B-F716-4DBC-B9FB-C7C1F2FE2064}"/>
              </a:ext>
            </a:extLst>
          </p:cNvPr>
          <p:cNvGrpSpPr/>
          <p:nvPr/>
        </p:nvGrpSpPr>
        <p:grpSpPr>
          <a:xfrm>
            <a:off x="8472368" y="2162181"/>
            <a:ext cx="3507693" cy="2533638"/>
            <a:chOff x="5486400" y="1276350"/>
            <a:chExt cx="2895600" cy="2091518"/>
          </a:xfrm>
        </p:grpSpPr>
        <p:sp>
          <p:nvSpPr>
            <p:cNvPr id="17" name="Oval 16">
              <a:extLst>
                <a:ext uri="{FF2B5EF4-FFF2-40B4-BE49-F238E27FC236}">
                  <a16:creationId xmlns:a16="http://schemas.microsoft.com/office/drawing/2014/main" id="{A0E327FF-9CC1-44EB-B6FC-AADD3833D481}"/>
                </a:ext>
              </a:extLst>
            </p:cNvPr>
            <p:cNvSpPr/>
            <p:nvPr/>
          </p:nvSpPr>
          <p:spPr>
            <a:xfrm>
              <a:off x="5791200" y="2178536"/>
              <a:ext cx="2286000" cy="1085838"/>
            </a:xfrm>
            <a:prstGeom prst="ellipse">
              <a:avLst/>
            </a:prstGeom>
            <a:solidFill>
              <a:schemeClr val="accent1">
                <a:lumMod val="20000"/>
                <a:lumOff val="80000"/>
              </a:schemeClr>
            </a:solidFill>
            <a:ln>
              <a:solidFill>
                <a:schemeClr val="accent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694116B9-ACF6-401B-B9F1-103748F05CCA}"/>
                </a:ext>
              </a:extLst>
            </p:cNvPr>
            <p:cNvSpPr/>
            <p:nvPr/>
          </p:nvSpPr>
          <p:spPr>
            <a:xfrm>
              <a:off x="5486400" y="2624918"/>
              <a:ext cx="2895600" cy="742950"/>
            </a:xfrm>
            <a:prstGeom prst="rect">
              <a:avLst/>
            </a:prstGeom>
            <a:pattFill prst="wdUpDiag">
              <a:fgClr>
                <a:schemeClr val="accent3"/>
              </a:fgClr>
              <a:bgClr>
                <a:schemeClr val="bg1"/>
              </a:bgClr>
            </a:pattFill>
            <a:ln>
              <a:solidFill>
                <a:schemeClr val="accent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Connector 18">
              <a:extLst>
                <a:ext uri="{FF2B5EF4-FFF2-40B4-BE49-F238E27FC236}">
                  <a16:creationId xmlns:a16="http://schemas.microsoft.com/office/drawing/2014/main" id="{22D7957F-A2C4-42A7-BB2A-CF344F976B38}"/>
                </a:ext>
              </a:extLst>
            </p:cNvPr>
            <p:cNvCxnSpPr/>
            <p:nvPr/>
          </p:nvCxnSpPr>
          <p:spPr>
            <a:xfrm>
              <a:off x="5486400" y="2624918"/>
              <a:ext cx="2895600" cy="0"/>
            </a:xfrm>
            <a:prstGeom prst="line">
              <a:avLst/>
            </a:prstGeom>
            <a:ln w="28575">
              <a:solidFill>
                <a:schemeClr val="accent1">
                  <a:alpha val="10000"/>
                </a:schemeClr>
              </a:solidFill>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DB79E666-98F0-45F0-BF36-1A7C9F188E9D}"/>
                </a:ext>
              </a:extLst>
            </p:cNvPr>
            <p:cNvSpPr/>
            <p:nvPr/>
          </p:nvSpPr>
          <p:spPr>
            <a:xfrm>
              <a:off x="5486400" y="1276350"/>
              <a:ext cx="2895600" cy="2091518"/>
            </a:xfrm>
            <a:prstGeom prst="rect">
              <a:avLst/>
            </a:prstGeom>
            <a:noFill/>
            <a:ln>
              <a:solidFill>
                <a:schemeClr val="accent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TextBox 20">
            <a:extLst>
              <a:ext uri="{FF2B5EF4-FFF2-40B4-BE49-F238E27FC236}">
                <a16:creationId xmlns:a16="http://schemas.microsoft.com/office/drawing/2014/main" id="{94EB3844-9F9D-4621-9F61-9849601949A2}"/>
              </a:ext>
            </a:extLst>
          </p:cNvPr>
          <p:cNvSpPr txBox="1"/>
          <p:nvPr/>
        </p:nvSpPr>
        <p:spPr>
          <a:xfrm>
            <a:off x="8929568" y="2552915"/>
            <a:ext cx="1109599" cy="307777"/>
          </a:xfrm>
          <a:prstGeom prst="rect">
            <a:avLst/>
          </a:prstGeom>
          <a:noFill/>
          <a:ln>
            <a:solidFill>
              <a:schemeClr val="accent1">
                <a:alpha val="10000"/>
              </a:schemeClr>
            </a:solidFill>
          </a:ln>
        </p:spPr>
        <p:txBody>
          <a:bodyPr wrap="none" rtlCol="0">
            <a:spAutoFit/>
          </a:bodyPr>
          <a:lstStyle/>
          <a:p>
            <a:r>
              <a:rPr lang="en-US" sz="1400" dirty="0">
                <a:latin typeface="Lato Light" panose="020F0302020204030203" pitchFamily="34" charset="0"/>
              </a:rPr>
              <a:t>N</a:t>
            </a:r>
            <a:r>
              <a:rPr lang="en-US" sz="1400" baseline="-25000" dirty="0">
                <a:latin typeface="Lato Light" panose="020F0302020204030203" pitchFamily="34" charset="0"/>
              </a:rPr>
              <a:t>2</a:t>
            </a:r>
            <a:r>
              <a:rPr lang="en-US" sz="1400" dirty="0">
                <a:latin typeface="Lato Light" panose="020F0302020204030203" pitchFamily="34" charset="0"/>
              </a:rPr>
              <a:t>, O</a:t>
            </a:r>
            <a:r>
              <a:rPr lang="en-US" sz="1400" baseline="-25000" dirty="0">
                <a:latin typeface="Lato Light" panose="020F0302020204030203" pitchFamily="34" charset="0"/>
              </a:rPr>
              <a:t>2</a:t>
            </a:r>
            <a:r>
              <a:rPr lang="en-US" sz="1400" dirty="0">
                <a:latin typeface="Lato Light" panose="020F0302020204030203" pitchFamily="34" charset="0"/>
              </a:rPr>
              <a:t>, CO</a:t>
            </a:r>
            <a:r>
              <a:rPr lang="en-US" sz="1400" baseline="-25000" dirty="0">
                <a:latin typeface="Lato Light" panose="020F0302020204030203" pitchFamily="34" charset="0"/>
              </a:rPr>
              <a:t>2</a:t>
            </a:r>
            <a:endParaRPr lang="en-US" sz="1400" dirty="0">
              <a:latin typeface="Lato Light" panose="020F0302020204030203" pitchFamily="34" charset="0"/>
            </a:endParaRPr>
          </a:p>
        </p:txBody>
      </p:sp>
      <p:sp>
        <p:nvSpPr>
          <p:cNvPr id="22" name="TextBox 21">
            <a:extLst>
              <a:ext uri="{FF2B5EF4-FFF2-40B4-BE49-F238E27FC236}">
                <a16:creationId xmlns:a16="http://schemas.microsoft.com/office/drawing/2014/main" id="{92B16CB6-F3B7-43EA-AAB1-E0B57333143E}"/>
              </a:ext>
            </a:extLst>
          </p:cNvPr>
          <p:cNvSpPr txBox="1"/>
          <p:nvPr/>
        </p:nvSpPr>
        <p:spPr>
          <a:xfrm>
            <a:off x="9959955" y="3398397"/>
            <a:ext cx="532518" cy="307777"/>
          </a:xfrm>
          <a:prstGeom prst="rect">
            <a:avLst/>
          </a:prstGeom>
          <a:noFill/>
          <a:ln>
            <a:solidFill>
              <a:schemeClr val="accent1">
                <a:alpha val="10000"/>
              </a:schemeClr>
            </a:solidFill>
          </a:ln>
        </p:spPr>
        <p:txBody>
          <a:bodyPr wrap="none" rtlCol="0">
            <a:spAutoFit/>
          </a:bodyPr>
          <a:lstStyle/>
          <a:p>
            <a:r>
              <a:rPr lang="en-US" sz="1400" dirty="0">
                <a:latin typeface="Lato Light" panose="020F0302020204030203" pitchFamily="34" charset="0"/>
              </a:rPr>
              <a:t>H</a:t>
            </a:r>
            <a:r>
              <a:rPr lang="en-US" sz="1400" baseline="-25000" dirty="0">
                <a:latin typeface="Lato Light" panose="020F0302020204030203" pitchFamily="34" charset="0"/>
              </a:rPr>
              <a:t>2</a:t>
            </a:r>
            <a:r>
              <a:rPr lang="en-US" sz="1400" dirty="0">
                <a:latin typeface="Lato Light" panose="020F0302020204030203" pitchFamily="34" charset="0"/>
              </a:rPr>
              <a:t>O</a:t>
            </a:r>
          </a:p>
        </p:txBody>
      </p:sp>
      <p:sp>
        <p:nvSpPr>
          <p:cNvPr id="23" name="TextBox 22">
            <a:extLst>
              <a:ext uri="{FF2B5EF4-FFF2-40B4-BE49-F238E27FC236}">
                <a16:creationId xmlns:a16="http://schemas.microsoft.com/office/drawing/2014/main" id="{F1129D78-C3C3-43F5-9A71-7FC6D0CAD729}"/>
              </a:ext>
            </a:extLst>
          </p:cNvPr>
          <p:cNvSpPr txBox="1"/>
          <p:nvPr/>
        </p:nvSpPr>
        <p:spPr>
          <a:xfrm>
            <a:off x="10092880" y="3985766"/>
            <a:ext cx="266667" cy="215444"/>
          </a:xfrm>
          <a:prstGeom prst="rect">
            <a:avLst/>
          </a:prstGeom>
          <a:solidFill>
            <a:schemeClr val="bg1"/>
          </a:solidFill>
          <a:ln>
            <a:solidFill>
              <a:schemeClr val="accent1">
                <a:alpha val="10000"/>
              </a:schemeClr>
            </a:solidFill>
          </a:ln>
        </p:spPr>
        <p:txBody>
          <a:bodyPr wrap="none" lIns="36000" tIns="0" rIns="36000" bIns="0" rtlCol="0">
            <a:spAutoFit/>
          </a:bodyPr>
          <a:lstStyle/>
          <a:p>
            <a:r>
              <a:rPr lang="en-US" sz="1400" dirty="0">
                <a:latin typeface="Lato Light" panose="020F0302020204030203" pitchFamily="34" charset="0"/>
              </a:rPr>
              <a:t>Fe</a:t>
            </a:r>
          </a:p>
        </p:txBody>
      </p:sp>
    </p:spTree>
    <p:extLst>
      <p:ext uri="{BB962C8B-B14F-4D97-AF65-F5344CB8AC3E}">
        <p14:creationId xmlns:p14="http://schemas.microsoft.com/office/powerpoint/2010/main" val="29476455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093843-9B92-4F2C-8272-8C3F534B09CC}"/>
              </a:ext>
            </a:extLst>
          </p:cNvPr>
          <p:cNvSpPr>
            <a:spLocks noGrp="1"/>
          </p:cNvSpPr>
          <p:nvPr>
            <p:ph type="title"/>
          </p:nvPr>
        </p:nvSpPr>
        <p:spPr/>
        <p:txBody>
          <a:bodyPr/>
          <a:lstStyle/>
          <a:p>
            <a:r>
              <a:rPr lang="en-US" dirty="0"/>
              <a:t>Model Definition</a:t>
            </a:r>
            <a:endParaRPr lang="en-SE" dirty="0"/>
          </a:p>
        </p:txBody>
      </p:sp>
      <p:sp>
        <p:nvSpPr>
          <p:cNvPr id="4" name="Content Placeholder 3">
            <a:extLst>
              <a:ext uri="{FF2B5EF4-FFF2-40B4-BE49-F238E27FC236}">
                <a16:creationId xmlns:a16="http://schemas.microsoft.com/office/drawing/2014/main" id="{C0ED5AD3-B305-4D95-A300-D634A21395D2}"/>
              </a:ext>
            </a:extLst>
          </p:cNvPr>
          <p:cNvSpPr>
            <a:spLocks noGrp="1"/>
          </p:cNvSpPr>
          <p:nvPr>
            <p:ph sz="half" idx="10"/>
          </p:nvPr>
        </p:nvSpPr>
        <p:spPr/>
        <p:txBody>
          <a:bodyPr>
            <a:normAutofit/>
          </a:bodyPr>
          <a:lstStyle/>
          <a:p>
            <a:r>
              <a:rPr lang="en-US" sz="1400" dirty="0"/>
              <a:t>Geometry defined in 2D with axial symmetry: An electrolyte droplet covers the metal surface.</a:t>
            </a:r>
          </a:p>
          <a:p>
            <a:r>
              <a:rPr lang="en-US" sz="1400" dirty="0"/>
              <a:t>The modeled electrolyte species are:  </a:t>
            </a:r>
          </a:p>
          <a:p>
            <a:pPr marL="292100" lvl="1" indent="0">
              <a:buNone/>
            </a:pPr>
            <a:r>
              <a:rPr lang="en-US" sz="1200" dirty="0"/>
              <a:t>H</a:t>
            </a:r>
            <a:r>
              <a:rPr lang="en-US" sz="1200" baseline="30000" dirty="0"/>
              <a:t>+</a:t>
            </a:r>
            <a:r>
              <a:rPr lang="en-US" sz="1200" dirty="0"/>
              <a:t>, OH</a:t>
            </a:r>
            <a:r>
              <a:rPr lang="en-US" sz="1200" baseline="30000" dirty="0"/>
              <a:t>-</a:t>
            </a:r>
            <a:r>
              <a:rPr lang="en-US" sz="1200" dirty="0"/>
              <a:t>, H</a:t>
            </a:r>
            <a:r>
              <a:rPr lang="en-US" sz="1200" baseline="-25000" dirty="0"/>
              <a:t>2</a:t>
            </a:r>
            <a:r>
              <a:rPr lang="en-US" sz="1200" dirty="0"/>
              <a:t>CO</a:t>
            </a:r>
            <a:r>
              <a:rPr lang="en-US" sz="1200" baseline="-25000" dirty="0"/>
              <a:t>3</a:t>
            </a:r>
            <a:r>
              <a:rPr lang="en-US" sz="1200" dirty="0"/>
              <a:t>,  HCO</a:t>
            </a:r>
            <a:r>
              <a:rPr lang="en-US" sz="1200" baseline="-25000" dirty="0"/>
              <a:t>3</a:t>
            </a:r>
            <a:r>
              <a:rPr lang="en-US" sz="1200" baseline="30000" dirty="0"/>
              <a:t>–</a:t>
            </a:r>
            <a:r>
              <a:rPr lang="en-US" sz="1200" dirty="0"/>
              <a:t>, CO</a:t>
            </a:r>
            <a:r>
              <a:rPr lang="en-US" sz="1200" baseline="-25000" dirty="0"/>
              <a:t>3</a:t>
            </a:r>
            <a:r>
              <a:rPr lang="en-US" sz="1200" baseline="30000" dirty="0"/>
              <a:t>2-</a:t>
            </a:r>
            <a:r>
              <a:rPr lang="en-US" sz="1200" dirty="0"/>
              <a:t>, Fe</a:t>
            </a:r>
            <a:r>
              <a:rPr lang="en-US" sz="1200" baseline="30000" dirty="0"/>
              <a:t>2+</a:t>
            </a:r>
            <a:r>
              <a:rPr lang="en-US" sz="1200" dirty="0"/>
              <a:t>, FeOH</a:t>
            </a:r>
            <a:r>
              <a:rPr lang="en-US" sz="1200" baseline="30000" dirty="0"/>
              <a:t>+</a:t>
            </a:r>
            <a:r>
              <a:rPr lang="en-US" sz="1200" dirty="0"/>
              <a:t>, FeCO</a:t>
            </a:r>
            <a:r>
              <a:rPr lang="en-US" sz="1200" baseline="-25000" dirty="0"/>
              <a:t>3</a:t>
            </a:r>
            <a:r>
              <a:rPr lang="en-US" sz="1200" dirty="0"/>
              <a:t>(aq), Na</a:t>
            </a:r>
            <a:r>
              <a:rPr lang="en-US" sz="1200" baseline="30000" dirty="0"/>
              <a:t>+</a:t>
            </a:r>
            <a:r>
              <a:rPr lang="en-US" sz="1200" dirty="0"/>
              <a:t>, Cl</a:t>
            </a:r>
            <a:r>
              <a:rPr lang="en-US" sz="1200" baseline="30000" dirty="0"/>
              <a:t>-</a:t>
            </a:r>
            <a:r>
              <a:rPr lang="en-US" sz="1200" dirty="0"/>
              <a:t>, O</a:t>
            </a:r>
            <a:r>
              <a:rPr lang="en-US" sz="1200" baseline="-25000" dirty="0"/>
              <a:t>2</a:t>
            </a:r>
            <a:r>
              <a:rPr lang="en-US" sz="1200" dirty="0"/>
              <a:t>(aq), CO</a:t>
            </a:r>
            <a:r>
              <a:rPr lang="en-US" sz="1200" baseline="-25000" dirty="0"/>
              <a:t>2</a:t>
            </a:r>
            <a:r>
              <a:rPr lang="en-US" sz="1200" dirty="0"/>
              <a:t>(aq) </a:t>
            </a:r>
          </a:p>
          <a:p>
            <a:r>
              <a:rPr lang="en-US" sz="1400" dirty="0"/>
              <a:t>Homogeneous reactions in the electrolyte:</a:t>
            </a:r>
          </a:p>
          <a:p>
            <a:pPr marL="292100" lvl="1" indent="0">
              <a:buNone/>
            </a:pPr>
            <a:r>
              <a:rPr lang="en-US" sz="1200" dirty="0"/>
              <a:t>H</a:t>
            </a:r>
            <a:r>
              <a:rPr lang="en-US" sz="1200" baseline="30000" dirty="0"/>
              <a:t> + </a:t>
            </a:r>
            <a:r>
              <a:rPr lang="en-US" sz="1200" dirty="0"/>
              <a:t>+ OH</a:t>
            </a:r>
            <a:r>
              <a:rPr lang="en-US" sz="1200" baseline="30000" dirty="0"/>
              <a:t>-</a:t>
            </a:r>
            <a:r>
              <a:rPr lang="en-US" sz="1200" dirty="0"/>
              <a:t> </a:t>
            </a:r>
            <a:r>
              <a:rPr lang="en-US" sz="1200" dirty="0">
                <a:sym typeface="Symbol" panose="05050102010706020507" pitchFamily="18" charset="2"/>
              </a:rPr>
              <a:t></a:t>
            </a:r>
            <a:r>
              <a:rPr lang="en-US" sz="1200" dirty="0"/>
              <a:t> H</a:t>
            </a:r>
            <a:r>
              <a:rPr lang="en-US" sz="1200" baseline="-25000" dirty="0"/>
              <a:t>2</a:t>
            </a:r>
            <a:r>
              <a:rPr lang="en-US" sz="1200" dirty="0"/>
              <a:t>O</a:t>
            </a:r>
          </a:p>
          <a:p>
            <a:pPr marL="292100" lvl="1" indent="0">
              <a:spcBef>
                <a:spcPts val="1200"/>
              </a:spcBef>
              <a:buNone/>
            </a:pPr>
            <a:r>
              <a:rPr lang="en-US" sz="1200" dirty="0"/>
              <a:t>CO</a:t>
            </a:r>
            <a:r>
              <a:rPr lang="en-US" sz="1200" baseline="-25000" dirty="0"/>
              <a:t>2</a:t>
            </a:r>
            <a:r>
              <a:rPr lang="en-US" sz="1200" dirty="0"/>
              <a:t>(aq) + H</a:t>
            </a:r>
            <a:r>
              <a:rPr lang="en-US" sz="1200" baseline="-25000" dirty="0"/>
              <a:t>2</a:t>
            </a:r>
            <a:r>
              <a:rPr lang="en-US" sz="1200" dirty="0"/>
              <a:t>O </a:t>
            </a:r>
            <a:r>
              <a:rPr lang="en-US" sz="1200" dirty="0">
                <a:sym typeface="Symbol" panose="05050102010706020507" pitchFamily="18" charset="2"/>
              </a:rPr>
              <a:t></a:t>
            </a:r>
            <a:r>
              <a:rPr lang="en-US" sz="1200" dirty="0"/>
              <a:t> H</a:t>
            </a:r>
            <a:r>
              <a:rPr lang="en-US" sz="1200" baseline="-25000" dirty="0"/>
              <a:t>2</a:t>
            </a:r>
            <a:r>
              <a:rPr lang="en-US" sz="1200" dirty="0"/>
              <a:t>CO</a:t>
            </a:r>
            <a:r>
              <a:rPr lang="en-US" sz="1200" baseline="-25000" dirty="0"/>
              <a:t>3</a:t>
            </a:r>
          </a:p>
          <a:p>
            <a:pPr marL="292100" lvl="1" indent="0">
              <a:spcBef>
                <a:spcPts val="1200"/>
              </a:spcBef>
              <a:buNone/>
            </a:pPr>
            <a:r>
              <a:rPr lang="en-US" sz="1200" dirty="0"/>
              <a:t>H</a:t>
            </a:r>
            <a:r>
              <a:rPr lang="en-US" sz="1200" baseline="-25000" dirty="0"/>
              <a:t>2</a:t>
            </a:r>
            <a:r>
              <a:rPr lang="en-US" sz="1200" dirty="0"/>
              <a:t>CO</a:t>
            </a:r>
            <a:r>
              <a:rPr lang="en-US" sz="1200" baseline="-25000" dirty="0"/>
              <a:t>3 </a:t>
            </a:r>
            <a:r>
              <a:rPr lang="en-US" sz="1200" dirty="0">
                <a:sym typeface="Symbol" panose="05050102010706020507" pitchFamily="18" charset="2"/>
              </a:rPr>
              <a:t></a:t>
            </a:r>
            <a:r>
              <a:rPr lang="en-US" sz="1200" dirty="0"/>
              <a:t> HCO</a:t>
            </a:r>
            <a:r>
              <a:rPr lang="en-US" sz="1200" baseline="-25000" dirty="0"/>
              <a:t>3</a:t>
            </a:r>
            <a:r>
              <a:rPr lang="en-US" sz="1200" baseline="30000" dirty="0"/>
              <a:t>-</a:t>
            </a:r>
            <a:r>
              <a:rPr lang="en-US" sz="1200" baseline="-25000" dirty="0"/>
              <a:t> </a:t>
            </a:r>
            <a:r>
              <a:rPr lang="en-US" sz="1200" dirty="0"/>
              <a:t>+ H</a:t>
            </a:r>
            <a:r>
              <a:rPr lang="en-US" sz="1200" baseline="30000" dirty="0"/>
              <a:t> +</a:t>
            </a:r>
          </a:p>
          <a:p>
            <a:pPr marL="292100" lvl="1" indent="0">
              <a:spcBef>
                <a:spcPts val="1200"/>
              </a:spcBef>
              <a:buNone/>
            </a:pPr>
            <a:r>
              <a:rPr lang="en-US" sz="1200" dirty="0"/>
              <a:t>HCO</a:t>
            </a:r>
            <a:r>
              <a:rPr lang="en-US" sz="1200" baseline="-25000" dirty="0"/>
              <a:t>3</a:t>
            </a:r>
            <a:r>
              <a:rPr lang="en-US" sz="1200" baseline="30000" dirty="0"/>
              <a:t>-</a:t>
            </a:r>
            <a:r>
              <a:rPr lang="en-US" sz="1200" baseline="-25000" dirty="0"/>
              <a:t> </a:t>
            </a:r>
            <a:r>
              <a:rPr lang="en-US" sz="1200" dirty="0">
                <a:sym typeface="Symbol" panose="05050102010706020507" pitchFamily="18" charset="2"/>
              </a:rPr>
              <a:t></a:t>
            </a:r>
            <a:r>
              <a:rPr lang="en-US" sz="1200" dirty="0"/>
              <a:t> CO</a:t>
            </a:r>
            <a:r>
              <a:rPr lang="en-US" sz="1200" baseline="-25000" dirty="0"/>
              <a:t>3</a:t>
            </a:r>
            <a:r>
              <a:rPr lang="en-US" sz="1200" baseline="30000" dirty="0"/>
              <a:t>2-</a:t>
            </a:r>
            <a:r>
              <a:rPr lang="en-US" sz="1200" baseline="-25000" dirty="0"/>
              <a:t> </a:t>
            </a:r>
            <a:r>
              <a:rPr lang="en-US" sz="1200" dirty="0"/>
              <a:t>+ H</a:t>
            </a:r>
            <a:r>
              <a:rPr lang="en-US" sz="1200" baseline="30000" dirty="0"/>
              <a:t> +</a:t>
            </a:r>
          </a:p>
          <a:p>
            <a:pPr marL="292100" lvl="1" indent="0">
              <a:spcBef>
                <a:spcPts val="1200"/>
              </a:spcBef>
              <a:buNone/>
            </a:pPr>
            <a:r>
              <a:rPr lang="en-US" sz="1200" dirty="0"/>
              <a:t>Fe</a:t>
            </a:r>
            <a:r>
              <a:rPr lang="en-US" sz="1200" baseline="30000" dirty="0"/>
              <a:t> 2+</a:t>
            </a:r>
            <a:r>
              <a:rPr lang="en-US" sz="1200" dirty="0"/>
              <a:t> + H</a:t>
            </a:r>
            <a:r>
              <a:rPr lang="en-US" sz="1200" baseline="-25000" dirty="0"/>
              <a:t>2</a:t>
            </a:r>
            <a:r>
              <a:rPr lang="en-US" sz="1200" dirty="0"/>
              <a:t>O</a:t>
            </a:r>
            <a:r>
              <a:rPr lang="en-US" sz="1200" baseline="-25000" dirty="0"/>
              <a:t> </a:t>
            </a:r>
            <a:r>
              <a:rPr lang="en-US" sz="1200" dirty="0">
                <a:sym typeface="Symbol" panose="05050102010706020507" pitchFamily="18" charset="2"/>
              </a:rPr>
              <a:t></a:t>
            </a:r>
            <a:r>
              <a:rPr lang="en-US" sz="1200" dirty="0"/>
              <a:t> FeOH</a:t>
            </a:r>
            <a:r>
              <a:rPr lang="en-US" sz="1200" baseline="30000" dirty="0"/>
              <a:t>+</a:t>
            </a:r>
            <a:r>
              <a:rPr lang="en-US" sz="1200" baseline="-25000" dirty="0"/>
              <a:t> </a:t>
            </a:r>
            <a:r>
              <a:rPr lang="en-US" sz="1200" dirty="0"/>
              <a:t>+ H</a:t>
            </a:r>
            <a:r>
              <a:rPr lang="en-US" sz="1200" baseline="30000" dirty="0"/>
              <a:t> +</a:t>
            </a:r>
          </a:p>
          <a:p>
            <a:pPr marL="292100" lvl="1" indent="0">
              <a:spcBef>
                <a:spcPts val="1200"/>
              </a:spcBef>
              <a:buNone/>
            </a:pPr>
            <a:r>
              <a:rPr lang="en-US" sz="1200" dirty="0"/>
              <a:t>Fe</a:t>
            </a:r>
            <a:r>
              <a:rPr lang="en-US" sz="1200" baseline="30000" dirty="0"/>
              <a:t> 2+</a:t>
            </a:r>
            <a:r>
              <a:rPr lang="en-US" sz="1200" dirty="0"/>
              <a:t> + CO</a:t>
            </a:r>
            <a:r>
              <a:rPr lang="en-US" sz="1200" baseline="-25000" dirty="0"/>
              <a:t>3</a:t>
            </a:r>
            <a:r>
              <a:rPr lang="en-US" sz="1200" baseline="30000" dirty="0"/>
              <a:t>2-</a:t>
            </a:r>
            <a:r>
              <a:rPr lang="en-US" sz="1200" baseline="-25000" dirty="0"/>
              <a:t> </a:t>
            </a:r>
            <a:r>
              <a:rPr lang="en-US" sz="1200" dirty="0">
                <a:sym typeface="Symbol" panose="05050102010706020507" pitchFamily="18" charset="2"/>
              </a:rPr>
              <a:t></a:t>
            </a:r>
            <a:r>
              <a:rPr lang="en-US" sz="1200" dirty="0"/>
              <a:t> FeCO</a:t>
            </a:r>
            <a:r>
              <a:rPr lang="en-US" sz="1200" baseline="-25000" dirty="0"/>
              <a:t>3</a:t>
            </a:r>
            <a:r>
              <a:rPr lang="en-US" sz="1200" dirty="0"/>
              <a:t>(aq)</a:t>
            </a:r>
            <a:endParaRPr lang="en-US" sz="1200" baseline="30000" dirty="0"/>
          </a:p>
          <a:p>
            <a:r>
              <a:rPr lang="en-US" sz="1400" dirty="0"/>
              <a:t>Fixed concentrations are set for O</a:t>
            </a:r>
            <a:r>
              <a:rPr lang="en-US" sz="1400" baseline="-25000" dirty="0"/>
              <a:t>2</a:t>
            </a:r>
            <a:r>
              <a:rPr lang="en-US" sz="1400" dirty="0"/>
              <a:t> and CO</a:t>
            </a:r>
            <a:r>
              <a:rPr lang="en-US" sz="1400" baseline="-25000" dirty="0"/>
              <a:t>2</a:t>
            </a:r>
            <a:r>
              <a:rPr lang="en-US" sz="1400" dirty="0"/>
              <a:t> at the droplet surface boundary facing the atmosphere.</a:t>
            </a:r>
          </a:p>
        </p:txBody>
      </p:sp>
      <p:grpSp>
        <p:nvGrpSpPr>
          <p:cNvPr id="12" name="Group 11">
            <a:extLst>
              <a:ext uri="{FF2B5EF4-FFF2-40B4-BE49-F238E27FC236}">
                <a16:creationId xmlns:a16="http://schemas.microsoft.com/office/drawing/2014/main" id="{B935CB89-2D8F-4CDF-88EF-054C0706CEAE}"/>
              </a:ext>
            </a:extLst>
          </p:cNvPr>
          <p:cNvGrpSpPr/>
          <p:nvPr/>
        </p:nvGrpSpPr>
        <p:grpSpPr>
          <a:xfrm>
            <a:off x="8472368" y="2162181"/>
            <a:ext cx="3507693" cy="2533638"/>
            <a:chOff x="5486400" y="1276350"/>
            <a:chExt cx="2895600" cy="2091518"/>
          </a:xfrm>
        </p:grpSpPr>
        <p:sp>
          <p:nvSpPr>
            <p:cNvPr id="13" name="Oval 12">
              <a:extLst>
                <a:ext uri="{FF2B5EF4-FFF2-40B4-BE49-F238E27FC236}">
                  <a16:creationId xmlns:a16="http://schemas.microsoft.com/office/drawing/2014/main" id="{E2D6E8FC-D91D-4866-B7CF-37AC62FD2EE5}"/>
                </a:ext>
              </a:extLst>
            </p:cNvPr>
            <p:cNvSpPr/>
            <p:nvPr/>
          </p:nvSpPr>
          <p:spPr>
            <a:xfrm>
              <a:off x="5791200" y="2178536"/>
              <a:ext cx="2286000" cy="1085838"/>
            </a:xfrm>
            <a:prstGeom prst="ellipse">
              <a:avLst/>
            </a:prstGeom>
            <a:solidFill>
              <a:schemeClr val="accent1">
                <a:lumMod val="20000"/>
                <a:lumOff val="80000"/>
              </a:schemeClr>
            </a:solidFill>
            <a:ln>
              <a:solidFill>
                <a:schemeClr val="accent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B70CFB9F-2557-4E82-ABD1-D254B3DC5EF0}"/>
                </a:ext>
              </a:extLst>
            </p:cNvPr>
            <p:cNvSpPr/>
            <p:nvPr/>
          </p:nvSpPr>
          <p:spPr>
            <a:xfrm>
              <a:off x="5486400" y="2624918"/>
              <a:ext cx="2895600" cy="742950"/>
            </a:xfrm>
            <a:prstGeom prst="rect">
              <a:avLst/>
            </a:prstGeom>
            <a:pattFill prst="wdUpDiag">
              <a:fgClr>
                <a:schemeClr val="accent3"/>
              </a:fgClr>
              <a:bgClr>
                <a:schemeClr val="bg1"/>
              </a:bgClr>
            </a:pattFill>
            <a:ln>
              <a:solidFill>
                <a:schemeClr val="accent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C1B25985-E81F-462A-97F8-34095C29FC40}"/>
                </a:ext>
              </a:extLst>
            </p:cNvPr>
            <p:cNvCxnSpPr/>
            <p:nvPr/>
          </p:nvCxnSpPr>
          <p:spPr>
            <a:xfrm>
              <a:off x="5486400" y="2624918"/>
              <a:ext cx="2895600" cy="0"/>
            </a:xfrm>
            <a:prstGeom prst="line">
              <a:avLst/>
            </a:prstGeom>
            <a:ln w="28575">
              <a:solidFill>
                <a:schemeClr val="accent1">
                  <a:alpha val="10000"/>
                </a:schemeClr>
              </a:solidFill>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952AEB15-3E96-439B-9250-798FE54514DC}"/>
                </a:ext>
              </a:extLst>
            </p:cNvPr>
            <p:cNvSpPr/>
            <p:nvPr/>
          </p:nvSpPr>
          <p:spPr>
            <a:xfrm>
              <a:off x="5486400" y="1276350"/>
              <a:ext cx="2895600" cy="2091518"/>
            </a:xfrm>
            <a:prstGeom prst="rect">
              <a:avLst/>
            </a:prstGeom>
            <a:noFill/>
            <a:ln>
              <a:solidFill>
                <a:schemeClr val="accent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TextBox 24">
            <a:extLst>
              <a:ext uri="{FF2B5EF4-FFF2-40B4-BE49-F238E27FC236}">
                <a16:creationId xmlns:a16="http://schemas.microsoft.com/office/drawing/2014/main" id="{824F8342-13AE-48F9-9CB0-19C20C552604}"/>
              </a:ext>
            </a:extLst>
          </p:cNvPr>
          <p:cNvSpPr txBox="1"/>
          <p:nvPr/>
        </p:nvSpPr>
        <p:spPr>
          <a:xfrm>
            <a:off x="10415501" y="4103228"/>
            <a:ext cx="1404799" cy="430887"/>
          </a:xfrm>
          <a:prstGeom prst="rect">
            <a:avLst/>
          </a:prstGeom>
          <a:solidFill>
            <a:schemeClr val="bg1"/>
          </a:solidFill>
        </p:spPr>
        <p:txBody>
          <a:bodyPr wrap="none" lIns="36000" tIns="0" rIns="36000" bIns="0" rtlCol="0">
            <a:spAutoFit/>
          </a:bodyPr>
          <a:lstStyle/>
          <a:p>
            <a:r>
              <a:rPr lang="en-US" sz="1400" dirty="0">
                <a:latin typeface="Lato Light" panose="020F0302020204030203" pitchFamily="34" charset="0"/>
              </a:rPr>
              <a:t>Fe electrode</a:t>
            </a:r>
          </a:p>
          <a:p>
            <a:r>
              <a:rPr lang="en-US" sz="1400" dirty="0">
                <a:latin typeface="Lato Light" panose="020F0302020204030203" pitchFamily="34" charset="0"/>
              </a:rPr>
              <a:t>surface boundary</a:t>
            </a:r>
          </a:p>
        </p:txBody>
      </p:sp>
      <p:cxnSp>
        <p:nvCxnSpPr>
          <p:cNvPr id="26" name="Straight Connector 25">
            <a:extLst>
              <a:ext uri="{FF2B5EF4-FFF2-40B4-BE49-F238E27FC236}">
                <a16:creationId xmlns:a16="http://schemas.microsoft.com/office/drawing/2014/main" id="{195C60C4-BF52-4D81-8EDC-2C514D1BC620}"/>
              </a:ext>
            </a:extLst>
          </p:cNvPr>
          <p:cNvCxnSpPr/>
          <p:nvPr/>
        </p:nvCxnSpPr>
        <p:spPr>
          <a:xfrm>
            <a:off x="11063168" y="2637888"/>
            <a:ext cx="0" cy="753227"/>
          </a:xfrm>
          <a:prstGeom prst="line">
            <a:avLst/>
          </a:prstGeom>
          <a:ln w="12700">
            <a:solidFill>
              <a:schemeClr val="accent2"/>
            </a:solidFill>
            <a:prstDash val="sysDash"/>
          </a:ln>
        </p:spPr>
        <p:style>
          <a:lnRef idx="1">
            <a:schemeClr val="accent1"/>
          </a:lnRef>
          <a:fillRef idx="0">
            <a:schemeClr val="accent1"/>
          </a:fillRef>
          <a:effectRef idx="0">
            <a:schemeClr val="accent1"/>
          </a:effectRef>
          <a:fontRef idx="minor">
            <a:schemeClr val="tx1"/>
          </a:fontRef>
        </p:style>
      </p:cxnSp>
      <p:sp>
        <p:nvSpPr>
          <p:cNvPr id="27" name="Freeform: Shape 26">
            <a:extLst>
              <a:ext uri="{FF2B5EF4-FFF2-40B4-BE49-F238E27FC236}">
                <a16:creationId xmlns:a16="http://schemas.microsoft.com/office/drawing/2014/main" id="{0205CAED-FE5C-4868-9009-62BAE824255E}"/>
              </a:ext>
            </a:extLst>
          </p:cNvPr>
          <p:cNvSpPr/>
          <p:nvPr/>
        </p:nvSpPr>
        <p:spPr>
          <a:xfrm>
            <a:off x="10227349" y="3253003"/>
            <a:ext cx="1362075" cy="523875"/>
          </a:xfrm>
          <a:custGeom>
            <a:avLst/>
            <a:gdLst>
              <a:gd name="connsiteX0" fmla="*/ 0 w 1362075"/>
              <a:gd name="connsiteY0" fmla="*/ 0 h 523875"/>
              <a:gd name="connsiteX1" fmla="*/ 0 w 1362075"/>
              <a:gd name="connsiteY1" fmla="*/ 523875 h 523875"/>
              <a:gd name="connsiteX2" fmla="*/ 1362075 w 1362075"/>
              <a:gd name="connsiteY2" fmla="*/ 523875 h 523875"/>
              <a:gd name="connsiteX3" fmla="*/ 1221582 w 1362075"/>
              <a:gd name="connsiteY3" fmla="*/ 345281 h 523875"/>
              <a:gd name="connsiteX4" fmla="*/ 942975 w 1362075"/>
              <a:gd name="connsiteY4" fmla="*/ 173831 h 523875"/>
              <a:gd name="connsiteX5" fmla="*/ 752475 w 1362075"/>
              <a:gd name="connsiteY5" fmla="*/ 104775 h 523875"/>
              <a:gd name="connsiteX6" fmla="*/ 450057 w 1362075"/>
              <a:gd name="connsiteY6" fmla="*/ 33337 h 523875"/>
              <a:gd name="connsiteX7" fmla="*/ 204788 w 1362075"/>
              <a:gd name="connsiteY7" fmla="*/ 4762 h 523875"/>
              <a:gd name="connsiteX8" fmla="*/ 0 w 1362075"/>
              <a:gd name="connsiteY8" fmla="*/ 0 h 523875"/>
              <a:gd name="connsiteX0" fmla="*/ 0 w 1362075"/>
              <a:gd name="connsiteY0" fmla="*/ 0 h 523875"/>
              <a:gd name="connsiteX1" fmla="*/ 0 w 1362075"/>
              <a:gd name="connsiteY1" fmla="*/ 523875 h 523875"/>
              <a:gd name="connsiteX2" fmla="*/ 1362075 w 1362075"/>
              <a:gd name="connsiteY2" fmla="*/ 523875 h 523875"/>
              <a:gd name="connsiteX3" fmla="*/ 1221582 w 1362075"/>
              <a:gd name="connsiteY3" fmla="*/ 345281 h 523875"/>
              <a:gd name="connsiteX4" fmla="*/ 942975 w 1362075"/>
              <a:gd name="connsiteY4" fmla="*/ 173831 h 523875"/>
              <a:gd name="connsiteX5" fmla="*/ 752475 w 1362075"/>
              <a:gd name="connsiteY5" fmla="*/ 104775 h 523875"/>
              <a:gd name="connsiteX6" fmla="*/ 450057 w 1362075"/>
              <a:gd name="connsiteY6" fmla="*/ 33337 h 523875"/>
              <a:gd name="connsiteX7" fmla="*/ 204788 w 1362075"/>
              <a:gd name="connsiteY7" fmla="*/ 4762 h 523875"/>
              <a:gd name="connsiteX8" fmla="*/ 0 w 1362075"/>
              <a:gd name="connsiteY8" fmla="*/ 0 h 523875"/>
              <a:gd name="connsiteX0" fmla="*/ 0 w 1362075"/>
              <a:gd name="connsiteY0" fmla="*/ 0 h 523875"/>
              <a:gd name="connsiteX1" fmla="*/ 0 w 1362075"/>
              <a:gd name="connsiteY1" fmla="*/ 523875 h 523875"/>
              <a:gd name="connsiteX2" fmla="*/ 1362075 w 1362075"/>
              <a:gd name="connsiteY2" fmla="*/ 523875 h 523875"/>
              <a:gd name="connsiteX3" fmla="*/ 1221582 w 1362075"/>
              <a:gd name="connsiteY3" fmla="*/ 345281 h 523875"/>
              <a:gd name="connsiteX4" fmla="*/ 942975 w 1362075"/>
              <a:gd name="connsiteY4" fmla="*/ 173831 h 523875"/>
              <a:gd name="connsiteX5" fmla="*/ 752475 w 1362075"/>
              <a:gd name="connsiteY5" fmla="*/ 104775 h 523875"/>
              <a:gd name="connsiteX6" fmla="*/ 450057 w 1362075"/>
              <a:gd name="connsiteY6" fmla="*/ 33337 h 523875"/>
              <a:gd name="connsiteX7" fmla="*/ 204788 w 1362075"/>
              <a:gd name="connsiteY7" fmla="*/ 4762 h 523875"/>
              <a:gd name="connsiteX8" fmla="*/ 0 w 1362075"/>
              <a:gd name="connsiteY8" fmla="*/ 0 h 523875"/>
              <a:gd name="connsiteX0" fmla="*/ 0 w 1362075"/>
              <a:gd name="connsiteY0" fmla="*/ 0 h 523875"/>
              <a:gd name="connsiteX1" fmla="*/ 0 w 1362075"/>
              <a:gd name="connsiteY1" fmla="*/ 523875 h 523875"/>
              <a:gd name="connsiteX2" fmla="*/ 1362075 w 1362075"/>
              <a:gd name="connsiteY2" fmla="*/ 523875 h 523875"/>
              <a:gd name="connsiteX3" fmla="*/ 1221582 w 1362075"/>
              <a:gd name="connsiteY3" fmla="*/ 345281 h 523875"/>
              <a:gd name="connsiteX4" fmla="*/ 942975 w 1362075"/>
              <a:gd name="connsiteY4" fmla="*/ 173831 h 523875"/>
              <a:gd name="connsiteX5" fmla="*/ 752475 w 1362075"/>
              <a:gd name="connsiteY5" fmla="*/ 104775 h 523875"/>
              <a:gd name="connsiteX6" fmla="*/ 450057 w 1362075"/>
              <a:gd name="connsiteY6" fmla="*/ 33337 h 523875"/>
              <a:gd name="connsiteX7" fmla="*/ 204788 w 1362075"/>
              <a:gd name="connsiteY7" fmla="*/ 4762 h 523875"/>
              <a:gd name="connsiteX8" fmla="*/ 0 w 1362075"/>
              <a:gd name="connsiteY8" fmla="*/ 0 h 523875"/>
              <a:gd name="connsiteX0" fmla="*/ 0 w 1362075"/>
              <a:gd name="connsiteY0" fmla="*/ 0 h 523875"/>
              <a:gd name="connsiteX1" fmla="*/ 0 w 1362075"/>
              <a:gd name="connsiteY1" fmla="*/ 523875 h 523875"/>
              <a:gd name="connsiteX2" fmla="*/ 1362075 w 1362075"/>
              <a:gd name="connsiteY2" fmla="*/ 523875 h 523875"/>
              <a:gd name="connsiteX3" fmla="*/ 1221582 w 1362075"/>
              <a:gd name="connsiteY3" fmla="*/ 345281 h 523875"/>
              <a:gd name="connsiteX4" fmla="*/ 942975 w 1362075"/>
              <a:gd name="connsiteY4" fmla="*/ 173831 h 523875"/>
              <a:gd name="connsiteX5" fmla="*/ 752475 w 1362075"/>
              <a:gd name="connsiteY5" fmla="*/ 104775 h 523875"/>
              <a:gd name="connsiteX6" fmla="*/ 450057 w 1362075"/>
              <a:gd name="connsiteY6" fmla="*/ 33337 h 523875"/>
              <a:gd name="connsiteX7" fmla="*/ 204788 w 1362075"/>
              <a:gd name="connsiteY7" fmla="*/ 4762 h 523875"/>
              <a:gd name="connsiteX8" fmla="*/ 0 w 1362075"/>
              <a:gd name="connsiteY8" fmla="*/ 0 h 523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2075" h="523875">
                <a:moveTo>
                  <a:pt x="0" y="0"/>
                </a:moveTo>
                <a:lnTo>
                  <a:pt x="0" y="523875"/>
                </a:lnTo>
                <a:lnTo>
                  <a:pt x="1362075" y="523875"/>
                </a:lnTo>
                <a:cubicBezTo>
                  <a:pt x="1322388" y="459581"/>
                  <a:pt x="1280319" y="397668"/>
                  <a:pt x="1221582" y="345281"/>
                </a:cubicBezTo>
                <a:cubicBezTo>
                  <a:pt x="1145381" y="264318"/>
                  <a:pt x="1052512" y="223838"/>
                  <a:pt x="942975" y="173831"/>
                </a:cubicBezTo>
                <a:lnTo>
                  <a:pt x="752475" y="104775"/>
                </a:lnTo>
                <a:lnTo>
                  <a:pt x="450057" y="33337"/>
                </a:lnTo>
                <a:lnTo>
                  <a:pt x="204788" y="4762"/>
                </a:lnTo>
                <a:lnTo>
                  <a:pt x="0" y="0"/>
                </a:lnTo>
                <a:close/>
              </a:path>
            </a:pathLst>
          </a:cu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Straight Connector 27">
            <a:extLst>
              <a:ext uri="{FF2B5EF4-FFF2-40B4-BE49-F238E27FC236}">
                <a16:creationId xmlns:a16="http://schemas.microsoft.com/office/drawing/2014/main" id="{46A72756-0585-4326-A71E-053C4D9B76AE}"/>
              </a:ext>
            </a:extLst>
          </p:cNvPr>
          <p:cNvCxnSpPr>
            <a:cxnSpLocks/>
          </p:cNvCxnSpPr>
          <p:nvPr/>
        </p:nvCxnSpPr>
        <p:spPr>
          <a:xfrm>
            <a:off x="11063168" y="3795819"/>
            <a:ext cx="0" cy="295880"/>
          </a:xfrm>
          <a:prstGeom prst="line">
            <a:avLst/>
          </a:prstGeom>
          <a:ln w="12700">
            <a:solidFill>
              <a:schemeClr val="accent2"/>
            </a:solidFill>
            <a:prstDash val="sysDash"/>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2A1E7D99-AB4F-44F6-89F3-1BB3DBDFE3CC}"/>
              </a:ext>
            </a:extLst>
          </p:cNvPr>
          <p:cNvCxnSpPr>
            <a:cxnSpLocks/>
          </p:cNvCxnSpPr>
          <p:nvPr/>
        </p:nvCxnSpPr>
        <p:spPr>
          <a:xfrm flipV="1">
            <a:off x="10224968" y="2476715"/>
            <a:ext cx="1" cy="2057400"/>
          </a:xfrm>
          <a:prstGeom prst="line">
            <a:avLst/>
          </a:prstGeom>
          <a:ln w="12700">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3B041941-AA34-452A-A62A-EABA74AE1861}"/>
              </a:ext>
            </a:extLst>
          </p:cNvPr>
          <p:cNvSpPr txBox="1"/>
          <p:nvPr/>
        </p:nvSpPr>
        <p:spPr>
          <a:xfrm>
            <a:off x="9675648" y="2207001"/>
            <a:ext cx="854969" cy="430887"/>
          </a:xfrm>
          <a:prstGeom prst="rect">
            <a:avLst/>
          </a:prstGeom>
          <a:solidFill>
            <a:schemeClr val="bg1"/>
          </a:solidFill>
        </p:spPr>
        <p:txBody>
          <a:bodyPr wrap="none" lIns="36000" tIns="0" rIns="36000" bIns="0" rtlCol="0">
            <a:spAutoFit/>
          </a:bodyPr>
          <a:lstStyle/>
          <a:p>
            <a:r>
              <a:rPr lang="en-US" sz="1400" dirty="0">
                <a:latin typeface="Lato Light" panose="020F0302020204030203" pitchFamily="34" charset="0"/>
              </a:rPr>
              <a:t>Symmetry</a:t>
            </a:r>
            <a:br>
              <a:rPr lang="en-US" sz="1400" dirty="0">
                <a:latin typeface="Lato Light" panose="020F0302020204030203" pitchFamily="34" charset="0"/>
              </a:rPr>
            </a:br>
            <a:r>
              <a:rPr lang="en-US" sz="1400" dirty="0">
                <a:latin typeface="Lato Light" panose="020F0302020204030203" pitchFamily="34" charset="0"/>
              </a:rPr>
              <a:t>line, r = 0</a:t>
            </a:r>
          </a:p>
        </p:txBody>
      </p:sp>
      <p:sp>
        <p:nvSpPr>
          <p:cNvPr id="31" name="TextBox 30">
            <a:extLst>
              <a:ext uri="{FF2B5EF4-FFF2-40B4-BE49-F238E27FC236}">
                <a16:creationId xmlns:a16="http://schemas.microsoft.com/office/drawing/2014/main" id="{BD7201BF-EABF-4B14-883E-F2C45835588E}"/>
              </a:ext>
            </a:extLst>
          </p:cNvPr>
          <p:cNvSpPr txBox="1"/>
          <p:nvPr/>
        </p:nvSpPr>
        <p:spPr>
          <a:xfrm>
            <a:off x="10672165" y="2210697"/>
            <a:ext cx="1270147" cy="430887"/>
          </a:xfrm>
          <a:prstGeom prst="rect">
            <a:avLst/>
          </a:prstGeom>
          <a:solidFill>
            <a:schemeClr val="bg1"/>
          </a:solidFill>
        </p:spPr>
        <p:txBody>
          <a:bodyPr wrap="none" lIns="36000" tIns="0" rIns="36000" bIns="0" rtlCol="0">
            <a:spAutoFit/>
          </a:bodyPr>
          <a:lstStyle/>
          <a:p>
            <a:r>
              <a:rPr lang="en-US" sz="1400" dirty="0">
                <a:latin typeface="Lato Light" panose="020F0302020204030203" pitchFamily="34" charset="0"/>
              </a:rPr>
              <a:t>Droplet surface</a:t>
            </a:r>
            <a:br>
              <a:rPr lang="en-US" sz="1400" dirty="0">
                <a:latin typeface="Lato Light" panose="020F0302020204030203" pitchFamily="34" charset="0"/>
              </a:rPr>
            </a:br>
            <a:r>
              <a:rPr lang="en-US" sz="1400" dirty="0">
                <a:latin typeface="Lato Light" panose="020F0302020204030203" pitchFamily="34" charset="0"/>
              </a:rPr>
              <a:t>boundary</a:t>
            </a:r>
          </a:p>
        </p:txBody>
      </p:sp>
      <p:sp>
        <p:nvSpPr>
          <p:cNvPr id="32" name="TextBox 31">
            <a:extLst>
              <a:ext uri="{FF2B5EF4-FFF2-40B4-BE49-F238E27FC236}">
                <a16:creationId xmlns:a16="http://schemas.microsoft.com/office/drawing/2014/main" id="{CD86A251-BB9E-4C66-9DB4-D64DAB5A9C7A}"/>
              </a:ext>
            </a:extLst>
          </p:cNvPr>
          <p:cNvSpPr txBox="1"/>
          <p:nvPr/>
        </p:nvSpPr>
        <p:spPr>
          <a:xfrm>
            <a:off x="10324786" y="3329727"/>
            <a:ext cx="638564" cy="430887"/>
          </a:xfrm>
          <a:prstGeom prst="rect">
            <a:avLst/>
          </a:prstGeom>
          <a:noFill/>
        </p:spPr>
        <p:txBody>
          <a:bodyPr wrap="none" lIns="36000" tIns="0" rIns="36000" bIns="0" rtlCol="0">
            <a:spAutoFit/>
          </a:bodyPr>
          <a:lstStyle/>
          <a:p>
            <a:r>
              <a:rPr lang="en-US" sz="1400" dirty="0">
                <a:latin typeface="Lato Light" panose="020F0302020204030203" pitchFamily="34" charset="0"/>
              </a:rPr>
              <a:t>Model</a:t>
            </a:r>
            <a:br>
              <a:rPr lang="en-US" sz="1400" dirty="0">
                <a:latin typeface="Lato Light" panose="020F0302020204030203" pitchFamily="34" charset="0"/>
              </a:rPr>
            </a:br>
            <a:r>
              <a:rPr lang="en-US" sz="1400" dirty="0">
                <a:latin typeface="Lato Light" panose="020F0302020204030203" pitchFamily="34" charset="0"/>
              </a:rPr>
              <a:t>domain</a:t>
            </a:r>
          </a:p>
        </p:txBody>
      </p:sp>
    </p:spTree>
    <p:extLst>
      <p:ext uri="{BB962C8B-B14F-4D97-AF65-F5344CB8AC3E}">
        <p14:creationId xmlns:p14="http://schemas.microsoft.com/office/powerpoint/2010/main" val="22799942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093843-9B92-4F2C-8272-8C3F534B09CC}"/>
              </a:ext>
            </a:extLst>
          </p:cNvPr>
          <p:cNvSpPr>
            <a:spLocks noGrp="1"/>
          </p:cNvSpPr>
          <p:nvPr>
            <p:ph type="title"/>
          </p:nvPr>
        </p:nvSpPr>
        <p:spPr/>
        <p:txBody>
          <a:bodyPr/>
          <a:lstStyle/>
          <a:p>
            <a:r>
              <a:rPr lang="en-US" dirty="0"/>
              <a:t>Model Definition</a:t>
            </a:r>
            <a:endParaRPr lang="en-SE" dirty="0"/>
          </a:p>
        </p:txBody>
      </p:sp>
      <p:sp>
        <p:nvSpPr>
          <p:cNvPr id="4" name="Content Placeholder 3">
            <a:extLst>
              <a:ext uri="{FF2B5EF4-FFF2-40B4-BE49-F238E27FC236}">
                <a16:creationId xmlns:a16="http://schemas.microsoft.com/office/drawing/2014/main" id="{C0ED5AD3-B305-4D95-A300-D634A21395D2}"/>
              </a:ext>
            </a:extLst>
          </p:cNvPr>
          <p:cNvSpPr>
            <a:spLocks noGrp="1"/>
          </p:cNvSpPr>
          <p:nvPr>
            <p:ph sz="half" idx="10"/>
          </p:nvPr>
        </p:nvSpPr>
        <p:spPr/>
        <p:txBody>
          <a:bodyPr>
            <a:noAutofit/>
          </a:bodyPr>
          <a:lstStyle/>
          <a:p>
            <a:r>
              <a:rPr lang="en-US" sz="1400" dirty="0"/>
              <a:t>There is an oxygen reduction reaction at the metal surface that is more dominant at the edge of the droplet:</a:t>
            </a:r>
          </a:p>
          <a:p>
            <a:pPr marL="292100" lvl="1" indent="0">
              <a:buNone/>
            </a:pPr>
            <a:r>
              <a:rPr lang="en-US" sz="1400" dirty="0"/>
              <a:t>4H</a:t>
            </a:r>
            <a:r>
              <a:rPr lang="en-US" sz="1400" baseline="30000" dirty="0"/>
              <a:t>+</a:t>
            </a:r>
            <a:r>
              <a:rPr lang="en-US" sz="1400" dirty="0"/>
              <a:t> + 4</a:t>
            </a:r>
            <a:r>
              <a:rPr lang="en-US" sz="1400" i="1" dirty="0"/>
              <a:t>e</a:t>
            </a:r>
            <a:r>
              <a:rPr lang="en-US" sz="1400" baseline="30000" dirty="0"/>
              <a:t>-</a:t>
            </a:r>
            <a:r>
              <a:rPr lang="en-US" sz="1400" dirty="0"/>
              <a:t> + O</a:t>
            </a:r>
            <a:r>
              <a:rPr lang="en-US" sz="1400" baseline="-25000" dirty="0"/>
              <a:t>2</a:t>
            </a:r>
            <a:r>
              <a:rPr lang="en-US" sz="1400" dirty="0"/>
              <a:t> </a:t>
            </a:r>
            <a:r>
              <a:rPr lang="en-US" sz="1400" dirty="0">
                <a:sym typeface="Symbol" panose="05050102010706020507" pitchFamily="18" charset="2"/>
              </a:rPr>
              <a:t>→</a:t>
            </a:r>
            <a:r>
              <a:rPr lang="en-US" sz="1400" dirty="0"/>
              <a:t>  2H</a:t>
            </a:r>
            <a:r>
              <a:rPr lang="en-US" sz="1400" baseline="-25000" dirty="0"/>
              <a:t>2</a:t>
            </a:r>
            <a:r>
              <a:rPr lang="en-US" sz="1400" dirty="0"/>
              <a:t>O</a:t>
            </a:r>
          </a:p>
          <a:p>
            <a:r>
              <a:rPr lang="en-US" sz="1400" dirty="0"/>
              <a:t>Iron is oxidized to balance the reduction reaction:</a:t>
            </a:r>
          </a:p>
          <a:p>
            <a:pPr marL="292100" lvl="1" indent="0">
              <a:buNone/>
            </a:pPr>
            <a:r>
              <a:rPr lang="en-US" sz="1400" dirty="0"/>
              <a:t>Fe(s) </a:t>
            </a:r>
            <a:r>
              <a:rPr lang="en-US" sz="1400" dirty="0">
                <a:sym typeface="Symbol" panose="05050102010706020507" pitchFamily="18" charset="2"/>
              </a:rPr>
              <a:t>→ </a:t>
            </a:r>
            <a:r>
              <a:rPr lang="en-US" sz="1400" dirty="0"/>
              <a:t>Fe</a:t>
            </a:r>
            <a:r>
              <a:rPr lang="en-US" sz="1400" baseline="30000" dirty="0"/>
              <a:t>2+</a:t>
            </a:r>
            <a:r>
              <a:rPr lang="en-US" sz="1400" dirty="0"/>
              <a:t> + 2</a:t>
            </a:r>
            <a:r>
              <a:rPr lang="en-US" sz="1400" i="1" dirty="0"/>
              <a:t>e</a:t>
            </a:r>
            <a:r>
              <a:rPr lang="en-US" sz="1400" baseline="30000" dirty="0"/>
              <a:t>-</a:t>
            </a:r>
            <a:endParaRPr lang="en-US" sz="1400" dirty="0"/>
          </a:p>
          <a:p>
            <a:r>
              <a:rPr lang="en-US" sz="1400" dirty="0"/>
              <a:t>Two precipitation reactions involving iron are accounted for at the metal surface:</a:t>
            </a:r>
          </a:p>
          <a:p>
            <a:pPr marL="292100" lvl="1" indent="0">
              <a:buNone/>
            </a:pPr>
            <a:r>
              <a:rPr lang="en-US" sz="1400" dirty="0"/>
              <a:t>Fe</a:t>
            </a:r>
            <a:r>
              <a:rPr lang="en-US" sz="1400" baseline="30000" dirty="0"/>
              <a:t>2+ </a:t>
            </a:r>
            <a:r>
              <a:rPr lang="en-US" sz="1400" dirty="0"/>
              <a:t>+ 2OH</a:t>
            </a:r>
            <a:r>
              <a:rPr lang="en-US" sz="1400" baseline="30000" dirty="0"/>
              <a:t>-</a:t>
            </a:r>
            <a:r>
              <a:rPr lang="en-US" sz="1400" baseline="30000" dirty="0">
                <a:sym typeface="Symbol" panose="05050102010706020507" pitchFamily="18" charset="2"/>
              </a:rPr>
              <a:t> </a:t>
            </a:r>
            <a:r>
              <a:rPr lang="en-US" sz="1400" dirty="0">
                <a:sym typeface="Symbol" panose="05050102010706020507" pitchFamily="18" charset="2"/>
              </a:rPr>
              <a:t>→ </a:t>
            </a:r>
            <a:r>
              <a:rPr lang="en-US" sz="1400" dirty="0"/>
              <a:t>Fe(OH)</a:t>
            </a:r>
            <a:r>
              <a:rPr lang="en-US" sz="1400" baseline="-25000" dirty="0"/>
              <a:t>2</a:t>
            </a:r>
            <a:r>
              <a:rPr lang="en-US" sz="1400" dirty="0"/>
              <a:t>(s)</a:t>
            </a:r>
          </a:p>
          <a:p>
            <a:pPr marL="292100" lvl="1" indent="0">
              <a:buNone/>
            </a:pPr>
            <a:r>
              <a:rPr lang="en-US" sz="1400" dirty="0"/>
              <a:t>FeCO</a:t>
            </a:r>
            <a:r>
              <a:rPr lang="en-US" sz="1400" baseline="-25000" dirty="0"/>
              <a:t>3</a:t>
            </a:r>
            <a:r>
              <a:rPr lang="en-US" sz="1400" dirty="0"/>
              <a:t>(aq) </a:t>
            </a:r>
            <a:r>
              <a:rPr lang="en-US" sz="1400" dirty="0">
                <a:sym typeface="Symbol" panose="05050102010706020507" pitchFamily="18" charset="2"/>
              </a:rPr>
              <a:t>→ </a:t>
            </a:r>
            <a:r>
              <a:rPr lang="en-US" sz="1400" dirty="0"/>
              <a:t>FeCO</a:t>
            </a:r>
            <a:r>
              <a:rPr lang="en-US" sz="1400" baseline="-25000" dirty="0"/>
              <a:t>3</a:t>
            </a:r>
            <a:r>
              <a:rPr lang="en-US" sz="1400" dirty="0"/>
              <a:t>(s)</a:t>
            </a:r>
            <a:endParaRPr lang="en-US" sz="1400" baseline="-25000" dirty="0"/>
          </a:p>
          <a:p>
            <a:r>
              <a:rPr lang="en-US" sz="1400" dirty="0"/>
              <a:t>CO</a:t>
            </a:r>
            <a:r>
              <a:rPr lang="en-US" sz="1400" baseline="-25000" dirty="0"/>
              <a:t>2</a:t>
            </a:r>
            <a:r>
              <a:rPr lang="en-US" sz="1400" dirty="0"/>
              <a:t> is dissolved at the droplet surface and is consumed inside the droplet in homogeneous reactions.</a:t>
            </a:r>
          </a:p>
        </p:txBody>
      </p:sp>
      <p:grpSp>
        <p:nvGrpSpPr>
          <p:cNvPr id="17" name="Group 16">
            <a:extLst>
              <a:ext uri="{FF2B5EF4-FFF2-40B4-BE49-F238E27FC236}">
                <a16:creationId xmlns:a16="http://schemas.microsoft.com/office/drawing/2014/main" id="{BFA1081F-4888-43A5-8B73-49D15570A5F6}"/>
              </a:ext>
            </a:extLst>
          </p:cNvPr>
          <p:cNvGrpSpPr/>
          <p:nvPr/>
        </p:nvGrpSpPr>
        <p:grpSpPr>
          <a:xfrm>
            <a:off x="8472368" y="2162181"/>
            <a:ext cx="3507693" cy="2533638"/>
            <a:chOff x="5486400" y="1276350"/>
            <a:chExt cx="2895600" cy="2091518"/>
          </a:xfrm>
        </p:grpSpPr>
        <p:sp>
          <p:nvSpPr>
            <p:cNvPr id="18" name="Oval 17">
              <a:extLst>
                <a:ext uri="{FF2B5EF4-FFF2-40B4-BE49-F238E27FC236}">
                  <a16:creationId xmlns:a16="http://schemas.microsoft.com/office/drawing/2014/main" id="{EBF28BDA-A241-4463-90E2-BF76549B0A94}"/>
                </a:ext>
              </a:extLst>
            </p:cNvPr>
            <p:cNvSpPr/>
            <p:nvPr/>
          </p:nvSpPr>
          <p:spPr>
            <a:xfrm>
              <a:off x="5791200" y="2178536"/>
              <a:ext cx="2286000" cy="1085838"/>
            </a:xfrm>
            <a:prstGeom prst="ellipse">
              <a:avLst/>
            </a:prstGeom>
            <a:solidFill>
              <a:schemeClr val="accent1">
                <a:lumMod val="20000"/>
                <a:lumOff val="80000"/>
              </a:schemeClr>
            </a:solidFill>
            <a:ln>
              <a:solidFill>
                <a:schemeClr val="accent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05AED0B7-8324-4EEB-BB37-F5D3F97FCF64}"/>
                </a:ext>
              </a:extLst>
            </p:cNvPr>
            <p:cNvSpPr/>
            <p:nvPr/>
          </p:nvSpPr>
          <p:spPr>
            <a:xfrm>
              <a:off x="5486400" y="2624918"/>
              <a:ext cx="2895600" cy="742950"/>
            </a:xfrm>
            <a:prstGeom prst="rect">
              <a:avLst/>
            </a:prstGeom>
            <a:pattFill prst="wdUpDiag">
              <a:fgClr>
                <a:schemeClr val="accent3"/>
              </a:fgClr>
              <a:bgClr>
                <a:schemeClr val="bg1"/>
              </a:bgClr>
            </a:pattFill>
            <a:ln>
              <a:solidFill>
                <a:schemeClr val="accent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Connector 19">
              <a:extLst>
                <a:ext uri="{FF2B5EF4-FFF2-40B4-BE49-F238E27FC236}">
                  <a16:creationId xmlns:a16="http://schemas.microsoft.com/office/drawing/2014/main" id="{01BCEB2D-74FE-4A48-B74F-38854D2318D0}"/>
                </a:ext>
              </a:extLst>
            </p:cNvPr>
            <p:cNvCxnSpPr/>
            <p:nvPr/>
          </p:nvCxnSpPr>
          <p:spPr>
            <a:xfrm>
              <a:off x="5486400" y="2624918"/>
              <a:ext cx="2895600" cy="0"/>
            </a:xfrm>
            <a:prstGeom prst="line">
              <a:avLst/>
            </a:prstGeom>
            <a:ln w="28575">
              <a:solidFill>
                <a:schemeClr val="accent1">
                  <a:alpha val="10000"/>
                </a:schemeClr>
              </a:solidFill>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DF5F095D-5B49-4910-8E61-559A25989FB9}"/>
                </a:ext>
              </a:extLst>
            </p:cNvPr>
            <p:cNvSpPr/>
            <p:nvPr/>
          </p:nvSpPr>
          <p:spPr>
            <a:xfrm>
              <a:off x="5486400" y="1276350"/>
              <a:ext cx="2895600" cy="2091518"/>
            </a:xfrm>
            <a:prstGeom prst="rect">
              <a:avLst/>
            </a:prstGeom>
            <a:noFill/>
            <a:ln>
              <a:solidFill>
                <a:schemeClr val="accent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TextBox 21">
            <a:extLst>
              <a:ext uri="{FF2B5EF4-FFF2-40B4-BE49-F238E27FC236}">
                <a16:creationId xmlns:a16="http://schemas.microsoft.com/office/drawing/2014/main" id="{3C9CEE67-8472-4481-B599-EE39E8F98CAD}"/>
              </a:ext>
            </a:extLst>
          </p:cNvPr>
          <p:cNvSpPr txBox="1"/>
          <p:nvPr/>
        </p:nvSpPr>
        <p:spPr>
          <a:xfrm>
            <a:off x="11007495" y="2555524"/>
            <a:ext cx="957561" cy="430887"/>
          </a:xfrm>
          <a:prstGeom prst="rect">
            <a:avLst/>
          </a:prstGeom>
          <a:solidFill>
            <a:schemeClr val="bg1"/>
          </a:solidFill>
          <a:ln>
            <a:solidFill>
              <a:schemeClr val="accent1">
                <a:alpha val="10000"/>
              </a:schemeClr>
            </a:solidFill>
          </a:ln>
        </p:spPr>
        <p:txBody>
          <a:bodyPr wrap="none" lIns="36000" tIns="0" rIns="36000" bIns="0" rtlCol="0">
            <a:spAutoFit/>
          </a:bodyPr>
          <a:lstStyle/>
          <a:p>
            <a:r>
              <a:rPr lang="en-US" sz="1400" dirty="0">
                <a:latin typeface="Lato Light" panose="020F0302020204030203" pitchFamily="34" charset="0"/>
              </a:rPr>
              <a:t>Edge of </a:t>
            </a:r>
            <a:br>
              <a:rPr lang="en-US" sz="1400" dirty="0">
                <a:latin typeface="Lato Light" panose="020F0302020204030203" pitchFamily="34" charset="0"/>
              </a:rPr>
            </a:br>
            <a:r>
              <a:rPr lang="en-US" sz="1400" dirty="0">
                <a:latin typeface="Lato Light" panose="020F0302020204030203" pitchFamily="34" charset="0"/>
              </a:rPr>
              <a:t>the droplet </a:t>
            </a:r>
          </a:p>
        </p:txBody>
      </p:sp>
      <p:cxnSp>
        <p:nvCxnSpPr>
          <p:cNvPr id="23" name="Straight Connector 22">
            <a:extLst>
              <a:ext uri="{FF2B5EF4-FFF2-40B4-BE49-F238E27FC236}">
                <a16:creationId xmlns:a16="http://schemas.microsoft.com/office/drawing/2014/main" id="{C9A43E69-A50C-4A4D-AC0D-730988AE19F5}"/>
              </a:ext>
            </a:extLst>
          </p:cNvPr>
          <p:cNvCxnSpPr/>
          <p:nvPr/>
        </p:nvCxnSpPr>
        <p:spPr>
          <a:xfrm flipV="1">
            <a:off x="11590358" y="3010115"/>
            <a:ext cx="0" cy="785704"/>
          </a:xfrm>
          <a:prstGeom prst="line">
            <a:avLst/>
          </a:prstGeom>
          <a:ln w="12700">
            <a:solidFill>
              <a:schemeClr val="accent2"/>
            </a:solidFill>
            <a:prstDash val="sysDash"/>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5D103325-237B-49F9-AD60-2BFBCF263927}"/>
              </a:ext>
            </a:extLst>
          </p:cNvPr>
          <p:cNvCxnSpPr>
            <a:cxnSpLocks/>
          </p:cNvCxnSpPr>
          <p:nvPr/>
        </p:nvCxnSpPr>
        <p:spPr>
          <a:xfrm flipV="1">
            <a:off x="10224968" y="2476715"/>
            <a:ext cx="1" cy="2057400"/>
          </a:xfrm>
          <a:prstGeom prst="line">
            <a:avLst/>
          </a:prstGeom>
          <a:ln w="12700">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30214950-6139-4C53-B86B-CDB083E6078D}"/>
              </a:ext>
            </a:extLst>
          </p:cNvPr>
          <p:cNvSpPr txBox="1"/>
          <p:nvPr/>
        </p:nvSpPr>
        <p:spPr>
          <a:xfrm>
            <a:off x="9675648" y="2207001"/>
            <a:ext cx="854969" cy="430887"/>
          </a:xfrm>
          <a:prstGeom prst="rect">
            <a:avLst/>
          </a:prstGeom>
          <a:solidFill>
            <a:schemeClr val="bg1"/>
          </a:solidFill>
          <a:ln>
            <a:solidFill>
              <a:schemeClr val="accent1">
                <a:alpha val="10000"/>
              </a:schemeClr>
            </a:solidFill>
          </a:ln>
        </p:spPr>
        <p:txBody>
          <a:bodyPr wrap="none" lIns="36000" tIns="0" rIns="36000" bIns="0" rtlCol="0">
            <a:spAutoFit/>
          </a:bodyPr>
          <a:lstStyle/>
          <a:p>
            <a:r>
              <a:rPr lang="en-US" sz="1400" dirty="0">
                <a:latin typeface="Lato Light" panose="020F0302020204030203" pitchFamily="34" charset="0"/>
              </a:rPr>
              <a:t>Symmetry</a:t>
            </a:r>
            <a:br>
              <a:rPr lang="en-US" sz="1400" dirty="0">
                <a:latin typeface="Lato Light" panose="020F0302020204030203" pitchFamily="34" charset="0"/>
              </a:rPr>
            </a:br>
            <a:r>
              <a:rPr lang="en-US" sz="1400" dirty="0">
                <a:latin typeface="Lato Light" panose="020F0302020204030203" pitchFamily="34" charset="0"/>
              </a:rPr>
              <a:t>line, r = 0</a:t>
            </a:r>
          </a:p>
        </p:txBody>
      </p:sp>
      <p:sp>
        <p:nvSpPr>
          <p:cNvPr id="35" name="TextBox 34">
            <a:extLst>
              <a:ext uri="{FF2B5EF4-FFF2-40B4-BE49-F238E27FC236}">
                <a16:creationId xmlns:a16="http://schemas.microsoft.com/office/drawing/2014/main" id="{86E272BF-406C-4E66-B66B-A153387271B9}"/>
              </a:ext>
            </a:extLst>
          </p:cNvPr>
          <p:cNvSpPr txBox="1"/>
          <p:nvPr/>
        </p:nvSpPr>
        <p:spPr>
          <a:xfrm>
            <a:off x="10529768" y="3985766"/>
            <a:ext cx="845351" cy="215444"/>
          </a:xfrm>
          <a:prstGeom prst="rect">
            <a:avLst/>
          </a:prstGeom>
          <a:solidFill>
            <a:schemeClr val="bg1"/>
          </a:solidFill>
          <a:ln>
            <a:solidFill>
              <a:schemeClr val="accent1">
                <a:alpha val="10000"/>
              </a:schemeClr>
            </a:solidFill>
          </a:ln>
        </p:spPr>
        <p:txBody>
          <a:bodyPr wrap="none" lIns="36000" tIns="0" rIns="36000" bIns="0" rtlCol="0">
            <a:spAutoFit/>
          </a:bodyPr>
          <a:lstStyle/>
          <a:p>
            <a:r>
              <a:rPr lang="en-US" sz="1400" dirty="0">
                <a:latin typeface="Lato Light" panose="020F0302020204030203" pitchFamily="34" charset="0"/>
              </a:rPr>
              <a:t>7.155 mm</a:t>
            </a:r>
          </a:p>
        </p:txBody>
      </p:sp>
      <p:cxnSp>
        <p:nvCxnSpPr>
          <p:cNvPr id="36" name="Straight Connector 35">
            <a:extLst>
              <a:ext uri="{FF2B5EF4-FFF2-40B4-BE49-F238E27FC236}">
                <a16:creationId xmlns:a16="http://schemas.microsoft.com/office/drawing/2014/main" id="{49532FA6-D83D-4FC7-ADCB-291E3BFD2405}"/>
              </a:ext>
            </a:extLst>
          </p:cNvPr>
          <p:cNvCxnSpPr/>
          <p:nvPr/>
        </p:nvCxnSpPr>
        <p:spPr>
          <a:xfrm>
            <a:off x="10224968" y="3924515"/>
            <a:ext cx="1365390" cy="0"/>
          </a:xfrm>
          <a:prstGeom prst="line">
            <a:avLst/>
          </a:prstGeom>
          <a:ln>
            <a:solidFill>
              <a:schemeClr val="accent1">
                <a:alpha val="10000"/>
              </a:schemeClr>
            </a:solidFill>
            <a:headEnd type="triangle" w="sm" len="lg"/>
            <a:tailEnd type="triangle" w="sm"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39206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4C4B4CB-B30F-479E-B8E9-F46E89C96B69}"/>
              </a:ext>
            </a:extLst>
          </p:cNvPr>
          <p:cNvSpPr>
            <a:spLocks noGrp="1"/>
          </p:cNvSpPr>
          <p:nvPr>
            <p:ph sz="quarter" idx="15"/>
          </p:nvPr>
        </p:nvSpPr>
        <p:spPr/>
        <p:txBody>
          <a:bodyPr/>
          <a:lstStyle/>
          <a:p>
            <a:r>
              <a:rPr lang="sv-SE" dirty="0"/>
              <a:t>Transport of Charged and Neutral Species</a:t>
            </a:r>
            <a:endParaRPr lang="en-SE" dirty="0"/>
          </a:p>
        </p:txBody>
      </p:sp>
      <p:sp>
        <p:nvSpPr>
          <p:cNvPr id="3" name="Content Placeholder 2">
            <a:extLst>
              <a:ext uri="{FF2B5EF4-FFF2-40B4-BE49-F238E27FC236}">
                <a16:creationId xmlns:a16="http://schemas.microsoft.com/office/drawing/2014/main" id="{50E44F52-1644-4885-8F3C-B59CC259A444}"/>
              </a:ext>
            </a:extLst>
          </p:cNvPr>
          <p:cNvSpPr>
            <a:spLocks noGrp="1"/>
          </p:cNvSpPr>
          <p:nvPr>
            <p:ph sz="quarter" idx="16"/>
          </p:nvPr>
        </p:nvSpPr>
        <p:spPr/>
        <p:txBody>
          <a:bodyPr>
            <a:normAutofit fontScale="55000" lnSpcReduction="20000"/>
          </a:bodyPr>
          <a:lstStyle/>
          <a:p>
            <a:pPr marL="0" indent="0">
              <a:buNone/>
            </a:pPr>
            <a:r>
              <a:rPr lang="en-US" sz="2400" dirty="0"/>
              <a:t>The water-based model with an electroneutrality charge balance defines </a:t>
            </a:r>
            <a:r>
              <a:rPr lang="en-US" sz="2400" i="1" dirty="0" err="1"/>
              <a:t>c</a:t>
            </a:r>
            <a:r>
              <a:rPr lang="en-US" sz="2400" i="1" baseline="-25000" dirty="0" err="1"/>
              <a:t>H</a:t>
            </a:r>
            <a:r>
              <a:rPr lang="en-US" sz="2400" dirty="0"/>
              <a:t> and </a:t>
            </a:r>
            <a:r>
              <a:rPr lang="en-US" sz="2400" i="1" dirty="0" err="1"/>
              <a:t>c</a:t>
            </a:r>
            <a:r>
              <a:rPr lang="en-US" sz="2400" i="1" baseline="-25000" dirty="0" err="1"/>
              <a:t>OH</a:t>
            </a:r>
            <a:r>
              <a:rPr lang="en-US" sz="2400" dirty="0"/>
              <a:t> as built-in variables and defines the water </a:t>
            </a:r>
            <a:r>
              <a:rPr lang="en-US" sz="2400" dirty="0" err="1"/>
              <a:t>autoprotolysis</a:t>
            </a:r>
            <a:r>
              <a:rPr lang="en-US" sz="2400" dirty="0"/>
              <a:t> equilibrium automatically.</a:t>
            </a:r>
          </a:p>
        </p:txBody>
      </p:sp>
      <p:sp>
        <p:nvSpPr>
          <p:cNvPr id="4" name="Title 3">
            <a:extLst>
              <a:ext uri="{FF2B5EF4-FFF2-40B4-BE49-F238E27FC236}">
                <a16:creationId xmlns:a16="http://schemas.microsoft.com/office/drawing/2014/main" id="{07EEC0E1-0F72-4977-8FA5-F5AB9759EC5F}"/>
              </a:ext>
            </a:extLst>
          </p:cNvPr>
          <p:cNvSpPr>
            <a:spLocks noGrp="1"/>
          </p:cNvSpPr>
          <p:nvPr>
            <p:ph type="title"/>
          </p:nvPr>
        </p:nvSpPr>
        <p:spPr/>
        <p:txBody>
          <a:bodyPr>
            <a:normAutofit fontScale="90000"/>
          </a:bodyPr>
          <a:lstStyle/>
          <a:p>
            <a:r>
              <a:rPr lang="sv-SE" dirty="0"/>
              <a:t>Tertiary Current Distribution, Nernst-Planck Interface Setup</a:t>
            </a:r>
            <a:endParaRPr lang="en-SE" dirty="0"/>
          </a:p>
        </p:txBody>
      </p:sp>
      <p:sp>
        <p:nvSpPr>
          <p:cNvPr id="5" name="Content Placeholder 4">
            <a:extLst>
              <a:ext uri="{FF2B5EF4-FFF2-40B4-BE49-F238E27FC236}">
                <a16:creationId xmlns:a16="http://schemas.microsoft.com/office/drawing/2014/main" id="{3EBF90B3-6C3D-4F30-A5F9-A9662CD71183}"/>
              </a:ext>
            </a:extLst>
          </p:cNvPr>
          <p:cNvSpPr>
            <a:spLocks noGrp="1"/>
          </p:cNvSpPr>
          <p:nvPr>
            <p:ph sz="quarter" idx="18"/>
          </p:nvPr>
        </p:nvSpPr>
        <p:spPr/>
        <p:txBody>
          <a:bodyPr/>
          <a:lstStyle/>
          <a:p>
            <a:r>
              <a:rPr lang="sv-SE" dirty="0"/>
              <a:t>Reactions</a:t>
            </a:r>
            <a:endParaRPr lang="en-SE" dirty="0"/>
          </a:p>
        </p:txBody>
      </p:sp>
      <p:sp>
        <p:nvSpPr>
          <p:cNvPr id="6" name="Content Placeholder 5">
            <a:extLst>
              <a:ext uri="{FF2B5EF4-FFF2-40B4-BE49-F238E27FC236}">
                <a16:creationId xmlns:a16="http://schemas.microsoft.com/office/drawing/2014/main" id="{F0D222B8-0D61-4E28-9519-C02F8BBFD12C}"/>
              </a:ext>
            </a:extLst>
          </p:cNvPr>
          <p:cNvSpPr>
            <a:spLocks noGrp="1"/>
          </p:cNvSpPr>
          <p:nvPr>
            <p:ph sz="quarter" idx="19"/>
          </p:nvPr>
        </p:nvSpPr>
        <p:spPr/>
        <p:txBody>
          <a:bodyPr>
            <a:normAutofit fontScale="55000" lnSpcReduction="20000"/>
          </a:bodyPr>
          <a:lstStyle/>
          <a:p>
            <a:pPr marL="0" indent="0">
              <a:buNone/>
            </a:pPr>
            <a:r>
              <a:rPr lang="en-US" sz="2400" dirty="0"/>
              <a:t>Electrochemical reactions are set using the </a:t>
            </a:r>
            <a:r>
              <a:rPr lang="en-US" sz="2400" i="1" dirty="0"/>
              <a:t>Electrode Reaction</a:t>
            </a:r>
            <a:r>
              <a:rPr lang="en-US" sz="2400" dirty="0"/>
              <a:t> node, precipitation reactions using the </a:t>
            </a:r>
            <a:r>
              <a:rPr lang="en-US" sz="2400" i="1" dirty="0"/>
              <a:t>Non-Faradaic Reaction</a:t>
            </a:r>
            <a:r>
              <a:rPr lang="en-US" sz="2400" dirty="0"/>
              <a:t> node, and homogeneous reactions using the </a:t>
            </a:r>
            <a:r>
              <a:rPr lang="en-US" sz="2400" i="1" dirty="0"/>
              <a:t>Equilibrium Reaction</a:t>
            </a:r>
            <a:r>
              <a:rPr lang="en-US" sz="2400" dirty="0"/>
              <a:t> nodes.</a:t>
            </a:r>
          </a:p>
          <a:p>
            <a:pPr marL="0" indent="0">
              <a:buNone/>
            </a:pPr>
            <a:endParaRPr lang="en-SE" dirty="0"/>
          </a:p>
        </p:txBody>
      </p:sp>
      <p:sp>
        <p:nvSpPr>
          <p:cNvPr id="7" name="Content Placeholder 6">
            <a:extLst>
              <a:ext uri="{FF2B5EF4-FFF2-40B4-BE49-F238E27FC236}">
                <a16:creationId xmlns:a16="http://schemas.microsoft.com/office/drawing/2014/main" id="{3275F310-30A7-43B1-B4D0-75726F79C0DC}"/>
              </a:ext>
            </a:extLst>
          </p:cNvPr>
          <p:cNvSpPr>
            <a:spLocks noGrp="1"/>
          </p:cNvSpPr>
          <p:nvPr>
            <p:ph sz="quarter" idx="17"/>
          </p:nvPr>
        </p:nvSpPr>
        <p:spPr/>
        <p:txBody>
          <a:bodyPr/>
          <a:lstStyle/>
          <a:p>
            <a:endParaRPr lang="en-SE" dirty="0"/>
          </a:p>
        </p:txBody>
      </p:sp>
      <p:pic>
        <p:nvPicPr>
          <p:cNvPr id="8" name="Picture 7">
            <a:extLst>
              <a:ext uri="{FF2B5EF4-FFF2-40B4-BE49-F238E27FC236}">
                <a16:creationId xmlns:a16="http://schemas.microsoft.com/office/drawing/2014/main" id="{6F7FFD76-DB85-439A-B935-BE4C961D769E}"/>
              </a:ext>
            </a:extLst>
          </p:cNvPr>
          <p:cNvPicPr>
            <a:picLocks noChangeAspect="1"/>
          </p:cNvPicPr>
          <p:nvPr/>
        </p:nvPicPr>
        <p:blipFill>
          <a:blip r:embed="rId2"/>
          <a:stretch>
            <a:fillRect/>
          </a:stretch>
        </p:blipFill>
        <p:spPr>
          <a:xfrm>
            <a:off x="4354998" y="573849"/>
            <a:ext cx="12192000" cy="6588895"/>
          </a:xfrm>
          <a:prstGeom prst="rect">
            <a:avLst/>
          </a:prstGeom>
        </p:spPr>
      </p:pic>
    </p:spTree>
    <p:extLst>
      <p:ext uri="{BB962C8B-B14F-4D97-AF65-F5344CB8AC3E}">
        <p14:creationId xmlns:p14="http://schemas.microsoft.com/office/powerpoint/2010/main" val="28930517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623A115E-52B0-4692-AA47-7C85CF65A91C}"/>
              </a:ext>
            </a:extLst>
          </p:cNvPr>
          <p:cNvSpPr>
            <a:spLocks noGrp="1"/>
          </p:cNvSpPr>
          <p:nvPr>
            <p:ph sz="quarter" idx="19"/>
          </p:nvPr>
        </p:nvSpPr>
        <p:spPr/>
        <p:txBody>
          <a:bodyPr>
            <a:normAutofit fontScale="77500" lnSpcReduction="20000"/>
          </a:bodyPr>
          <a:lstStyle/>
          <a:p>
            <a:r>
              <a:rPr lang="en-US" sz="1600" dirty="0"/>
              <a:t>Fe</a:t>
            </a:r>
            <a:r>
              <a:rPr lang="en-US" sz="1600" baseline="30000" dirty="0"/>
              <a:t>2+</a:t>
            </a:r>
            <a:r>
              <a:rPr lang="sv-SE" sz="1600" dirty="0"/>
              <a:t> at 10 s. Fast increase near the surface.</a:t>
            </a:r>
          </a:p>
        </p:txBody>
      </p:sp>
      <p:sp>
        <p:nvSpPr>
          <p:cNvPr id="5" name="Content Placeholder 4">
            <a:extLst>
              <a:ext uri="{FF2B5EF4-FFF2-40B4-BE49-F238E27FC236}">
                <a16:creationId xmlns:a16="http://schemas.microsoft.com/office/drawing/2014/main" id="{E0CB9530-FC51-4177-80EF-B037C5A2F013}"/>
              </a:ext>
            </a:extLst>
          </p:cNvPr>
          <p:cNvSpPr>
            <a:spLocks noGrp="1"/>
          </p:cNvSpPr>
          <p:nvPr>
            <p:ph sz="quarter" idx="31"/>
          </p:nvPr>
        </p:nvSpPr>
        <p:spPr/>
        <p:txBody>
          <a:bodyPr>
            <a:normAutofit fontScale="77500" lnSpcReduction="20000"/>
          </a:bodyPr>
          <a:lstStyle/>
          <a:p>
            <a:r>
              <a:rPr lang="en-US" sz="1600" dirty="0"/>
              <a:t>Fe</a:t>
            </a:r>
            <a:r>
              <a:rPr lang="en-US" sz="1600" baseline="30000" dirty="0"/>
              <a:t>2+</a:t>
            </a:r>
            <a:r>
              <a:rPr lang="sv-SE" sz="1600" dirty="0"/>
              <a:t> at 300 s. Iron can dissolve where the surface coverage is low.</a:t>
            </a:r>
            <a:endParaRPr lang="en-SE" sz="1600" dirty="0"/>
          </a:p>
        </p:txBody>
      </p:sp>
      <p:sp>
        <p:nvSpPr>
          <p:cNvPr id="7" name="Content Placeholder 6">
            <a:extLst>
              <a:ext uri="{FF2B5EF4-FFF2-40B4-BE49-F238E27FC236}">
                <a16:creationId xmlns:a16="http://schemas.microsoft.com/office/drawing/2014/main" id="{2DA86A5B-4032-44F8-AFC8-3576356DEFAF}"/>
              </a:ext>
            </a:extLst>
          </p:cNvPr>
          <p:cNvSpPr>
            <a:spLocks noGrp="1"/>
          </p:cNvSpPr>
          <p:nvPr>
            <p:ph sz="quarter" idx="34"/>
          </p:nvPr>
        </p:nvSpPr>
        <p:spPr/>
        <p:txBody>
          <a:bodyPr>
            <a:noAutofit/>
          </a:bodyPr>
          <a:lstStyle/>
          <a:p>
            <a:r>
              <a:rPr lang="en-US" sz="1200" dirty="0"/>
              <a:t>CO</a:t>
            </a:r>
            <a:r>
              <a:rPr lang="en-US" sz="1200" baseline="-25000" dirty="0"/>
              <a:t>2</a:t>
            </a:r>
            <a:r>
              <a:rPr lang="en-US" sz="1200" dirty="0"/>
              <a:t>(aq) at 10 s. CO</a:t>
            </a:r>
            <a:r>
              <a:rPr lang="en-US" sz="1200" baseline="-25000" dirty="0"/>
              <a:t>2  </a:t>
            </a:r>
            <a:r>
              <a:rPr lang="en-US" sz="1200" dirty="0"/>
              <a:t>consumed in reactions within droplet.</a:t>
            </a:r>
            <a:endParaRPr lang="en-SE" sz="1200" dirty="0"/>
          </a:p>
        </p:txBody>
      </p:sp>
      <p:sp>
        <p:nvSpPr>
          <p:cNvPr id="9" name="Content Placeholder 8">
            <a:extLst>
              <a:ext uri="{FF2B5EF4-FFF2-40B4-BE49-F238E27FC236}">
                <a16:creationId xmlns:a16="http://schemas.microsoft.com/office/drawing/2014/main" id="{12EE2673-3E6C-4643-AE25-782917EA2851}"/>
              </a:ext>
            </a:extLst>
          </p:cNvPr>
          <p:cNvSpPr>
            <a:spLocks noGrp="1"/>
          </p:cNvSpPr>
          <p:nvPr>
            <p:ph sz="quarter" idx="37"/>
          </p:nvPr>
        </p:nvSpPr>
        <p:spPr/>
        <p:txBody>
          <a:bodyPr>
            <a:normAutofit fontScale="77500" lnSpcReduction="20000"/>
          </a:bodyPr>
          <a:lstStyle/>
          <a:p>
            <a:r>
              <a:rPr lang="en-US" sz="1600" dirty="0"/>
              <a:t>CO</a:t>
            </a:r>
            <a:r>
              <a:rPr lang="en-US" sz="1600" baseline="-25000" dirty="0"/>
              <a:t>2</a:t>
            </a:r>
            <a:r>
              <a:rPr lang="en-US" sz="1600" dirty="0"/>
              <a:t>(aq) at 300 s. CO</a:t>
            </a:r>
            <a:r>
              <a:rPr lang="en-US" sz="1600" baseline="-25000" dirty="0"/>
              <a:t>2 </a:t>
            </a:r>
            <a:r>
              <a:rPr lang="en-US" sz="1600" dirty="0"/>
              <a:t>consumption continues during the exposure.</a:t>
            </a:r>
            <a:endParaRPr lang="en-SE" sz="1600" dirty="0"/>
          </a:p>
        </p:txBody>
      </p:sp>
      <p:sp>
        <p:nvSpPr>
          <p:cNvPr id="10" name="Title 9">
            <a:extLst>
              <a:ext uri="{FF2B5EF4-FFF2-40B4-BE49-F238E27FC236}">
                <a16:creationId xmlns:a16="http://schemas.microsoft.com/office/drawing/2014/main" id="{F2B3D163-0586-4B37-A62C-FD258CC377C4}"/>
              </a:ext>
            </a:extLst>
          </p:cNvPr>
          <p:cNvSpPr>
            <a:spLocks noGrp="1"/>
          </p:cNvSpPr>
          <p:nvPr>
            <p:ph type="title"/>
          </p:nvPr>
        </p:nvSpPr>
        <p:spPr/>
        <p:txBody>
          <a:bodyPr/>
          <a:lstStyle/>
          <a:p>
            <a:r>
              <a:rPr lang="sv-SE" dirty="0"/>
              <a:t>Results: Concentrations</a:t>
            </a:r>
            <a:endParaRPr lang="en-SE" dirty="0"/>
          </a:p>
        </p:txBody>
      </p:sp>
      <p:pic>
        <p:nvPicPr>
          <p:cNvPr id="18" name="Content Placeholder 17">
            <a:extLst>
              <a:ext uri="{FF2B5EF4-FFF2-40B4-BE49-F238E27FC236}">
                <a16:creationId xmlns:a16="http://schemas.microsoft.com/office/drawing/2014/main" id="{0F0DAB14-7CFA-4A7C-A729-032AC9C1C97E}"/>
              </a:ext>
            </a:extLst>
          </p:cNvPr>
          <p:cNvPicPr>
            <a:picLocks noGrp="1" noChangeAspect="1"/>
          </p:cNvPicPr>
          <p:nvPr>
            <p:ph sz="quarter" idx="29"/>
          </p:nvPr>
        </p:nvPicPr>
        <p:blipFill rotWithShape="1">
          <a:blip r:embed="rId2"/>
          <a:srcRect t="-35649" b="-35642"/>
          <a:stretch/>
        </p:blipFill>
        <p:spPr>
          <a:xfrm>
            <a:off x="3446463" y="1971084"/>
            <a:ext cx="2620962" cy="3369706"/>
          </a:xfrm>
          <a:prstGeom prst="rect">
            <a:avLst/>
          </a:prstGeom>
        </p:spPr>
      </p:pic>
      <p:pic>
        <p:nvPicPr>
          <p:cNvPr id="21" name="Content Placeholder 20">
            <a:extLst>
              <a:ext uri="{FF2B5EF4-FFF2-40B4-BE49-F238E27FC236}">
                <a16:creationId xmlns:a16="http://schemas.microsoft.com/office/drawing/2014/main" id="{57F97959-D11E-4C60-8C41-DD8A9348861D}"/>
              </a:ext>
            </a:extLst>
          </p:cNvPr>
          <p:cNvPicPr>
            <a:picLocks noGrp="1" noChangeAspect="1"/>
          </p:cNvPicPr>
          <p:nvPr>
            <p:ph sz="quarter" idx="21"/>
          </p:nvPr>
        </p:nvPicPr>
        <p:blipFill rotWithShape="1">
          <a:blip r:embed="rId3"/>
          <a:srcRect t="-35649" b="-35642"/>
          <a:stretch/>
        </p:blipFill>
        <p:spPr>
          <a:xfrm>
            <a:off x="609600" y="1971084"/>
            <a:ext cx="2620963" cy="3369706"/>
          </a:xfrm>
          <a:prstGeom prst="rect">
            <a:avLst/>
          </a:prstGeom>
        </p:spPr>
      </p:pic>
      <p:pic>
        <p:nvPicPr>
          <p:cNvPr id="26" name="Content Placeholder 24">
            <a:extLst>
              <a:ext uri="{FF2B5EF4-FFF2-40B4-BE49-F238E27FC236}">
                <a16:creationId xmlns:a16="http://schemas.microsoft.com/office/drawing/2014/main" id="{FC29206C-32EF-4052-98C8-4C34D64472FD}"/>
              </a:ext>
            </a:extLst>
          </p:cNvPr>
          <p:cNvPicPr>
            <a:picLocks noGrp="1" noChangeAspect="1"/>
          </p:cNvPicPr>
          <p:nvPr>
            <p:ph sz="quarter" idx="35"/>
          </p:nvPr>
        </p:nvPicPr>
        <p:blipFill rotWithShape="1">
          <a:blip r:embed="rId4"/>
          <a:srcRect t="-35649" b="-35642"/>
          <a:stretch/>
        </p:blipFill>
        <p:spPr>
          <a:xfrm>
            <a:off x="9087238" y="1971675"/>
            <a:ext cx="2620186" cy="3368675"/>
          </a:xfrm>
          <a:prstGeom prst="rect">
            <a:avLst/>
          </a:prstGeom>
        </p:spPr>
      </p:pic>
      <p:pic>
        <p:nvPicPr>
          <p:cNvPr id="29" name="Content Placeholder 28">
            <a:extLst>
              <a:ext uri="{FF2B5EF4-FFF2-40B4-BE49-F238E27FC236}">
                <a16:creationId xmlns:a16="http://schemas.microsoft.com/office/drawing/2014/main" id="{A7D8B899-22D0-4C9D-A4C2-286EAA745A53}"/>
              </a:ext>
            </a:extLst>
          </p:cNvPr>
          <p:cNvPicPr>
            <a:picLocks noGrp="1" noChangeAspect="1"/>
          </p:cNvPicPr>
          <p:nvPr>
            <p:ph sz="quarter" idx="32"/>
          </p:nvPr>
        </p:nvPicPr>
        <p:blipFill rotWithShape="1">
          <a:blip r:embed="rId5"/>
          <a:srcRect t="-35650" b="-35592"/>
          <a:stretch/>
        </p:blipFill>
        <p:spPr>
          <a:xfrm>
            <a:off x="6265863" y="1971084"/>
            <a:ext cx="2620962" cy="3368675"/>
          </a:xfrm>
          <a:prstGeom prst="rect">
            <a:avLst/>
          </a:prstGeom>
        </p:spPr>
      </p:pic>
    </p:spTree>
    <p:extLst>
      <p:ext uri="{BB962C8B-B14F-4D97-AF65-F5344CB8AC3E}">
        <p14:creationId xmlns:p14="http://schemas.microsoft.com/office/powerpoint/2010/main" val="32848318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623A115E-52B0-4692-AA47-7C85CF65A91C}"/>
              </a:ext>
            </a:extLst>
          </p:cNvPr>
          <p:cNvSpPr>
            <a:spLocks noGrp="1"/>
          </p:cNvSpPr>
          <p:nvPr>
            <p:ph sz="quarter" idx="19"/>
          </p:nvPr>
        </p:nvSpPr>
        <p:spPr/>
        <p:txBody>
          <a:bodyPr>
            <a:normAutofit fontScale="77500" lnSpcReduction="20000"/>
          </a:bodyPr>
          <a:lstStyle/>
          <a:p>
            <a:r>
              <a:rPr lang="en-US" sz="1600" dirty="0"/>
              <a:t>O</a:t>
            </a:r>
            <a:r>
              <a:rPr lang="en-US" sz="1600" baseline="-25000" dirty="0"/>
              <a:t>2</a:t>
            </a:r>
            <a:r>
              <a:rPr lang="en-US" sz="1600" dirty="0"/>
              <a:t>(aq) at 10 s</a:t>
            </a:r>
            <a:r>
              <a:rPr lang="sv-SE" sz="1600" dirty="0"/>
              <a:t>. Oxygen is quickly consumed with oxygen reduction.</a:t>
            </a:r>
          </a:p>
        </p:txBody>
      </p:sp>
      <p:sp>
        <p:nvSpPr>
          <p:cNvPr id="5" name="Content Placeholder 4">
            <a:extLst>
              <a:ext uri="{FF2B5EF4-FFF2-40B4-BE49-F238E27FC236}">
                <a16:creationId xmlns:a16="http://schemas.microsoft.com/office/drawing/2014/main" id="{E0CB9530-FC51-4177-80EF-B037C5A2F013}"/>
              </a:ext>
            </a:extLst>
          </p:cNvPr>
          <p:cNvSpPr>
            <a:spLocks noGrp="1"/>
          </p:cNvSpPr>
          <p:nvPr>
            <p:ph sz="quarter" idx="31"/>
          </p:nvPr>
        </p:nvSpPr>
        <p:spPr/>
        <p:txBody>
          <a:bodyPr>
            <a:normAutofit fontScale="77500" lnSpcReduction="20000"/>
          </a:bodyPr>
          <a:lstStyle/>
          <a:p>
            <a:r>
              <a:rPr lang="en-US" sz="1600" dirty="0"/>
              <a:t>O</a:t>
            </a:r>
            <a:r>
              <a:rPr lang="en-US" sz="1600" baseline="-25000" dirty="0"/>
              <a:t>2</a:t>
            </a:r>
            <a:r>
              <a:rPr lang="en-US" sz="1600" dirty="0"/>
              <a:t>(aq) at 300 s</a:t>
            </a:r>
            <a:r>
              <a:rPr lang="sv-SE" sz="1600" dirty="0"/>
              <a:t>. Consumption has continued.</a:t>
            </a:r>
            <a:endParaRPr lang="en-SE" sz="1600" dirty="0"/>
          </a:p>
        </p:txBody>
      </p:sp>
      <p:sp>
        <p:nvSpPr>
          <p:cNvPr id="7" name="Content Placeholder 6">
            <a:extLst>
              <a:ext uri="{FF2B5EF4-FFF2-40B4-BE49-F238E27FC236}">
                <a16:creationId xmlns:a16="http://schemas.microsoft.com/office/drawing/2014/main" id="{2DA86A5B-4032-44F8-AFC8-3576356DEFAF}"/>
              </a:ext>
            </a:extLst>
          </p:cNvPr>
          <p:cNvSpPr>
            <a:spLocks noGrp="1"/>
          </p:cNvSpPr>
          <p:nvPr>
            <p:ph sz="quarter" idx="34"/>
          </p:nvPr>
        </p:nvSpPr>
        <p:spPr/>
        <p:txBody>
          <a:bodyPr>
            <a:noAutofit/>
          </a:bodyPr>
          <a:lstStyle/>
          <a:p>
            <a:r>
              <a:rPr lang="en-US" sz="1200" dirty="0"/>
              <a:t>pH at 10 s. CO</a:t>
            </a:r>
            <a:r>
              <a:rPr lang="en-US" sz="1200" baseline="-25000" dirty="0"/>
              <a:t>2 </a:t>
            </a:r>
            <a:r>
              <a:rPr lang="en-US" sz="1200" dirty="0"/>
              <a:t>dissolution lowers the pH at the droplet surface.</a:t>
            </a:r>
            <a:endParaRPr lang="en-SE" sz="1200" dirty="0"/>
          </a:p>
        </p:txBody>
      </p:sp>
      <p:sp>
        <p:nvSpPr>
          <p:cNvPr id="9" name="Content Placeholder 8">
            <a:extLst>
              <a:ext uri="{FF2B5EF4-FFF2-40B4-BE49-F238E27FC236}">
                <a16:creationId xmlns:a16="http://schemas.microsoft.com/office/drawing/2014/main" id="{12EE2673-3E6C-4643-AE25-782917EA2851}"/>
              </a:ext>
            </a:extLst>
          </p:cNvPr>
          <p:cNvSpPr>
            <a:spLocks noGrp="1"/>
          </p:cNvSpPr>
          <p:nvPr>
            <p:ph sz="quarter" idx="37"/>
          </p:nvPr>
        </p:nvSpPr>
        <p:spPr/>
        <p:txBody>
          <a:bodyPr>
            <a:noAutofit/>
          </a:bodyPr>
          <a:lstStyle/>
          <a:p>
            <a:r>
              <a:rPr lang="en-US" sz="1200" dirty="0"/>
              <a:t>pH at 300 s. Reactions within droplet increase pH.</a:t>
            </a:r>
            <a:endParaRPr lang="en-SE" sz="1200" dirty="0"/>
          </a:p>
        </p:txBody>
      </p:sp>
      <p:sp>
        <p:nvSpPr>
          <p:cNvPr id="10" name="Title 9">
            <a:extLst>
              <a:ext uri="{FF2B5EF4-FFF2-40B4-BE49-F238E27FC236}">
                <a16:creationId xmlns:a16="http://schemas.microsoft.com/office/drawing/2014/main" id="{F2B3D163-0586-4B37-A62C-FD258CC377C4}"/>
              </a:ext>
            </a:extLst>
          </p:cNvPr>
          <p:cNvSpPr>
            <a:spLocks noGrp="1"/>
          </p:cNvSpPr>
          <p:nvPr>
            <p:ph type="title"/>
          </p:nvPr>
        </p:nvSpPr>
        <p:spPr/>
        <p:txBody>
          <a:bodyPr/>
          <a:lstStyle/>
          <a:p>
            <a:r>
              <a:rPr lang="sv-SE" dirty="0"/>
              <a:t>Results: Concentrations</a:t>
            </a:r>
            <a:endParaRPr lang="en-SE" dirty="0"/>
          </a:p>
        </p:txBody>
      </p:sp>
      <p:pic>
        <p:nvPicPr>
          <p:cNvPr id="6" name="Content Placeholder 5">
            <a:extLst>
              <a:ext uri="{FF2B5EF4-FFF2-40B4-BE49-F238E27FC236}">
                <a16:creationId xmlns:a16="http://schemas.microsoft.com/office/drawing/2014/main" id="{9D182347-A496-48D6-8067-7F9F977A8D29}"/>
              </a:ext>
            </a:extLst>
          </p:cNvPr>
          <p:cNvPicPr>
            <a:picLocks noGrp="1" noChangeAspect="1"/>
          </p:cNvPicPr>
          <p:nvPr>
            <p:ph sz="quarter" idx="29"/>
          </p:nvPr>
        </p:nvPicPr>
        <p:blipFill rotWithShape="1">
          <a:blip r:embed="rId2"/>
          <a:srcRect t="-35650" b="-35592"/>
          <a:stretch/>
        </p:blipFill>
        <p:spPr>
          <a:xfrm>
            <a:off x="3446463" y="1971084"/>
            <a:ext cx="2620962" cy="3368675"/>
          </a:xfrm>
          <a:prstGeom prst="rect">
            <a:avLst/>
          </a:prstGeom>
        </p:spPr>
      </p:pic>
      <p:pic>
        <p:nvPicPr>
          <p:cNvPr id="12" name="Content Placeholder 11">
            <a:extLst>
              <a:ext uri="{FF2B5EF4-FFF2-40B4-BE49-F238E27FC236}">
                <a16:creationId xmlns:a16="http://schemas.microsoft.com/office/drawing/2014/main" id="{C07D9177-7CEB-4DCF-A8A9-E987C026FDBE}"/>
              </a:ext>
            </a:extLst>
          </p:cNvPr>
          <p:cNvPicPr>
            <a:picLocks noGrp="1" noChangeAspect="1"/>
          </p:cNvPicPr>
          <p:nvPr>
            <p:ph sz="quarter" idx="21"/>
          </p:nvPr>
        </p:nvPicPr>
        <p:blipFill rotWithShape="1">
          <a:blip r:embed="rId3"/>
          <a:srcRect t="-35650" b="-35589"/>
          <a:stretch/>
        </p:blipFill>
        <p:spPr>
          <a:xfrm>
            <a:off x="609600" y="1971084"/>
            <a:ext cx="2620963" cy="3368675"/>
          </a:xfrm>
          <a:prstGeom prst="rect">
            <a:avLst/>
          </a:prstGeom>
        </p:spPr>
      </p:pic>
      <p:pic>
        <p:nvPicPr>
          <p:cNvPr id="15" name="Content Placeholder 14">
            <a:extLst>
              <a:ext uri="{FF2B5EF4-FFF2-40B4-BE49-F238E27FC236}">
                <a16:creationId xmlns:a16="http://schemas.microsoft.com/office/drawing/2014/main" id="{F0338079-825D-4161-9716-DC21E5FCCD9D}"/>
              </a:ext>
            </a:extLst>
          </p:cNvPr>
          <p:cNvPicPr>
            <a:picLocks noGrp="1" noChangeAspect="1"/>
          </p:cNvPicPr>
          <p:nvPr>
            <p:ph sz="quarter" idx="32"/>
          </p:nvPr>
        </p:nvPicPr>
        <p:blipFill rotWithShape="1">
          <a:blip r:embed="rId4"/>
          <a:srcRect t="-35650" b="-35592"/>
          <a:stretch/>
        </p:blipFill>
        <p:spPr>
          <a:xfrm>
            <a:off x="6265863" y="1971084"/>
            <a:ext cx="2620962" cy="3368675"/>
          </a:xfrm>
          <a:prstGeom prst="rect">
            <a:avLst/>
          </a:prstGeom>
        </p:spPr>
      </p:pic>
      <p:pic>
        <p:nvPicPr>
          <p:cNvPr id="19" name="Content Placeholder 18">
            <a:extLst>
              <a:ext uri="{FF2B5EF4-FFF2-40B4-BE49-F238E27FC236}">
                <a16:creationId xmlns:a16="http://schemas.microsoft.com/office/drawing/2014/main" id="{AD25B00C-37D7-4DDB-9157-AD86D71C135A}"/>
              </a:ext>
            </a:extLst>
          </p:cNvPr>
          <p:cNvPicPr>
            <a:picLocks noGrp="1" noChangeAspect="1"/>
          </p:cNvPicPr>
          <p:nvPr>
            <p:ph sz="quarter" idx="35"/>
          </p:nvPr>
        </p:nvPicPr>
        <p:blipFill rotWithShape="1">
          <a:blip r:embed="rId5"/>
          <a:srcRect t="-35650" b="-35592"/>
          <a:stretch/>
        </p:blipFill>
        <p:spPr>
          <a:xfrm>
            <a:off x="9086850" y="1971084"/>
            <a:ext cx="2620963" cy="3368675"/>
          </a:xfrm>
          <a:prstGeom prst="rect">
            <a:avLst/>
          </a:prstGeom>
        </p:spPr>
      </p:pic>
    </p:spTree>
    <p:extLst>
      <p:ext uri="{BB962C8B-B14F-4D97-AF65-F5344CB8AC3E}">
        <p14:creationId xmlns:p14="http://schemas.microsoft.com/office/powerpoint/2010/main" val="38671692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BE2DE4C-E02B-48A2-ADFC-D3AF16B25E72}"/>
              </a:ext>
            </a:extLst>
          </p:cNvPr>
          <p:cNvSpPr>
            <a:spLocks noGrp="1"/>
          </p:cNvSpPr>
          <p:nvPr>
            <p:ph sz="half" idx="10"/>
          </p:nvPr>
        </p:nvSpPr>
        <p:spPr/>
        <p:txBody>
          <a:bodyPr>
            <a:normAutofit/>
          </a:bodyPr>
          <a:lstStyle/>
          <a:p>
            <a:r>
              <a:rPr lang="sv-SE" dirty="0"/>
              <a:t>At 300 s. Metal dissolution (anodic) is closely linked to the coverage of corrosion products and the oxygen reduction (cathodic) to </a:t>
            </a:r>
            <a:r>
              <a:rPr lang="sv-SE"/>
              <a:t>the oxygen access.</a:t>
            </a:r>
            <a:endParaRPr lang="en-SE" dirty="0"/>
          </a:p>
        </p:txBody>
      </p:sp>
      <p:sp>
        <p:nvSpPr>
          <p:cNvPr id="4" name="Content Placeholder 3">
            <a:extLst>
              <a:ext uri="{FF2B5EF4-FFF2-40B4-BE49-F238E27FC236}">
                <a16:creationId xmlns:a16="http://schemas.microsoft.com/office/drawing/2014/main" id="{05495C3C-4514-4E00-865C-45C2308E595A}"/>
              </a:ext>
            </a:extLst>
          </p:cNvPr>
          <p:cNvSpPr>
            <a:spLocks noGrp="1"/>
          </p:cNvSpPr>
          <p:nvPr>
            <p:ph sz="quarter" idx="19"/>
          </p:nvPr>
        </p:nvSpPr>
        <p:spPr/>
        <p:txBody>
          <a:bodyPr/>
          <a:lstStyle/>
          <a:p>
            <a:r>
              <a:rPr lang="sv-SE" dirty="0"/>
              <a:t>Current Density and Coverage</a:t>
            </a:r>
            <a:endParaRPr lang="en-SE" dirty="0"/>
          </a:p>
        </p:txBody>
      </p:sp>
      <p:sp>
        <p:nvSpPr>
          <p:cNvPr id="5" name="Content Placeholder 4">
            <a:extLst>
              <a:ext uri="{FF2B5EF4-FFF2-40B4-BE49-F238E27FC236}">
                <a16:creationId xmlns:a16="http://schemas.microsoft.com/office/drawing/2014/main" id="{4675352D-71A3-41BC-960D-899F065C0FC4}"/>
              </a:ext>
            </a:extLst>
          </p:cNvPr>
          <p:cNvSpPr>
            <a:spLocks noGrp="1"/>
          </p:cNvSpPr>
          <p:nvPr>
            <p:ph sz="half" idx="30"/>
          </p:nvPr>
        </p:nvSpPr>
        <p:spPr/>
        <p:txBody>
          <a:bodyPr/>
          <a:lstStyle/>
          <a:p>
            <a:r>
              <a:rPr lang="sv-SE" dirty="0"/>
              <a:t>At 300s. The fraction coincides with the coverage degree and indicates iron carbonate making up the coverage near the rim of the droplet.</a:t>
            </a:r>
            <a:endParaRPr lang="en-SE" dirty="0"/>
          </a:p>
        </p:txBody>
      </p:sp>
      <p:sp>
        <p:nvSpPr>
          <p:cNvPr id="7" name="Content Placeholder 6">
            <a:extLst>
              <a:ext uri="{FF2B5EF4-FFF2-40B4-BE49-F238E27FC236}">
                <a16:creationId xmlns:a16="http://schemas.microsoft.com/office/drawing/2014/main" id="{0783B52F-70FA-40AE-9F6C-D869463EE563}"/>
              </a:ext>
            </a:extLst>
          </p:cNvPr>
          <p:cNvSpPr>
            <a:spLocks noGrp="1"/>
          </p:cNvSpPr>
          <p:nvPr>
            <p:ph sz="quarter" idx="32"/>
          </p:nvPr>
        </p:nvSpPr>
        <p:spPr/>
        <p:txBody>
          <a:bodyPr/>
          <a:lstStyle/>
          <a:p>
            <a:r>
              <a:rPr lang="sv-SE" dirty="0"/>
              <a:t>Precipitated Ferrous Carbonate Fraction</a:t>
            </a:r>
            <a:endParaRPr lang="en-SE" dirty="0"/>
          </a:p>
        </p:txBody>
      </p:sp>
      <p:sp>
        <p:nvSpPr>
          <p:cNvPr id="8" name="Title 7">
            <a:extLst>
              <a:ext uri="{FF2B5EF4-FFF2-40B4-BE49-F238E27FC236}">
                <a16:creationId xmlns:a16="http://schemas.microsoft.com/office/drawing/2014/main" id="{9CF766A2-0223-465E-9B11-E75DC17EDB7C}"/>
              </a:ext>
            </a:extLst>
          </p:cNvPr>
          <p:cNvSpPr>
            <a:spLocks noGrp="1"/>
          </p:cNvSpPr>
          <p:nvPr>
            <p:ph type="title"/>
          </p:nvPr>
        </p:nvSpPr>
        <p:spPr/>
        <p:txBody>
          <a:bodyPr/>
          <a:lstStyle/>
          <a:p>
            <a:r>
              <a:rPr lang="sv-SE" dirty="0"/>
              <a:t>Results: Distribution At Metal Surface</a:t>
            </a:r>
            <a:endParaRPr lang="en-SE" dirty="0"/>
          </a:p>
        </p:txBody>
      </p:sp>
      <p:pic>
        <p:nvPicPr>
          <p:cNvPr id="12" name="Content Placeholder 11">
            <a:extLst>
              <a:ext uri="{FF2B5EF4-FFF2-40B4-BE49-F238E27FC236}">
                <a16:creationId xmlns:a16="http://schemas.microsoft.com/office/drawing/2014/main" id="{FA180A8B-9037-4EF5-9627-2CAE7AB5A2BA}"/>
              </a:ext>
            </a:extLst>
          </p:cNvPr>
          <p:cNvPicPr>
            <a:picLocks noGrp="1" noChangeAspect="1"/>
          </p:cNvPicPr>
          <p:nvPr>
            <p:ph sz="quarter" idx="29"/>
          </p:nvPr>
        </p:nvPicPr>
        <p:blipFill>
          <a:blip r:embed="rId2">
            <a:clrChange>
              <a:clrFrom>
                <a:srgbClr val="FFFFFF"/>
              </a:clrFrom>
              <a:clrTo>
                <a:srgbClr val="FFFFFF">
                  <a:alpha val="0"/>
                </a:srgbClr>
              </a:clrTo>
            </a:clrChange>
          </a:blip>
          <a:stretch>
            <a:fillRect/>
          </a:stretch>
        </p:blipFill>
        <p:spPr>
          <a:xfrm>
            <a:off x="1596467" y="1909763"/>
            <a:ext cx="3390429" cy="2544762"/>
          </a:xfrm>
          <a:prstGeom prst="rect">
            <a:avLst/>
          </a:prstGeom>
        </p:spPr>
      </p:pic>
      <p:pic>
        <p:nvPicPr>
          <p:cNvPr id="16" name="Content Placeholder 15">
            <a:extLst>
              <a:ext uri="{FF2B5EF4-FFF2-40B4-BE49-F238E27FC236}">
                <a16:creationId xmlns:a16="http://schemas.microsoft.com/office/drawing/2014/main" id="{1138A010-C484-40DC-9644-15EEFB1B5D85}"/>
              </a:ext>
            </a:extLst>
          </p:cNvPr>
          <p:cNvPicPr>
            <a:picLocks noGrp="1" noChangeAspect="1"/>
          </p:cNvPicPr>
          <p:nvPr>
            <p:ph sz="quarter" idx="31"/>
          </p:nvPr>
        </p:nvPicPr>
        <p:blipFill>
          <a:blip r:embed="rId3"/>
          <a:stretch>
            <a:fillRect/>
          </a:stretch>
        </p:blipFill>
        <p:spPr>
          <a:xfrm>
            <a:off x="7284479" y="1909763"/>
            <a:ext cx="3390429" cy="2544762"/>
          </a:xfrm>
          <a:prstGeom prst="rect">
            <a:avLst/>
          </a:prstGeom>
        </p:spPr>
      </p:pic>
    </p:spTree>
    <p:extLst>
      <p:ext uri="{BB962C8B-B14F-4D97-AF65-F5344CB8AC3E}">
        <p14:creationId xmlns:p14="http://schemas.microsoft.com/office/powerpoint/2010/main" val="5823637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0890D8-2D63-4CBA-8780-62CC4A84C7AE}"/>
              </a:ext>
            </a:extLst>
          </p:cNvPr>
          <p:cNvSpPr>
            <a:spLocks noGrp="1"/>
          </p:cNvSpPr>
          <p:nvPr>
            <p:ph type="title"/>
          </p:nvPr>
        </p:nvSpPr>
        <p:spPr/>
        <p:txBody>
          <a:bodyPr/>
          <a:lstStyle/>
          <a:p>
            <a:r>
              <a:rPr lang="en-US" dirty="0"/>
              <a:t>References</a:t>
            </a:r>
            <a:endParaRPr lang="en-SE" dirty="0"/>
          </a:p>
        </p:txBody>
      </p:sp>
      <p:sp>
        <p:nvSpPr>
          <p:cNvPr id="3" name="Content Placeholder 2">
            <a:extLst>
              <a:ext uri="{FF2B5EF4-FFF2-40B4-BE49-F238E27FC236}">
                <a16:creationId xmlns:a16="http://schemas.microsoft.com/office/drawing/2014/main" id="{C9EAEA6B-EE5D-41C6-934A-4491397DF9EE}"/>
              </a:ext>
            </a:extLst>
          </p:cNvPr>
          <p:cNvSpPr>
            <a:spLocks noGrp="1"/>
          </p:cNvSpPr>
          <p:nvPr>
            <p:ph idx="1"/>
          </p:nvPr>
        </p:nvSpPr>
        <p:spPr/>
        <p:txBody>
          <a:bodyPr>
            <a:normAutofit/>
          </a:bodyPr>
          <a:lstStyle/>
          <a:p>
            <a:r>
              <a:rPr lang="en-US" dirty="0"/>
              <a:t>B.G. Koushik, N. Van den Steen, M.H. </a:t>
            </a:r>
            <a:r>
              <a:rPr lang="en-US" dirty="0" err="1"/>
              <a:t>Mamme</a:t>
            </a:r>
            <a:r>
              <a:rPr lang="en-US" dirty="0"/>
              <a:t>, Y. Van </a:t>
            </a:r>
            <a:r>
              <a:rPr lang="en-US" dirty="0" err="1"/>
              <a:t>Ingelgem</a:t>
            </a:r>
            <a:r>
              <a:rPr lang="en-US" dirty="0"/>
              <a:t>, and H. </a:t>
            </a:r>
            <a:r>
              <a:rPr lang="en-US" dirty="0" err="1"/>
              <a:t>Terryn</a:t>
            </a:r>
            <a:r>
              <a:rPr lang="en-US" dirty="0"/>
              <a:t>, “Review on modelling of corrosion under droplet electrolyte for predicting atmospheric corrosion rate,” </a:t>
            </a:r>
            <a:r>
              <a:rPr lang="en-US" i="1" dirty="0"/>
              <a:t>J. Mater. Sci. Technol.</a:t>
            </a:r>
            <a:r>
              <a:rPr lang="en-US" dirty="0"/>
              <a:t>, vol. 62, pp. 254–267, 2021.</a:t>
            </a:r>
          </a:p>
          <a:p>
            <a:r>
              <a:rPr lang="en-US" dirty="0"/>
              <a:t>M. </a:t>
            </a:r>
            <a:r>
              <a:rPr lang="en-US" dirty="0" err="1"/>
              <a:t>Nordsveen</a:t>
            </a:r>
            <a:r>
              <a:rPr lang="en-US" dirty="0"/>
              <a:t>, S. </a:t>
            </a:r>
            <a:r>
              <a:rPr lang="en-US" dirty="0" err="1"/>
              <a:t>Nesic</a:t>
            </a:r>
            <a:r>
              <a:rPr lang="en-US" dirty="0"/>
              <a:t>, R. </a:t>
            </a:r>
            <a:r>
              <a:rPr lang="en-US" dirty="0" err="1"/>
              <a:t>Nyborg</a:t>
            </a:r>
            <a:r>
              <a:rPr lang="en-US" dirty="0"/>
              <a:t>, and A. </a:t>
            </a:r>
            <a:r>
              <a:rPr lang="en-US" dirty="0" err="1"/>
              <a:t>Stangeland</a:t>
            </a:r>
            <a:r>
              <a:rPr lang="en-US" dirty="0"/>
              <a:t>, “A Mechanistic Model for Carbon Dioxide Corrosion of Mild Steel in the Presence of Protective Iron Carbonate Films-Part 1: Theory and Verification,” </a:t>
            </a:r>
            <a:r>
              <a:rPr lang="en-US" i="1" dirty="0"/>
              <a:t>Corrosion</a:t>
            </a:r>
            <a:r>
              <a:rPr lang="en-US" dirty="0"/>
              <a:t>, vol. 59, no. 5, pp. 443–456, 2003.</a:t>
            </a:r>
          </a:p>
          <a:p>
            <a:r>
              <a:rPr lang="en-US" dirty="0"/>
              <a:t>A. </a:t>
            </a:r>
            <a:r>
              <a:rPr lang="en-US" dirty="0" err="1"/>
              <a:t>Kahyarian</a:t>
            </a:r>
            <a:r>
              <a:rPr lang="en-US" dirty="0"/>
              <a:t> and S. </a:t>
            </a:r>
            <a:r>
              <a:rPr lang="en-US" dirty="0" err="1"/>
              <a:t>Nesic</a:t>
            </a:r>
            <a:r>
              <a:rPr lang="en-US" dirty="0"/>
              <a:t>, “On the mechanism of carbon dioxide corrosion of mild steel: Experimental investigation and mathematical modeling at elevated pressures and non-ideal solutions,” </a:t>
            </a:r>
            <a:r>
              <a:rPr lang="en-US" i="1" dirty="0" err="1"/>
              <a:t>Corros</a:t>
            </a:r>
            <a:r>
              <a:rPr lang="en-US" i="1" dirty="0"/>
              <a:t>. Sci.</a:t>
            </a:r>
            <a:r>
              <a:rPr lang="en-US" dirty="0"/>
              <a:t>, vol. 173, no. 108719, pp. 1–27, 2020.</a:t>
            </a:r>
          </a:p>
          <a:p>
            <a:r>
              <a:rPr lang="en-US" dirty="0"/>
              <a:t>F. J. </a:t>
            </a:r>
            <a:r>
              <a:rPr lang="en-US" dirty="0" err="1"/>
              <a:t>Millero</a:t>
            </a:r>
            <a:r>
              <a:rPr lang="en-US" dirty="0"/>
              <a:t>, W. Yao, and J. </a:t>
            </a:r>
            <a:r>
              <a:rPr lang="en-US" dirty="0" err="1"/>
              <a:t>Aicher</a:t>
            </a:r>
            <a:r>
              <a:rPr lang="en-US" dirty="0"/>
              <a:t>, “The speciation of Fe(II) and Fe(III) in natural waters,” </a:t>
            </a:r>
            <a:r>
              <a:rPr lang="en-US" i="1" dirty="0"/>
              <a:t>Marine Chemistry</a:t>
            </a:r>
            <a:r>
              <a:rPr lang="en-US" dirty="0"/>
              <a:t>, vol. 50, pp. 21–39, 1995.</a:t>
            </a:r>
          </a:p>
        </p:txBody>
      </p:sp>
    </p:spTree>
    <p:extLst>
      <p:ext uri="{BB962C8B-B14F-4D97-AF65-F5344CB8AC3E}">
        <p14:creationId xmlns:p14="http://schemas.microsoft.com/office/powerpoint/2010/main" val="3865282655"/>
      </p:ext>
    </p:extLst>
  </p:cSld>
  <p:clrMapOvr>
    <a:masterClrMapping/>
  </p:clrMapOvr>
</p:sld>
</file>

<file path=ppt/theme/theme1.xml><?xml version="1.0" encoding="utf-8"?>
<a:theme xmlns:a="http://schemas.openxmlformats.org/drawingml/2006/main" name="COMSOL-Mar3">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Mar3" id="{08872224-87D5-B44C-A7BE-6D8A645CA20E}" vid="{365F6195-0BD6-7142-AFF7-E968DA92F2B6}"/>
    </a:ext>
  </a:extLst>
</a:theme>
</file>

<file path=ppt/theme/theme2.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Presentation1" id="{5A22889B-FCE7-E049-958F-4A6D18027951}" vid="{CC45CA09-4A69-2348-910C-7EE2BBB61B48}"/>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comsol_presentation_16_9</Template>
  <TotalTime>0</TotalTime>
  <Words>846</Words>
  <Application>Microsoft Office PowerPoint</Application>
  <PresentationFormat>Widescreen</PresentationFormat>
  <Paragraphs>63</Paragraphs>
  <Slides>9</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9</vt:i4>
      </vt:variant>
    </vt:vector>
  </HeadingPairs>
  <TitlesOfParts>
    <vt:vector size="18" baseType="lpstr">
      <vt:lpstr>Arial</vt:lpstr>
      <vt:lpstr>Calibri</vt:lpstr>
      <vt:lpstr>Lato</vt:lpstr>
      <vt:lpstr>Lato Black</vt:lpstr>
      <vt:lpstr>Lato Light</vt:lpstr>
      <vt:lpstr>Symbol</vt:lpstr>
      <vt:lpstr>Wingdings</vt:lpstr>
      <vt:lpstr>COMSOL-Mar3</vt:lpstr>
      <vt:lpstr>comsol-slide-template-NEW</vt:lpstr>
      <vt:lpstr>Corrosion Under An Evans Droplet</vt:lpstr>
      <vt:lpstr>Overview</vt:lpstr>
      <vt:lpstr>Model Definition</vt:lpstr>
      <vt:lpstr>Model Definition</vt:lpstr>
      <vt:lpstr>Tertiary Current Distribution, Nernst-Planck Interface Setup</vt:lpstr>
      <vt:lpstr>Results: Concentrations</vt:lpstr>
      <vt:lpstr>Results: Concentrations</vt:lpstr>
      <vt:lpstr>Results: Distribution At Metal Surface</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2016-11-03T18:33:22Z</dcterms:created>
  <dcterms:modified xsi:type="dcterms:W3CDTF">2024-11-04T09:43:03Z</dcterms:modified>
</cp:coreProperties>
</file>