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8" r:id="rId3"/>
    <p:sldId id="258" r:id="rId4"/>
    <p:sldId id="261" r:id="rId5"/>
    <p:sldId id="266" r:id="rId6"/>
    <p:sldId id="264" r:id="rId7"/>
    <p:sldId id="265"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6374" autoAdjust="0"/>
  </p:normalViewPr>
  <p:slideViewPr>
    <p:cSldViewPr snapToGrid="0">
      <p:cViewPr varScale="1">
        <p:scale>
          <a:sx n="109" d="100"/>
          <a:sy n="109" d="100"/>
        </p:scale>
        <p:origin x="552"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866113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GB"/>
              <a:t>Click to edit Master text styles</a:t>
            </a:r>
          </a:p>
          <a:p>
            <a:pPr lvl="1"/>
            <a:r>
              <a:rPr lang="en-GB"/>
              <a:t>Second level</a:t>
            </a:r>
          </a:p>
          <a:p>
            <a:pPr lvl="2"/>
            <a:r>
              <a:rPr lang="en-GB"/>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976852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GB"/>
              <a:t>Click to edit Master text styles</a:t>
            </a:r>
          </a:p>
          <a:p>
            <a:pPr lvl="1"/>
            <a:r>
              <a:rPr lang="en-GB"/>
              <a:t>Second level</a:t>
            </a:r>
          </a:p>
          <a:p>
            <a:pPr lvl="2"/>
            <a:r>
              <a:rPr lang="en-GB"/>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5851111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1897838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13122672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11958313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32100635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GB"/>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6446204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5566"/>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5566"/>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24515771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GB"/>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35105038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GB"/>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3105912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7813228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1446517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58181"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564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6602669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GB"/>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335653491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70724562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3802617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394209665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419478399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349868171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24653247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GB"/>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32956401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GB"/>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GB"/>
              <a:t>Click to edit Master text styles</a:t>
            </a:r>
          </a:p>
        </p:txBody>
      </p:sp>
    </p:spTree>
    <p:extLst>
      <p:ext uri="{BB962C8B-B14F-4D97-AF65-F5344CB8AC3E}">
        <p14:creationId xmlns:p14="http://schemas.microsoft.com/office/powerpoint/2010/main" val="392095650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273861477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359969078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23329"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309499535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278752279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909234"/>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9234"/>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105261421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413887033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824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extLst>
              <a:ext uri="{FF2B5EF4-FFF2-40B4-BE49-F238E27FC236}">
                <a16:creationId xmlns:a16="http://schemas.microsoft.com/office/drawing/2014/main" id="{42884564-BF92-DEC3-5831-8633D5487C8B}"/>
              </a:ext>
            </a:extLst>
          </p:cNvPr>
          <p:cNvSpPr/>
          <p:nvPr/>
        </p:nvSpPr>
        <p:spPr>
          <a:xfrm>
            <a:off x="443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extLst>
              <a:ext uri="{FF2B5EF4-FFF2-40B4-BE49-F238E27FC236}">
                <a16:creationId xmlns:a16="http://schemas.microsoft.com/office/drawing/2014/main" id="{79D9CDFF-245F-98BE-4166-91FDB7B98DF8}"/>
              </a:ext>
            </a:extLst>
          </p:cNvPr>
          <p:cNvSpPr/>
          <p:nvPr/>
        </p:nvSpPr>
        <p:spPr>
          <a:xfrm>
            <a:off x="62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62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4433329"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824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7530451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623329"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623330"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4328160" y="2104151"/>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432816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814832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814832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85691360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198894226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437319"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437319"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216796"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7" y="1092200"/>
            <a:ext cx="2621280" cy="261084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43176" y="3858293"/>
            <a:ext cx="2608283"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443176" y="1092199"/>
            <a:ext cx="2608283" cy="261084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58291"/>
            <a:ext cx="2580083" cy="607908"/>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66201"/>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216796"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236854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398689570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6377078"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a:extLst>
              <a:ext uri="{FF2B5EF4-FFF2-40B4-BE49-F238E27FC236}">
                <a16:creationId xmlns:a16="http://schemas.microsoft.com/office/drawing/2014/main" id="{5B7F8B45-2942-FFC7-D3E1-885DFB4F2996}"/>
              </a:ext>
            </a:extLst>
          </p:cNvPr>
          <p:cNvSpPr/>
          <p:nvPr/>
        </p:nvSpPr>
        <p:spPr>
          <a:xfrm>
            <a:off x="6377078" y="1784074"/>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extLst>
              <a:ext uri="{FF2B5EF4-FFF2-40B4-BE49-F238E27FC236}">
                <a16:creationId xmlns:a16="http://schemas.microsoft.com/office/drawing/2014/main" id="{20A0D4FB-E53C-992F-1223-76C9CEAFB374}"/>
              </a:ext>
            </a:extLst>
          </p:cNvPr>
          <p:cNvSpPr/>
          <p:nvPr/>
        </p:nvSpPr>
        <p:spPr>
          <a:xfrm>
            <a:off x="609601"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a:extLst>
              <a:ext uri="{FF2B5EF4-FFF2-40B4-BE49-F238E27FC236}">
                <a16:creationId xmlns:a16="http://schemas.microsoft.com/office/drawing/2014/main" id="{EE0EDB29-4637-0289-6363-D852B2A703B3}"/>
              </a:ext>
            </a:extLst>
          </p:cNvPr>
          <p:cNvSpPr/>
          <p:nvPr/>
        </p:nvSpPr>
        <p:spPr>
          <a:xfrm>
            <a:off x="599606" y="17896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609599" y="1778001"/>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6380683" y="1781646"/>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6380683" y="4508614"/>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609599" y="4519397"/>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49950186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74287259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202903636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42399063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9024"/>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2105537"/>
            <a:ext cx="2618627" cy="1472977"/>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9024"/>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9024"/>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395824841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85620"/>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85620"/>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85620"/>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85620"/>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85620"/>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9144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153665659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243826233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31389169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427085908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4"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25984"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19120736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57788900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39051890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8290628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285728067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GB"/>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GB"/>
              <a:t>Click to edit Master text styles</a:t>
            </a:r>
          </a:p>
          <a:p>
            <a:pPr lvl="1"/>
            <a:r>
              <a:rPr lang="en-GB"/>
              <a:t>Second level</a:t>
            </a:r>
          </a:p>
          <a:p>
            <a:pPr lvl="2"/>
            <a:r>
              <a:rPr lang="en-GB"/>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291078575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GB"/>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GB"/>
              <a:t>Click to edit Master text styles</a:t>
            </a:r>
          </a:p>
          <a:p>
            <a:pPr lvl="1"/>
            <a:r>
              <a:rPr lang="en-GB"/>
              <a:t>Second level</a:t>
            </a:r>
          </a:p>
          <a:p>
            <a:pPr lvl="2"/>
            <a:r>
              <a:rPr lang="en-GB"/>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195513742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GB"/>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GB"/>
              <a:t>Click to edit Master text styles</a:t>
            </a:r>
          </a:p>
          <a:p>
            <a:pPr lvl="1"/>
            <a:r>
              <a:rPr lang="en-GB"/>
              <a:t>Second level</a:t>
            </a:r>
          </a:p>
          <a:p>
            <a:pPr lvl="2"/>
            <a:r>
              <a:rPr lang="en-GB"/>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55338301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GB"/>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GB"/>
              <a:t>Click to edit Master text styles</a:t>
            </a:r>
          </a:p>
          <a:p>
            <a:pPr lvl="1"/>
            <a:r>
              <a:rPr lang="en-GB"/>
              <a:t>Second level</a:t>
            </a:r>
          </a:p>
          <a:p>
            <a:pPr lvl="2"/>
            <a:r>
              <a:rPr lang="en-GB"/>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347906624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84400385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48415644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3782063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319226523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4190959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GB"/>
              <a:t>Click to edit Master text styles</a:t>
            </a:r>
          </a:p>
          <a:p>
            <a:pPr lvl="1"/>
            <a:r>
              <a:rPr lang="en-GB"/>
              <a:t>Second level</a:t>
            </a:r>
          </a:p>
          <a:p>
            <a:pPr lvl="2"/>
            <a:r>
              <a:rPr lang="en-GB"/>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GB"/>
              <a:t>Click to edit Master text styles</a:t>
            </a:r>
          </a:p>
          <a:p>
            <a:pPr lvl="1"/>
            <a:r>
              <a:rPr lang="en-GB"/>
              <a:t>Second level</a:t>
            </a:r>
          </a:p>
          <a:p>
            <a:pPr lvl="2"/>
            <a:r>
              <a:rPr lang="en-GB"/>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9816500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GB"/>
              <a:t>Click to edit Master text styles</a:t>
            </a:r>
          </a:p>
          <a:p>
            <a:pPr lvl="1"/>
            <a:r>
              <a:rPr lang="en-GB"/>
              <a:t>Second level</a:t>
            </a:r>
          </a:p>
          <a:p>
            <a:pPr lvl="2"/>
            <a:r>
              <a:rPr lang="en-GB"/>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GB"/>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GB"/>
              <a:t>Click to edit Master text styles</a:t>
            </a:r>
          </a:p>
          <a:p>
            <a:pPr lvl="1"/>
            <a:r>
              <a:rPr lang="en-GB"/>
              <a:t>Second level</a:t>
            </a:r>
          </a:p>
          <a:p>
            <a:pPr lvl="2"/>
            <a:r>
              <a:rPr lang="en-GB"/>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1365105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893845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image" Target="../media/image2.emf"/><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61" Type="http://schemas.openxmlformats.org/officeDocument/2006/relationships/theme" Target="../theme/theme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image" Target="../media/image3.png"/><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2"/>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3"/>
          <a:stretch>
            <a:fillRect/>
          </a:stretch>
        </p:blipFill>
        <p:spPr>
          <a:xfrm>
            <a:off x="154371" y="298551"/>
            <a:ext cx="1003093" cy="92877"/>
          </a:xfrm>
          <a:prstGeom prst="rect">
            <a:avLst/>
          </a:prstGeom>
        </p:spPr>
      </p:pic>
    </p:spTree>
    <p:extLst>
      <p:ext uri="{BB962C8B-B14F-4D97-AF65-F5344CB8AC3E}">
        <p14:creationId xmlns:p14="http://schemas.microsoft.com/office/powerpoint/2010/main" val="352858756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 id="2147483708" r:id="rId48"/>
    <p:sldLayoutId id="2147483709" r:id="rId49"/>
    <p:sldLayoutId id="2147483710" r:id="rId50"/>
    <p:sldLayoutId id="2147483711" r:id="rId51"/>
    <p:sldLayoutId id="2147483712" r:id="rId52"/>
    <p:sldLayoutId id="2147483713" r:id="rId53"/>
    <p:sldLayoutId id="2147483714" r:id="rId54"/>
    <p:sldLayoutId id="2147483715" r:id="rId55"/>
    <p:sldLayoutId id="2147483716" r:id="rId56"/>
    <p:sldLayoutId id="2147483717" r:id="rId57"/>
    <p:sldLayoutId id="2147483718" r:id="rId58"/>
    <p:sldLayoutId id="2147483719" r:id="rId59"/>
    <p:sldLayoutId id="2147483720" r:id="rId60"/>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4"/>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1" Type="http://schemas.openxmlformats.org/officeDocument/2006/relationships/slideLayout" Target="../slideLayouts/slideLayout16.xml"/><Relationship Id="rId5" Type="http://schemas.openxmlformats.org/officeDocument/2006/relationships/image" Target="../media/image18.png"/><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449E510-9226-D04F-A6D7-95AC4738C558}"/>
              </a:ext>
            </a:extLst>
          </p:cNvPr>
          <p:cNvSpPr>
            <a:spLocks noGrp="1"/>
          </p:cNvSpPr>
          <p:nvPr>
            <p:ph type="title"/>
          </p:nvPr>
        </p:nvSpPr>
        <p:spPr>
          <a:xfrm>
            <a:off x="609599" y="1710267"/>
            <a:ext cx="11302767" cy="2853267"/>
          </a:xfrm>
        </p:spPr>
        <p:txBody>
          <a:bodyPr/>
          <a:lstStyle/>
          <a:p>
            <a:r>
              <a:rPr lang="en-US"/>
              <a:t>Anisotropic Hygroscopic Porous Medium</a:t>
            </a:r>
            <a:endParaRPr lang="en-US" dirty="0"/>
          </a:p>
        </p:txBody>
      </p:sp>
      <p:sp>
        <p:nvSpPr>
          <p:cNvPr id="5" name="Text Placeholder 4">
            <a:extLst>
              <a:ext uri="{FF2B5EF4-FFF2-40B4-BE49-F238E27FC236}">
                <a16:creationId xmlns:a16="http://schemas.microsoft.com/office/drawing/2014/main" id="{C6839F3B-6286-1374-0044-F4B24239891A}"/>
              </a:ext>
            </a:extLst>
          </p:cNvPr>
          <p:cNvSpPr>
            <a:spLocks noGrp="1"/>
          </p:cNvSpPr>
          <p:nvPr>
            <p:ph type="body" idx="1"/>
          </p:nvPr>
        </p:nvSpPr>
        <p:spPr/>
        <p:txBody>
          <a:bodyPr/>
          <a:lstStyle/>
          <a:p>
            <a:endParaRPr lang="en-US"/>
          </a:p>
        </p:txBody>
      </p:sp>
      <p:sp>
        <p:nvSpPr>
          <p:cNvPr id="6" name="Text Placeholder 5">
            <a:extLst>
              <a:ext uri="{FF2B5EF4-FFF2-40B4-BE49-F238E27FC236}">
                <a16:creationId xmlns:a16="http://schemas.microsoft.com/office/drawing/2014/main" id="{AC1474DF-5D7B-F4BD-483F-8FB7178A841B}"/>
              </a:ext>
            </a:extLst>
          </p:cNvPr>
          <p:cNvSpPr>
            <a:spLocks noGrp="1"/>
          </p:cNvSpPr>
          <p:nvPr>
            <p:ph type="body" idx="10"/>
          </p:nvPr>
        </p:nvSpPr>
        <p:spPr/>
        <p:txBody>
          <a:bodyPr/>
          <a:lstStyle/>
          <a:p>
            <a:endParaRPr lang="en-US"/>
          </a:p>
        </p:txBody>
      </p:sp>
      <p:sp>
        <p:nvSpPr>
          <p:cNvPr id="7" name="Text Placeholder 6">
            <a:extLst>
              <a:ext uri="{FF2B5EF4-FFF2-40B4-BE49-F238E27FC236}">
                <a16:creationId xmlns:a16="http://schemas.microsoft.com/office/drawing/2014/main" id="{516FB36B-6C16-43E7-21E1-A68ABCCF7951}"/>
              </a:ext>
            </a:extLst>
          </p:cNvPr>
          <p:cNvSpPr>
            <a:spLocks noGrp="1"/>
          </p:cNvSpPr>
          <p:nvPr>
            <p:ph type="body" idx="11"/>
          </p:nvPr>
        </p:nvSpPr>
        <p:spPr/>
        <p:txBody>
          <a:bodyPr/>
          <a:lstStyle/>
          <a:p>
            <a:endParaRPr lang="en-US"/>
          </a:p>
        </p:txBody>
      </p:sp>
      <p:sp>
        <p:nvSpPr>
          <p:cNvPr id="8" name="Text Placeholder 7">
            <a:extLst>
              <a:ext uri="{FF2B5EF4-FFF2-40B4-BE49-F238E27FC236}">
                <a16:creationId xmlns:a16="http://schemas.microsoft.com/office/drawing/2014/main" id="{0B430F58-7715-7DA9-06A8-4AA78389CEEF}"/>
              </a:ext>
            </a:extLst>
          </p:cNvPr>
          <p:cNvSpPr>
            <a:spLocks noGrp="1"/>
          </p:cNvSpPr>
          <p:nvPr>
            <p:ph type="body" idx="12"/>
          </p:nvPr>
        </p:nvSpPr>
        <p:spPr/>
        <p:txBody>
          <a:bodyPr/>
          <a:lstStyle/>
          <a:p>
            <a:endParaRPr lang="en-US"/>
          </a:p>
        </p:txBody>
      </p:sp>
    </p:spTree>
    <p:extLst>
      <p:ext uri="{BB962C8B-B14F-4D97-AF65-F5344CB8AC3E}">
        <p14:creationId xmlns:p14="http://schemas.microsoft.com/office/powerpoint/2010/main" val="4411795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6146D57-5D4F-4B0F-AC97-CF245B2277F3}"/>
              </a:ext>
            </a:extLst>
          </p:cNvPr>
          <p:cNvSpPr>
            <a:spLocks noGrp="1"/>
          </p:cNvSpPr>
          <p:nvPr>
            <p:ph type="title"/>
          </p:nvPr>
        </p:nvSpPr>
        <p:spPr/>
        <p:txBody>
          <a:bodyPr/>
          <a:lstStyle/>
          <a:p>
            <a:r>
              <a:rPr lang="en-US" dirty="0"/>
              <a:t>Introduction</a:t>
            </a:r>
            <a:endParaRPr lang="fr-FR" dirty="0"/>
          </a:p>
        </p:txBody>
      </p:sp>
      <p:sp>
        <p:nvSpPr>
          <p:cNvPr id="4" name="Espace réservé du contenu 3">
            <a:extLst>
              <a:ext uri="{FF2B5EF4-FFF2-40B4-BE49-F238E27FC236}">
                <a16:creationId xmlns:a16="http://schemas.microsoft.com/office/drawing/2014/main" id="{578A6C55-9437-4EC7-B44A-8D496657315F}"/>
              </a:ext>
            </a:extLst>
          </p:cNvPr>
          <p:cNvSpPr>
            <a:spLocks noGrp="1"/>
          </p:cNvSpPr>
          <p:nvPr>
            <p:ph sz="half" idx="10"/>
          </p:nvPr>
        </p:nvSpPr>
        <p:spPr/>
        <p:txBody>
          <a:bodyPr/>
          <a:lstStyle/>
          <a:p>
            <a:r>
              <a:rPr lang="en-US" dirty="0"/>
              <a:t>This model describes moisture transport through an hygroscopic porous medium, with anisotropic moisture diffusivity coefficient</a:t>
            </a:r>
          </a:p>
          <a:p>
            <a:r>
              <a:rPr lang="en-US" dirty="0"/>
              <a:t>Two approaches are considered and compared</a:t>
            </a:r>
          </a:p>
          <a:p>
            <a:pPr lvl="1"/>
            <a:r>
              <a:rPr lang="en-US" dirty="0"/>
              <a:t>A structural anisotropy model alternating layers of materials with different diffusivities</a:t>
            </a:r>
          </a:p>
          <a:p>
            <a:pPr lvl="1"/>
            <a:r>
              <a:rPr lang="en-US" dirty="0"/>
              <a:t>An effective anisotropy model using a single material with an effective diffusivity</a:t>
            </a:r>
          </a:p>
          <a:p>
            <a:r>
              <a:rPr lang="en-US" dirty="0"/>
              <a:t>The results match for both approaches</a:t>
            </a:r>
          </a:p>
          <a:p>
            <a:endParaRPr lang="fr-FR" dirty="0"/>
          </a:p>
        </p:txBody>
      </p:sp>
      <p:sp>
        <p:nvSpPr>
          <p:cNvPr id="5" name="Espace réservé du texte 4">
            <a:extLst>
              <a:ext uri="{FF2B5EF4-FFF2-40B4-BE49-F238E27FC236}">
                <a16:creationId xmlns:a16="http://schemas.microsoft.com/office/drawing/2014/main" id="{58CC4F87-188D-4E6C-BD58-A40E3498531E}"/>
              </a:ext>
            </a:extLst>
          </p:cNvPr>
          <p:cNvSpPr>
            <a:spLocks noGrp="1"/>
          </p:cNvSpPr>
          <p:nvPr>
            <p:ph type="body" sz="quarter" idx="12"/>
          </p:nvPr>
        </p:nvSpPr>
        <p:spPr>
          <a:xfrm>
            <a:off x="8522677" y="4736591"/>
            <a:ext cx="3364523" cy="406400"/>
          </a:xfrm>
        </p:spPr>
        <p:txBody>
          <a:bodyPr>
            <a:normAutofit fontScale="92500" lnSpcReduction="10000"/>
          </a:bodyPr>
          <a:lstStyle/>
          <a:p>
            <a:r>
              <a:rPr lang="en-US" dirty="0"/>
              <a:t>Relative humidity distribution (surface plot) and moisture flux magnitude (streamlines).</a:t>
            </a:r>
          </a:p>
        </p:txBody>
      </p:sp>
      <p:pic>
        <p:nvPicPr>
          <p:cNvPr id="19" name="Espace réservé du contenu 18">
            <a:extLst>
              <a:ext uri="{FF2B5EF4-FFF2-40B4-BE49-F238E27FC236}">
                <a16:creationId xmlns:a16="http://schemas.microsoft.com/office/drawing/2014/main" id="{9EB4CA33-6DFD-4BBF-A73E-77E6A696D18C}"/>
              </a:ext>
            </a:extLst>
          </p:cNvPr>
          <p:cNvPicPr>
            <a:picLocks noGrp="1" noChangeAspect="1"/>
          </p:cNvPicPr>
          <p:nvPr>
            <p:ph sz="quarter" idx="11"/>
          </p:nvPr>
        </p:nvPicPr>
        <p:blipFill>
          <a:blip r:embed="rId2">
            <a:extLst>
              <a:ext uri="{28A0092B-C50C-407E-A947-70E740481C1C}">
                <a14:useLocalDpi xmlns:a14="http://schemas.microsoft.com/office/drawing/2010/main" val="0"/>
              </a:ext>
            </a:extLst>
          </a:blip>
          <a:stretch>
            <a:fillRect/>
          </a:stretch>
        </p:blipFill>
        <p:spPr>
          <a:xfrm>
            <a:off x="8229600" y="2121408"/>
            <a:ext cx="3962400" cy="2615183"/>
          </a:xfrm>
        </p:spPr>
      </p:pic>
    </p:spTree>
    <p:extLst>
      <p:ext uri="{BB962C8B-B14F-4D97-AF65-F5344CB8AC3E}">
        <p14:creationId xmlns:p14="http://schemas.microsoft.com/office/powerpoint/2010/main" val="27546742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6D81A6-788A-D93B-460B-0F9966B057E8}"/>
              </a:ext>
            </a:extLst>
          </p:cNvPr>
          <p:cNvSpPr>
            <a:spLocks noGrp="1"/>
          </p:cNvSpPr>
          <p:nvPr>
            <p:ph type="title"/>
          </p:nvPr>
        </p:nvSpPr>
        <p:spPr/>
        <p:txBody>
          <a:bodyPr/>
          <a:lstStyle/>
          <a:p>
            <a:r>
              <a:rPr lang="en-US" dirty="0"/>
              <a:t>Model Definition</a:t>
            </a:r>
          </a:p>
        </p:txBody>
      </p:sp>
      <mc:AlternateContent xmlns:mc="http://schemas.openxmlformats.org/markup-compatibility/2006" xmlns:a14="http://schemas.microsoft.com/office/drawing/2010/main">
        <mc:Choice Requires="a14">
          <p:sp>
            <p:nvSpPr>
              <p:cNvPr id="6" name="Content Placeholder 5">
                <a:extLst>
                  <a:ext uri="{FF2B5EF4-FFF2-40B4-BE49-F238E27FC236}">
                    <a16:creationId xmlns:a16="http://schemas.microsoft.com/office/drawing/2014/main" id="{89206682-0578-2361-F3C9-C71DAA8129F6}"/>
                  </a:ext>
                </a:extLst>
              </p:cNvPr>
              <p:cNvSpPr>
                <a:spLocks noGrp="1"/>
              </p:cNvSpPr>
              <p:nvPr>
                <p:ph sz="half" idx="10"/>
              </p:nvPr>
            </p:nvSpPr>
            <p:spPr>
              <a:xfrm>
                <a:off x="5645573" y="2912610"/>
                <a:ext cx="5632027" cy="3945389"/>
              </a:xfrm>
            </p:spPr>
            <p:txBody>
              <a:bodyPr>
                <a:normAutofit/>
              </a:bodyPr>
              <a:lstStyle/>
              <a:p>
                <a:r>
                  <a:rPr lang="en-US" sz="1800" dirty="0"/>
                  <a:t>The moisture diffusivity </a:t>
                </a:r>
                <a14:m>
                  <m:oMath xmlns:m="http://schemas.openxmlformats.org/officeDocument/2006/math">
                    <m:sSub>
                      <m:sSubPr>
                        <m:ctrlPr>
                          <a:rPr lang="en-US" sz="1800" i="1">
                            <a:latin typeface="Cambria Math" panose="02040503050406030204" pitchFamily="18" charset="0"/>
                          </a:rPr>
                        </m:ctrlPr>
                      </m:sSubPr>
                      <m:e>
                        <m:r>
                          <a:rPr lang="en-US" sz="1800" i="1">
                            <a:latin typeface="Cambria Math" panose="02040503050406030204" pitchFamily="18" charset="0"/>
                          </a:rPr>
                          <m:t>𝐷</m:t>
                        </m:r>
                      </m:e>
                      <m:sub>
                        <m:r>
                          <m:rPr>
                            <m:sty m:val="p"/>
                          </m:rPr>
                          <a:rPr lang="en-US" sz="1800">
                            <a:latin typeface="Cambria Math" panose="02040503050406030204" pitchFamily="18" charset="0"/>
                          </a:rPr>
                          <m:t>w</m:t>
                        </m:r>
                      </m:sub>
                    </m:sSub>
                  </m:oMath>
                </a14:m>
                <a:r>
                  <a:rPr lang="en-US" sz="1800" dirty="0"/>
                  <a:t> (</a:t>
                </a:r>
                <a14:m>
                  <m:oMath xmlns:m="http://schemas.openxmlformats.org/officeDocument/2006/math">
                    <m:sSup>
                      <m:sSupPr>
                        <m:ctrlPr>
                          <a:rPr lang="en-US" sz="1800" b="0" i="1" smtClean="0">
                            <a:latin typeface="Cambria Math" panose="02040503050406030204" pitchFamily="18" charset="0"/>
                          </a:rPr>
                        </m:ctrlPr>
                      </m:sSupPr>
                      <m:e>
                        <m:r>
                          <m:rPr>
                            <m:sty m:val="p"/>
                          </m:rPr>
                          <a:rPr lang="en-US" sz="1800" b="0" i="0" smtClean="0">
                            <a:latin typeface="Cambria Math" panose="02040503050406030204" pitchFamily="18" charset="0"/>
                          </a:rPr>
                          <m:t>m</m:t>
                        </m:r>
                      </m:e>
                      <m:sup>
                        <m:r>
                          <a:rPr lang="en-US" sz="1800" b="0" i="0" smtClean="0">
                            <a:latin typeface="Cambria Math" panose="02040503050406030204" pitchFamily="18" charset="0"/>
                          </a:rPr>
                          <m:t>2</m:t>
                        </m:r>
                      </m:sup>
                    </m:sSup>
                    <m:r>
                      <a:rPr lang="en-US" sz="1800" b="0" i="0" smtClean="0">
                        <a:latin typeface="Cambria Math" panose="02040503050406030204" pitchFamily="18" charset="0"/>
                      </a:rPr>
                      <m:t>/</m:t>
                    </m:r>
                    <m:r>
                      <m:rPr>
                        <m:sty m:val="p"/>
                      </m:rPr>
                      <a:rPr lang="en-US" sz="1800" b="0" i="0" smtClean="0">
                        <a:latin typeface="Cambria Math" panose="02040503050406030204" pitchFamily="18" charset="0"/>
                      </a:rPr>
                      <m:t>s</m:t>
                    </m:r>
                  </m:oMath>
                </a14:m>
                <a:r>
                  <a:rPr lang="en-US" sz="1800" dirty="0"/>
                  <a:t>), in the liquid water capillary flux </a:t>
                </a:r>
                <a14:m>
                  <m:oMath xmlns:m="http://schemas.openxmlformats.org/officeDocument/2006/math">
                    <m:sSub>
                      <m:sSubPr>
                        <m:ctrlPr>
                          <a:rPr lang="en-US" sz="1800" i="1">
                            <a:latin typeface="Cambria Math" panose="02040503050406030204" pitchFamily="18" charset="0"/>
                          </a:rPr>
                        </m:ctrlPr>
                      </m:sSubPr>
                      <m:e>
                        <m:r>
                          <a:rPr lang="en-US" sz="1800" smtClean="0">
                            <a:latin typeface="Cambria Math" panose="02040503050406030204" pitchFamily="18" charset="0"/>
                          </a:rPr>
                          <m:t>𝑔</m:t>
                        </m:r>
                      </m:e>
                      <m:sub>
                        <m:r>
                          <m:rPr>
                            <m:sty m:val="p"/>
                          </m:rPr>
                          <a:rPr lang="en-US" sz="1800">
                            <a:latin typeface="Cambria Math" panose="02040503050406030204" pitchFamily="18" charset="0"/>
                          </a:rPr>
                          <m:t>lc</m:t>
                        </m:r>
                      </m:sub>
                    </m:sSub>
                  </m:oMath>
                </a14:m>
                <a:r>
                  <a:rPr lang="en-US" sz="1800" dirty="0"/>
                  <a:t>, is defined as a rank two tensor</a:t>
                </a:r>
              </a:p>
              <a:p>
                <a:r>
                  <a:rPr lang="en-US" dirty="0"/>
                  <a:t>Boundary conditions:</a:t>
                </a:r>
              </a:p>
              <a:p>
                <a:pPr lvl="1"/>
                <a:r>
                  <a:rPr lang="en-US" dirty="0"/>
                  <a:t>Inward Moisture Flux on the bottom side</a:t>
                </a:r>
              </a:p>
              <a:p>
                <a:pPr lvl="1"/>
                <a:r>
                  <a:rPr lang="en-US" dirty="0"/>
                  <a:t>Outward Moisture Flux around the center of the top side</a:t>
                </a:r>
              </a:p>
              <a:p>
                <a:r>
                  <a:rPr lang="en-US" dirty="0"/>
                  <a:t>Material properties (Pine wood):</a:t>
                </a:r>
              </a:p>
              <a:p>
                <a:pPr lvl="1"/>
                <a:r>
                  <a:rPr lang="en-US" dirty="0"/>
                  <a:t>Porosity: </a:t>
                </a:r>
                <a14:m>
                  <m:oMath xmlns:m="http://schemas.openxmlformats.org/officeDocument/2006/math">
                    <m:r>
                      <a:rPr lang="en-US" b="0" i="1" smtClean="0">
                        <a:latin typeface="Cambria Math" panose="02040503050406030204" pitchFamily="18" charset="0"/>
                      </a:rPr>
                      <m:t>0</m:t>
                    </m:r>
                    <m:r>
                      <a:rPr lang="fr-FR" b="0" i="1" smtClean="0">
                        <a:latin typeface="Cambria Math" panose="02040503050406030204" pitchFamily="18" charset="0"/>
                      </a:rPr>
                      <m:t>.</m:t>
                    </m:r>
                    <m:r>
                      <a:rPr lang="en-US" b="0" i="1" smtClean="0">
                        <a:latin typeface="Cambria Math" panose="02040503050406030204" pitchFamily="18" charset="0"/>
                      </a:rPr>
                      <m:t>7</m:t>
                    </m:r>
                  </m:oMath>
                </a14:m>
                <a:endParaRPr lang="en-US" dirty="0"/>
              </a:p>
              <a:p>
                <a:pPr lvl="1"/>
                <a:r>
                  <a:rPr lang="en-US" dirty="0"/>
                  <a:t>Permeability: </a:t>
                </a:r>
                <a14:m>
                  <m:oMath xmlns:m="http://schemas.openxmlformats.org/officeDocument/2006/math">
                    <m:r>
                      <a:rPr lang="en-US" b="0" i="1" smtClean="0">
                        <a:latin typeface="Cambria Math" panose="02040503050406030204" pitchFamily="18" charset="0"/>
                      </a:rPr>
                      <m:t>𝜅</m:t>
                    </m:r>
                    <m:r>
                      <a:rPr lang="en-US" b="0" i="1" smtClean="0">
                        <a:latin typeface="Cambria Math" panose="02040503050406030204" pitchFamily="18" charset="0"/>
                      </a:rPr>
                      <m:t>=1×</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10</m:t>
                        </m:r>
                      </m:e>
                      <m:sup>
                        <m:r>
                          <a:rPr lang="en-US" b="0" i="1" smtClean="0">
                            <a:latin typeface="Cambria Math" panose="02040503050406030204" pitchFamily="18" charset="0"/>
                            <a:ea typeface="Cambria Math" panose="02040503050406030204" pitchFamily="18" charset="0"/>
                          </a:rPr>
                          <m:t>−13</m:t>
                        </m:r>
                      </m:sup>
                    </m:sSup>
                    <m:r>
                      <a:rPr lang="fr-FR" b="0" i="1" smtClean="0">
                        <a:latin typeface="Cambria Math" panose="02040503050406030204" pitchFamily="18" charset="0"/>
                        <a:ea typeface="Cambria Math" panose="02040503050406030204" pitchFamily="18" charset="0"/>
                      </a:rPr>
                      <m:t> </m:t>
                    </m:r>
                    <m:sSup>
                      <m:sSupPr>
                        <m:ctrlPr>
                          <a:rPr lang="en-US" b="0" i="1" smtClean="0">
                            <a:latin typeface="Cambria Math" panose="02040503050406030204" pitchFamily="18" charset="0"/>
                            <a:ea typeface="Cambria Math" panose="02040503050406030204" pitchFamily="18" charset="0"/>
                          </a:rPr>
                        </m:ctrlPr>
                      </m:sSupPr>
                      <m:e>
                        <m:r>
                          <m:rPr>
                            <m:nor/>
                          </m:rPr>
                          <a:rPr lang="en-US" b="0" i="0" smtClean="0">
                            <a:latin typeface="Cambria Math" panose="02040503050406030204" pitchFamily="18" charset="0"/>
                            <a:ea typeface="Cambria Math" panose="02040503050406030204" pitchFamily="18" charset="0"/>
                          </a:rPr>
                          <m:t>m</m:t>
                        </m:r>
                      </m:e>
                      <m:sup>
                        <m:r>
                          <a:rPr lang="en-US" b="0" i="1" smtClean="0">
                            <a:latin typeface="Cambria Math" panose="02040503050406030204" pitchFamily="18" charset="0"/>
                            <a:ea typeface="Cambria Math" panose="02040503050406030204" pitchFamily="18" charset="0"/>
                          </a:rPr>
                          <m:t>2</m:t>
                        </m:r>
                      </m:sup>
                    </m:sSup>
                  </m:oMath>
                </a14:m>
                <a:endParaRPr lang="en-US" dirty="0"/>
              </a:p>
            </p:txBody>
          </p:sp>
        </mc:Choice>
        <mc:Fallback xmlns="">
          <p:sp>
            <p:nvSpPr>
              <p:cNvPr id="6" name="Content Placeholder 5">
                <a:extLst>
                  <a:ext uri="{FF2B5EF4-FFF2-40B4-BE49-F238E27FC236}">
                    <a16:creationId xmlns:a16="http://schemas.microsoft.com/office/drawing/2014/main" id="{89206682-0578-2361-F3C9-C71DAA8129F6}"/>
                  </a:ext>
                </a:extLst>
              </p:cNvPr>
              <p:cNvSpPr>
                <a:spLocks noGrp="1" noRot="1" noChangeAspect="1" noMove="1" noResize="1" noEditPoints="1" noAdjustHandles="1" noChangeArrowheads="1" noChangeShapeType="1" noTextEdit="1"/>
              </p:cNvSpPr>
              <p:nvPr>
                <p:ph sz="half" idx="10"/>
              </p:nvPr>
            </p:nvSpPr>
            <p:spPr>
              <a:xfrm>
                <a:off x="5645573" y="2912610"/>
                <a:ext cx="5632027" cy="3945389"/>
              </a:xfrm>
              <a:blipFill>
                <a:blip r:embed="rId2"/>
                <a:stretch>
                  <a:fillRect l="-2381" t="-2009" r="-1515"/>
                </a:stretch>
              </a:blipFill>
            </p:spPr>
            <p:txBody>
              <a:bodyPr/>
              <a:lstStyle/>
              <a:p>
                <a:r>
                  <a:rPr lang="en-US">
                    <a:noFill/>
                  </a:rPr>
                  <a:t> </a:t>
                </a:r>
              </a:p>
            </p:txBody>
          </p:sp>
        </mc:Fallback>
      </mc:AlternateContent>
      <p:pic>
        <p:nvPicPr>
          <p:cNvPr id="11" name="Content Placeholder 10">
            <a:extLst>
              <a:ext uri="{FF2B5EF4-FFF2-40B4-BE49-F238E27FC236}">
                <a16:creationId xmlns:a16="http://schemas.microsoft.com/office/drawing/2014/main" id="{96CA52D6-69D0-4AD9-8A0E-9215AFECBBE5}"/>
              </a:ext>
            </a:extLst>
          </p:cNvPr>
          <p:cNvPicPr>
            <a:picLocks noGrp="1" noChangeAspect="1"/>
          </p:cNvPicPr>
          <p:nvPr>
            <p:ph sz="quarter" idx="17"/>
          </p:nvPr>
        </p:nvPicPr>
        <p:blipFill>
          <a:blip r:embed="rId3"/>
          <a:stretch>
            <a:fillRect/>
          </a:stretch>
        </p:blipFill>
        <p:spPr>
          <a:xfrm>
            <a:off x="1507001" y="990600"/>
            <a:ext cx="3386798" cy="5867400"/>
          </a:xfrm>
          <a:prstGeom prst="rect">
            <a:avLst/>
          </a:prstGeom>
          <a:ln w="9525">
            <a:solidFill>
              <a:schemeClr val="bg2"/>
            </a:solidFill>
          </a:ln>
        </p:spPr>
      </p:pic>
    </p:spTree>
    <p:extLst>
      <p:ext uri="{BB962C8B-B14F-4D97-AF65-F5344CB8AC3E}">
        <p14:creationId xmlns:p14="http://schemas.microsoft.com/office/powerpoint/2010/main" val="42107209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6D81A6-788A-D93B-460B-0F9966B057E8}"/>
              </a:ext>
            </a:extLst>
          </p:cNvPr>
          <p:cNvSpPr>
            <a:spLocks noGrp="1"/>
          </p:cNvSpPr>
          <p:nvPr>
            <p:ph type="title"/>
          </p:nvPr>
        </p:nvSpPr>
        <p:spPr/>
        <p:txBody>
          <a:bodyPr/>
          <a:lstStyle/>
          <a:p>
            <a:r>
              <a:rPr lang="en-US" dirty="0"/>
              <a:t>Model Definition </a:t>
            </a:r>
            <a:br>
              <a:rPr lang="en-US" dirty="0"/>
            </a:br>
            <a:r>
              <a:rPr lang="en-US" sz="2400" b="0" i="1" dirty="0">
                <a:solidFill>
                  <a:schemeClr val="accent3"/>
                </a:solidFill>
              </a:rPr>
              <a:t>Structural</a:t>
            </a:r>
            <a:r>
              <a:rPr lang="en-US" dirty="0"/>
              <a:t> </a:t>
            </a:r>
            <a:r>
              <a:rPr lang="en-US" sz="2400" b="0" i="1" dirty="0">
                <a:solidFill>
                  <a:schemeClr val="accent3"/>
                </a:solidFill>
              </a:rPr>
              <a:t>Anisotropy</a:t>
            </a:r>
          </a:p>
        </p:txBody>
      </p:sp>
      <mc:AlternateContent xmlns:mc="http://schemas.openxmlformats.org/markup-compatibility/2006" xmlns:a14="http://schemas.microsoft.com/office/drawing/2010/main">
        <mc:Choice Requires="a14">
          <p:sp>
            <p:nvSpPr>
              <p:cNvPr id="6" name="Content Placeholder 5">
                <a:extLst>
                  <a:ext uri="{FF2B5EF4-FFF2-40B4-BE49-F238E27FC236}">
                    <a16:creationId xmlns:a16="http://schemas.microsoft.com/office/drawing/2014/main" id="{89206682-0578-2361-F3C9-C71DAA8129F6}"/>
                  </a:ext>
                </a:extLst>
              </p:cNvPr>
              <p:cNvSpPr>
                <a:spLocks noGrp="1"/>
              </p:cNvSpPr>
              <p:nvPr>
                <p:ph sz="half" idx="10"/>
              </p:nvPr>
            </p:nvSpPr>
            <p:spPr/>
            <p:txBody>
              <a:bodyPr>
                <a:normAutofit/>
              </a:bodyPr>
              <a:lstStyle/>
              <a:p>
                <a:r>
                  <a:rPr lang="en-US" dirty="0"/>
                  <a:t>Two materials with different moisture diffusivity are used:</a:t>
                </a:r>
              </a:p>
              <a:p>
                <a:pPr lvl="1"/>
                <a:r>
                  <a:rPr lang="en-US" dirty="0"/>
                  <a:t>Pine wood: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𝐷</m:t>
                        </m:r>
                      </m:e>
                      <m:sub>
                        <m:r>
                          <m:rPr>
                            <m:sty m:val="p"/>
                          </m:rPr>
                          <a:rPr lang="en-US" b="0" i="0" smtClean="0">
                            <a:latin typeface="Cambria Math" panose="02040503050406030204" pitchFamily="18" charset="0"/>
                          </a:rPr>
                          <m:t>w</m:t>
                        </m:r>
                        <m:r>
                          <a:rPr lang="en-US" b="0" i="1" smtClean="0">
                            <a:latin typeface="Cambria Math" panose="02040503050406030204" pitchFamily="18" charset="0"/>
                          </a:rPr>
                          <m:t>, 1</m:t>
                        </m:r>
                      </m:sub>
                    </m:sSub>
                    <m:r>
                      <a:rPr lang="en-US" b="0" i="0" smtClean="0">
                        <a:latin typeface="Cambria Math" panose="02040503050406030204" pitchFamily="18" charset="0"/>
                      </a:rPr>
                      <m:t>=1</m:t>
                    </m:r>
                    <m:r>
                      <a:rPr lang="fr-FR" b="0" i="0" smtClean="0">
                        <a:latin typeface="Cambria Math" panose="02040503050406030204" pitchFamily="18" charset="0"/>
                      </a:rPr>
                      <m:t>.</m:t>
                    </m:r>
                    <m:r>
                      <a:rPr lang="en-US" b="0" i="0" smtClean="0">
                        <a:latin typeface="Cambria Math" panose="02040503050406030204" pitchFamily="18" charset="0"/>
                      </a:rPr>
                      <m:t>32</m:t>
                    </m:r>
                    <m:r>
                      <a:rPr lang="en-US" b="0" i="1" smtClean="0">
                        <a:latin typeface="Cambria Math" panose="02040503050406030204" pitchFamily="18" charset="0"/>
                        <a:ea typeface="Cambria Math" panose="02040503050406030204" pitchFamily="18" charset="0"/>
                      </a:rPr>
                      <m:t>×</m:t>
                    </m:r>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10</m:t>
                        </m:r>
                      </m:e>
                      <m:sup>
                        <m:r>
                          <a:rPr lang="en-US" i="1">
                            <a:latin typeface="Cambria Math" panose="02040503050406030204" pitchFamily="18" charset="0"/>
                            <a:ea typeface="Cambria Math" panose="02040503050406030204" pitchFamily="18" charset="0"/>
                          </a:rPr>
                          <m:t>−13</m:t>
                        </m:r>
                      </m:sup>
                    </m:sSup>
                    <m:r>
                      <a:rPr lang="fr-FR" b="0" i="1" smtClean="0">
                        <a:latin typeface="Cambria Math" panose="02040503050406030204" pitchFamily="18" charset="0"/>
                        <a:ea typeface="Cambria Math" panose="02040503050406030204" pitchFamily="18" charset="0"/>
                      </a:rPr>
                      <m:t> </m:t>
                    </m:r>
                    <m:sSup>
                      <m:sSupPr>
                        <m:ctrlPr>
                          <a:rPr lang="en-US" b="0" i="1" smtClean="0">
                            <a:latin typeface="Cambria Math" panose="02040503050406030204" pitchFamily="18" charset="0"/>
                            <a:ea typeface="Cambria Math" panose="02040503050406030204" pitchFamily="18" charset="0"/>
                          </a:rPr>
                        </m:ctrlPr>
                      </m:sSupPr>
                      <m:e>
                        <m:r>
                          <m:rPr>
                            <m:sty m:val="p"/>
                          </m:rPr>
                          <a:rPr lang="en-US" b="0" i="0" smtClean="0">
                            <a:latin typeface="Cambria Math" panose="02040503050406030204" pitchFamily="18" charset="0"/>
                            <a:ea typeface="Cambria Math" panose="02040503050406030204" pitchFamily="18" charset="0"/>
                          </a:rPr>
                          <m:t>m</m:t>
                        </m:r>
                      </m:e>
                      <m:sup>
                        <m:r>
                          <a:rPr lang="en-US" b="0" i="0" smtClean="0">
                            <a:latin typeface="Cambria Math" panose="02040503050406030204" pitchFamily="18" charset="0"/>
                            <a:ea typeface="Cambria Math" panose="02040503050406030204" pitchFamily="18" charset="0"/>
                          </a:rPr>
                          <m:t>2</m:t>
                        </m:r>
                      </m:sup>
                    </m:sSup>
                    <m:r>
                      <a:rPr lang="en-US" b="0" i="0" smtClean="0">
                        <a:latin typeface="Cambria Math" panose="02040503050406030204" pitchFamily="18" charset="0"/>
                        <a:ea typeface="Cambria Math" panose="02040503050406030204" pitchFamily="18" charset="0"/>
                      </a:rPr>
                      <m:t>/</m:t>
                    </m:r>
                    <m:r>
                      <m:rPr>
                        <m:sty m:val="p"/>
                      </m:rPr>
                      <a:rPr lang="en-US" b="0" i="0" smtClean="0">
                        <a:latin typeface="Cambria Math" panose="02040503050406030204" pitchFamily="18" charset="0"/>
                        <a:ea typeface="Cambria Math" panose="02040503050406030204" pitchFamily="18" charset="0"/>
                      </a:rPr>
                      <m:t>s</m:t>
                    </m:r>
                  </m:oMath>
                </a14:m>
                <a:endParaRPr lang="en-US" b="0" dirty="0">
                  <a:ea typeface="Cambria Math" panose="02040503050406030204" pitchFamily="18" charset="0"/>
                </a:endParaRPr>
              </a:p>
              <a:p>
                <a:pPr lvl="1"/>
                <a:r>
                  <a:rPr lang="en-US" dirty="0"/>
                  <a:t>Pine wood, modified: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𝐷</m:t>
                        </m:r>
                      </m:e>
                      <m:sub>
                        <m:r>
                          <m:rPr>
                            <m:sty m:val="p"/>
                          </m:rPr>
                          <a:rPr lang="en-US" b="0" i="0" smtClean="0">
                            <a:latin typeface="Cambria Math" panose="02040503050406030204" pitchFamily="18" charset="0"/>
                          </a:rPr>
                          <m:t>w</m:t>
                        </m:r>
                        <m:r>
                          <a:rPr lang="en-US" b="0" i="1" smtClean="0">
                            <a:latin typeface="Cambria Math" panose="02040503050406030204" pitchFamily="18" charset="0"/>
                          </a:rPr>
                          <m:t>, 2</m:t>
                        </m:r>
                      </m:sub>
                    </m:sSub>
                    <m:r>
                      <a:rPr lang="en-US" b="0" i="0" smtClean="0">
                        <a:latin typeface="Cambria Math" panose="02040503050406030204" pitchFamily="18" charset="0"/>
                      </a:rPr>
                      <m:t>=</m:t>
                    </m:r>
                    <m:r>
                      <a:rPr lang="en-US" b="0" i="1" smtClean="0">
                        <a:latin typeface="Cambria Math" panose="02040503050406030204" pitchFamily="18" charset="0"/>
                      </a:rPr>
                      <m:t>1</m:t>
                    </m:r>
                    <m:r>
                      <a:rPr lang="en-US" b="0" i="1" smtClean="0">
                        <a:latin typeface="Cambria Math" panose="02040503050406030204" pitchFamily="18" charset="0"/>
                        <a:ea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10</m:t>
                        </m:r>
                      </m:e>
                      <m:sup>
                        <m:r>
                          <a:rPr lang="en-US" b="0" i="1" smtClean="0">
                            <a:latin typeface="Cambria Math" panose="02040503050406030204" pitchFamily="18" charset="0"/>
                            <a:ea typeface="Cambria Math" panose="02040503050406030204" pitchFamily="18" charset="0"/>
                          </a:rPr>
                          <m:t>−12</m:t>
                        </m:r>
                      </m:sup>
                    </m:sSup>
                    <m:r>
                      <a:rPr lang="fr-FR" b="0" i="1" smtClean="0">
                        <a:latin typeface="Cambria Math" panose="02040503050406030204" pitchFamily="18" charset="0"/>
                        <a:ea typeface="Cambria Math" panose="02040503050406030204" pitchFamily="18" charset="0"/>
                      </a:rPr>
                      <m:t> </m:t>
                    </m:r>
                    <m:sSup>
                      <m:sSupPr>
                        <m:ctrlPr>
                          <a:rPr lang="en-US" b="0" i="1" smtClean="0">
                            <a:latin typeface="Cambria Math" panose="02040503050406030204" pitchFamily="18" charset="0"/>
                            <a:ea typeface="Cambria Math" panose="02040503050406030204" pitchFamily="18" charset="0"/>
                          </a:rPr>
                        </m:ctrlPr>
                      </m:sSupPr>
                      <m:e>
                        <m:r>
                          <m:rPr>
                            <m:sty m:val="p"/>
                          </m:rPr>
                          <a:rPr lang="en-US" b="0" i="0" smtClean="0">
                            <a:latin typeface="Cambria Math" panose="02040503050406030204" pitchFamily="18" charset="0"/>
                            <a:ea typeface="Cambria Math" panose="02040503050406030204" pitchFamily="18" charset="0"/>
                          </a:rPr>
                          <m:t>m</m:t>
                        </m:r>
                      </m:e>
                      <m:sup>
                        <m:r>
                          <a:rPr lang="en-US" b="0" i="0" smtClean="0">
                            <a:latin typeface="Cambria Math" panose="02040503050406030204" pitchFamily="18" charset="0"/>
                            <a:ea typeface="Cambria Math" panose="02040503050406030204" pitchFamily="18" charset="0"/>
                          </a:rPr>
                          <m:t>2</m:t>
                        </m:r>
                      </m:sup>
                    </m:sSup>
                    <m:r>
                      <a:rPr lang="en-US" b="0" i="0" smtClean="0">
                        <a:latin typeface="Cambria Math" panose="02040503050406030204" pitchFamily="18" charset="0"/>
                        <a:ea typeface="Cambria Math" panose="02040503050406030204" pitchFamily="18" charset="0"/>
                      </a:rPr>
                      <m:t>/</m:t>
                    </m:r>
                    <m:r>
                      <m:rPr>
                        <m:sty m:val="p"/>
                      </m:rPr>
                      <a:rPr lang="en-US" b="0" i="0" smtClean="0">
                        <a:latin typeface="Cambria Math" panose="02040503050406030204" pitchFamily="18" charset="0"/>
                        <a:ea typeface="Cambria Math" panose="02040503050406030204" pitchFamily="18" charset="0"/>
                      </a:rPr>
                      <m:t>s</m:t>
                    </m:r>
                  </m:oMath>
                </a14:m>
                <a:endParaRPr lang="en-US" dirty="0"/>
              </a:p>
              <a:p>
                <a:r>
                  <a:rPr lang="en-US" dirty="0"/>
                  <a:t>Structural anisotropy: layered structure with alternating material</a:t>
                </a:r>
              </a:p>
              <a:p>
                <a:pPr lvl="1"/>
                <a:r>
                  <a:rPr lang="en-US" dirty="0"/>
                  <a:t>Each layer uses an isotropic moisture diffusivity: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𝐷</m:t>
                        </m:r>
                      </m:e>
                      <m:sub>
                        <m:r>
                          <m:rPr>
                            <m:sty m:val="p"/>
                          </m:rPr>
                          <a:rPr lang="en-US" b="0" i="0" smtClean="0">
                            <a:latin typeface="Cambria Math" panose="02040503050406030204" pitchFamily="18" charset="0"/>
                          </a:rPr>
                          <m:t>w</m:t>
                        </m:r>
                        <m:r>
                          <a:rPr lang="en-US" b="0" i="1" smtClean="0">
                            <a:latin typeface="Cambria Math" panose="02040503050406030204" pitchFamily="18" charset="0"/>
                          </a:rPr>
                          <m:t>, 1</m:t>
                        </m:r>
                      </m:sub>
                    </m:sSub>
                  </m:oMath>
                </a14:m>
                <a:r>
                  <a:rPr lang="en-US" dirty="0"/>
                  <a:t> or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𝐷</m:t>
                        </m:r>
                      </m:e>
                      <m:sub>
                        <m:r>
                          <m:rPr>
                            <m:sty m:val="p"/>
                          </m:rPr>
                          <a:rPr lang="en-US">
                            <a:latin typeface="Cambria Math" panose="02040503050406030204" pitchFamily="18" charset="0"/>
                          </a:rPr>
                          <m:t>w</m:t>
                        </m:r>
                        <m:r>
                          <a:rPr lang="en-US" i="1">
                            <a:latin typeface="Cambria Math" panose="02040503050406030204" pitchFamily="18" charset="0"/>
                          </a:rPr>
                          <m:t>, </m:t>
                        </m:r>
                        <m:r>
                          <a:rPr lang="en-US" b="0" i="1" smtClean="0">
                            <a:latin typeface="Cambria Math" panose="02040503050406030204" pitchFamily="18" charset="0"/>
                          </a:rPr>
                          <m:t>2</m:t>
                        </m:r>
                      </m:sub>
                    </m:sSub>
                  </m:oMath>
                </a14:m>
                <a:endParaRPr lang="en-US" dirty="0"/>
              </a:p>
              <a:p>
                <a:pPr lvl="1"/>
                <a:r>
                  <a:rPr lang="en-US" dirty="0"/>
                  <a:t>N denotes the number of layers in total, N = 70</a:t>
                </a:r>
              </a:p>
            </p:txBody>
          </p:sp>
        </mc:Choice>
        <mc:Fallback xmlns="">
          <p:sp>
            <p:nvSpPr>
              <p:cNvPr id="6" name="Content Placeholder 5">
                <a:extLst>
                  <a:ext uri="{FF2B5EF4-FFF2-40B4-BE49-F238E27FC236}">
                    <a16:creationId xmlns:a16="http://schemas.microsoft.com/office/drawing/2014/main" id="{89206682-0578-2361-F3C9-C71DAA8129F6}"/>
                  </a:ext>
                </a:extLst>
              </p:cNvPr>
              <p:cNvSpPr>
                <a:spLocks noGrp="1" noRot="1" noChangeAspect="1" noMove="1" noResize="1" noEditPoints="1" noAdjustHandles="1" noChangeArrowheads="1" noChangeShapeType="1" noTextEdit="1"/>
              </p:cNvSpPr>
              <p:nvPr>
                <p:ph sz="half" idx="10"/>
              </p:nvPr>
            </p:nvSpPr>
            <p:spPr>
              <a:blipFill>
                <a:blip r:embed="rId2"/>
                <a:stretch>
                  <a:fillRect l="-1893" t="-867" r="-344"/>
                </a:stretch>
              </a:blipFill>
            </p:spPr>
            <p:txBody>
              <a:bodyPr/>
              <a:lstStyle/>
              <a:p>
                <a:r>
                  <a:rPr lang="en-US">
                    <a:noFill/>
                  </a:rPr>
                  <a:t> </a:t>
                </a:r>
              </a:p>
            </p:txBody>
          </p:sp>
        </mc:Fallback>
      </mc:AlternateContent>
      <p:sp>
        <p:nvSpPr>
          <p:cNvPr id="3" name="Text Placeholder 10">
            <a:extLst>
              <a:ext uri="{FF2B5EF4-FFF2-40B4-BE49-F238E27FC236}">
                <a16:creationId xmlns:a16="http://schemas.microsoft.com/office/drawing/2014/main" id="{B5B28115-BAFB-9B04-81E6-8499BAD9B02D}"/>
              </a:ext>
            </a:extLst>
          </p:cNvPr>
          <p:cNvSpPr txBox="1">
            <a:spLocks/>
          </p:cNvSpPr>
          <p:nvPr/>
        </p:nvSpPr>
        <p:spPr>
          <a:xfrm>
            <a:off x="8759665" y="4916151"/>
            <a:ext cx="3364523" cy="406400"/>
          </a:xfrm>
          <a:prstGeom prst="rect">
            <a:avLst/>
          </a:prstGeom>
        </p:spPr>
        <p:txBody>
          <a:bodyPr vert="horz" lIns="0" tIns="45720" rIns="91440" bIns="45720" rtlCol="0">
            <a:normAutofit/>
          </a:bodyPr>
          <a:lstStyle>
            <a:lvl1pPr marL="0" indent="0" algn="l" defTabSz="1219170" rtl="0" eaLnBrk="1" latinLnBrk="0" hangingPunct="1">
              <a:lnSpc>
                <a:spcPct val="100000"/>
              </a:lnSpc>
              <a:spcBef>
                <a:spcPts val="1333"/>
              </a:spcBef>
              <a:buFont typeface="Wingdings" pitchFamily="2" charset="2"/>
              <a:buNone/>
              <a:tabLst/>
              <a:defRPr sz="1200" b="0" i="1" kern="1200">
                <a:solidFill>
                  <a:schemeClr val="accent5"/>
                </a:solidFill>
                <a:latin typeface="Lato" panose="020F0502020204030203" pitchFamily="34" charset="77"/>
                <a:ea typeface="+mn-ea"/>
                <a:cs typeface="+mn-cs"/>
              </a:defRPr>
            </a:lvl1pPr>
            <a:lvl2pPr marL="609585" indent="0" algn="l" defTabSz="1219170" rtl="0" eaLnBrk="1" latinLnBrk="0" hangingPunct="1">
              <a:lnSpc>
                <a:spcPct val="100000"/>
              </a:lnSpc>
              <a:spcBef>
                <a:spcPts val="667"/>
              </a:spcBef>
              <a:buFontTx/>
              <a:buNone/>
              <a:tabLst/>
              <a:defRPr sz="1867" kern="1200">
                <a:solidFill>
                  <a:srgbClr val="393A39"/>
                </a:solidFill>
                <a:latin typeface="Lato" panose="020F0502020204030203" pitchFamily="34" charset="0"/>
                <a:ea typeface="+mn-ea"/>
                <a:cs typeface="+mn-cs"/>
              </a:defRPr>
            </a:lvl2pPr>
            <a:lvl3pPr marL="1219170" indent="0" algn="l" defTabSz="1075240" rtl="0" eaLnBrk="1" latinLnBrk="0" hangingPunct="1">
              <a:lnSpc>
                <a:spcPct val="100000"/>
              </a:lnSpc>
              <a:spcBef>
                <a:spcPts val="667"/>
              </a:spcBef>
              <a:buFont typeface="Arial" panose="020B0604020202020204" pitchFamily="34" charset="0"/>
              <a:buNone/>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dirty="0"/>
              <a:t>Material distribution in the porous medium.</a:t>
            </a:r>
          </a:p>
        </p:txBody>
      </p:sp>
      <p:pic>
        <p:nvPicPr>
          <p:cNvPr id="8" name="Content Placeholder 7">
            <a:extLst>
              <a:ext uri="{FF2B5EF4-FFF2-40B4-BE49-F238E27FC236}">
                <a16:creationId xmlns:a16="http://schemas.microsoft.com/office/drawing/2014/main" id="{16ECA5ED-93C0-D7CB-3963-A9DED91EA172}"/>
              </a:ext>
            </a:extLst>
          </p:cNvPr>
          <p:cNvPicPr>
            <a:picLocks noGrp="1" noChangeAspect="1"/>
          </p:cNvPicPr>
          <p:nvPr>
            <p:ph sz="quarter" idx="11"/>
          </p:nvPr>
        </p:nvPicPr>
        <p:blipFill>
          <a:blip r:embed="rId3">
            <a:extLst>
              <a:ext uri="{28A0092B-C50C-407E-A947-70E740481C1C}">
                <a14:useLocalDpi xmlns:a14="http://schemas.microsoft.com/office/drawing/2010/main" val="0"/>
              </a:ext>
            </a:extLst>
          </a:blip>
          <a:stretch>
            <a:fillRect/>
          </a:stretch>
        </p:blipFill>
        <p:spPr>
          <a:xfrm>
            <a:off x="8759826" y="2118246"/>
            <a:ext cx="2901948" cy="2621507"/>
          </a:xfrm>
        </p:spPr>
      </p:pic>
    </p:spTree>
    <p:extLst>
      <p:ext uri="{BB962C8B-B14F-4D97-AF65-F5344CB8AC3E}">
        <p14:creationId xmlns:p14="http://schemas.microsoft.com/office/powerpoint/2010/main" val="36683550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53479F-5C01-4FC3-0093-E91516FCECEF}"/>
              </a:ext>
            </a:extLst>
          </p:cNvPr>
          <p:cNvSpPr>
            <a:spLocks noGrp="1"/>
          </p:cNvSpPr>
          <p:nvPr>
            <p:ph type="title"/>
          </p:nvPr>
        </p:nvSpPr>
        <p:spPr/>
        <p:txBody>
          <a:bodyPr/>
          <a:lstStyle/>
          <a:p>
            <a:r>
              <a:rPr lang="en-US" dirty="0"/>
              <a:t>Model Definition</a:t>
            </a:r>
            <a:br>
              <a:rPr lang="en-US" dirty="0"/>
            </a:br>
            <a:r>
              <a:rPr lang="en-US" sz="2400" b="0" i="1" dirty="0">
                <a:solidFill>
                  <a:schemeClr val="accent3"/>
                </a:solidFill>
              </a:rPr>
              <a:t>Effective</a:t>
            </a:r>
            <a:r>
              <a:rPr lang="en-US" dirty="0"/>
              <a:t> </a:t>
            </a:r>
            <a:r>
              <a:rPr lang="en-US" sz="2400" b="0" i="1" dirty="0">
                <a:solidFill>
                  <a:schemeClr val="accent3"/>
                </a:solidFill>
              </a:rPr>
              <a:t>Anisotropy</a:t>
            </a:r>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F227E80A-9036-07CD-1631-616DE4295C49}"/>
                  </a:ext>
                </a:extLst>
              </p:cNvPr>
              <p:cNvSpPr>
                <a:spLocks noGrp="1"/>
              </p:cNvSpPr>
              <p:nvPr>
                <p:ph sz="half" idx="10"/>
              </p:nvPr>
            </p:nvSpPr>
            <p:spPr>
              <a:xfrm>
                <a:off x="5645573" y="2921000"/>
                <a:ext cx="5632027" cy="3657600"/>
              </a:xfrm>
            </p:spPr>
            <p:txBody>
              <a:bodyPr/>
              <a:lstStyle/>
              <a:p>
                <a:r>
                  <a:rPr lang="en-US" dirty="0"/>
                  <a:t>A single material with effective properties is defined</a:t>
                </a:r>
              </a:p>
              <a:p>
                <a:r>
                  <a:rPr lang="en-US" dirty="0"/>
                  <a:t>For a layered structure, the effective moisture diffusivity tensor is diagonal with longitudinal and transverse components:</a:t>
                </a:r>
              </a:p>
              <a:p>
                <a:pPr marL="388800" lvl="1" indent="0">
                  <a:lnSpc>
                    <a:spcPct val="120000"/>
                  </a:lnSpc>
                  <a:buNone/>
                </a:pPr>
                <a:endParaRPr lang="en-US" dirty="0"/>
              </a:p>
              <a:p>
                <a:pPr marL="388800" lvl="1" indent="0">
                  <a:lnSpc>
                    <a:spcPct val="120000"/>
                  </a:lnSpc>
                  <a:buNone/>
                </a:pPr>
                <a:endParaRPr lang="en-US" dirty="0"/>
              </a:p>
              <a:p>
                <a:r>
                  <a:rPr lang="en-US" dirty="0"/>
                  <a:t>If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𝐷</m:t>
                        </m:r>
                      </m:e>
                      <m:sub>
                        <m:r>
                          <m:rPr>
                            <m:sty m:val="p"/>
                          </m:rPr>
                          <a:rPr lang="en-US" b="0" i="0" smtClean="0">
                            <a:latin typeface="Cambria Math" panose="02040503050406030204" pitchFamily="18" charset="0"/>
                          </a:rPr>
                          <m:t>w</m:t>
                        </m:r>
                        <m:r>
                          <a:rPr lang="en-US" b="0" i="1" smtClean="0">
                            <a:latin typeface="Cambria Math" panose="02040503050406030204" pitchFamily="18" charset="0"/>
                          </a:rPr>
                          <m:t>, 1</m:t>
                        </m:r>
                      </m:sub>
                    </m:sSub>
                    <m:r>
                      <a:rPr lang="en-US">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𝐷</m:t>
                        </m:r>
                      </m:e>
                      <m:sub>
                        <m:r>
                          <m:rPr>
                            <m:sty m:val="p"/>
                          </m:rPr>
                          <a:rPr lang="en-US">
                            <a:latin typeface="Cambria Math" panose="02040503050406030204" pitchFamily="18" charset="0"/>
                          </a:rPr>
                          <m:t>w</m:t>
                        </m:r>
                        <m:r>
                          <a:rPr lang="en-US" i="1">
                            <a:latin typeface="Cambria Math" panose="02040503050406030204" pitchFamily="18" charset="0"/>
                          </a:rPr>
                          <m:t>, </m:t>
                        </m:r>
                        <m:r>
                          <a:rPr lang="en-US" b="0" i="1" smtClean="0">
                            <a:latin typeface="Cambria Math" panose="02040503050406030204" pitchFamily="18" charset="0"/>
                          </a:rPr>
                          <m:t>2</m:t>
                        </m:r>
                      </m:sub>
                    </m:sSub>
                  </m:oMath>
                </a14:m>
                <a:r>
                  <a:rPr lang="en-US" dirty="0"/>
                  <a:t>, moisture spreads more easily along the layers than transversally</a:t>
                </a:r>
              </a:p>
            </p:txBody>
          </p:sp>
        </mc:Choice>
        <mc:Fallback xmlns="">
          <p:sp>
            <p:nvSpPr>
              <p:cNvPr id="4" name="Content Placeholder 3">
                <a:extLst>
                  <a:ext uri="{FF2B5EF4-FFF2-40B4-BE49-F238E27FC236}">
                    <a16:creationId xmlns:a16="http://schemas.microsoft.com/office/drawing/2014/main" id="{F227E80A-9036-07CD-1631-616DE4295C49}"/>
                  </a:ext>
                </a:extLst>
              </p:cNvPr>
              <p:cNvSpPr>
                <a:spLocks noGrp="1" noRot="1" noChangeAspect="1" noMove="1" noResize="1" noEditPoints="1" noAdjustHandles="1" noChangeArrowheads="1" noChangeShapeType="1" noTextEdit="1"/>
              </p:cNvSpPr>
              <p:nvPr>
                <p:ph sz="half" idx="10"/>
              </p:nvPr>
            </p:nvSpPr>
            <p:spPr>
              <a:xfrm>
                <a:off x="5645573" y="2921000"/>
                <a:ext cx="5632027" cy="3657600"/>
              </a:xfrm>
              <a:blipFill>
                <a:blip r:embed="rId3"/>
                <a:stretch>
                  <a:fillRect l="-2381" t="-2167"/>
                </a:stretch>
              </a:blipFill>
            </p:spPr>
            <p:txBody>
              <a:bodyPr/>
              <a:lstStyle/>
              <a:p>
                <a:r>
                  <a:rPr lang="en-US">
                    <a:noFill/>
                  </a:rPr>
                  <a:t> </a:t>
                </a:r>
              </a:p>
            </p:txBody>
          </p:sp>
        </mc:Fallback>
      </mc:AlternateContent>
      <p:grpSp>
        <p:nvGrpSpPr>
          <p:cNvPr id="11" name="Groupe 10">
            <a:extLst>
              <a:ext uri="{FF2B5EF4-FFF2-40B4-BE49-F238E27FC236}">
                <a16:creationId xmlns:a16="http://schemas.microsoft.com/office/drawing/2014/main" id="{F5FC51A5-2D54-4066-8EF4-6E489B069484}"/>
              </a:ext>
            </a:extLst>
          </p:cNvPr>
          <p:cNvGrpSpPr/>
          <p:nvPr/>
        </p:nvGrpSpPr>
        <p:grpSpPr>
          <a:xfrm>
            <a:off x="5651234" y="4568894"/>
            <a:ext cx="5926846" cy="739649"/>
            <a:chOff x="5651233" y="4297960"/>
            <a:chExt cx="5963857" cy="739649"/>
          </a:xfrm>
        </p:grpSpPr>
        <p:sp>
          <p:nvSpPr>
            <p:cNvPr id="5" name="Rectangle 4">
              <a:extLst>
                <a:ext uri="{FF2B5EF4-FFF2-40B4-BE49-F238E27FC236}">
                  <a16:creationId xmlns:a16="http://schemas.microsoft.com/office/drawing/2014/main" id="{30F87E41-8CCC-7AEB-CC39-BAE24F4F8595}"/>
                </a:ext>
              </a:extLst>
            </p:cNvPr>
            <p:cNvSpPr/>
            <p:nvPr/>
          </p:nvSpPr>
          <p:spPr>
            <a:xfrm>
              <a:off x="9224227" y="4331517"/>
              <a:ext cx="2390863" cy="706092"/>
            </a:xfrm>
            <a:prstGeom prst="rect">
              <a:avLst/>
            </a:prstGeom>
            <a:solidFill>
              <a:schemeClr val="accent2">
                <a:lumMod val="20000"/>
                <a:lumOff val="8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A539B4CC-0CFB-E1D5-617B-5A601F8DE8A0}"/>
                </a:ext>
              </a:extLst>
            </p:cNvPr>
            <p:cNvSpPr/>
            <p:nvPr/>
          </p:nvSpPr>
          <p:spPr>
            <a:xfrm>
              <a:off x="5909257" y="4331517"/>
              <a:ext cx="2390863" cy="706092"/>
            </a:xfrm>
            <a:prstGeom prst="rect">
              <a:avLst/>
            </a:prstGeom>
            <a:solidFill>
              <a:schemeClr val="accent2">
                <a:lumMod val="20000"/>
                <a:lumOff val="8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CD6D404A-F7EA-C235-927F-BD5BCF21D899}"/>
                    </a:ext>
                  </a:extLst>
                </p:cNvPr>
                <p:cNvSpPr txBox="1"/>
                <p:nvPr/>
              </p:nvSpPr>
              <p:spPr>
                <a:xfrm>
                  <a:off x="5651233" y="4297960"/>
                  <a:ext cx="5926849" cy="706091"/>
                </a:xfrm>
                <a:prstGeom prst="rect">
                  <a:avLst/>
                </a:prstGeom>
                <a:noFill/>
              </p:spPr>
              <p:txBody>
                <a:bodyPr wrap="square" lIns="0" tIns="0" rIns="0" bIns="0" rtlCol="0">
                  <a:spAutoFit/>
                </a:bodyPr>
                <a:lstStyle/>
                <a:p>
                  <a:pPr marL="388800" lvl="1" indent="0">
                    <a:lnSpc>
                      <a:spcPct val="120000"/>
                    </a:lnSpc>
                    <a:buNone/>
                  </a:pPr>
                  <a14:m>
                    <m:oMathPara xmlns:m="http://schemas.openxmlformats.org/officeDocument/2006/math">
                      <m:oMathParaPr>
                        <m:jc m:val="center"/>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𝐷</m:t>
                            </m:r>
                          </m:e>
                          <m:sub>
                            <m:r>
                              <m:rPr>
                                <m:sty m:val="p"/>
                              </m:rPr>
                              <a:rPr lang="en-US">
                                <a:latin typeface="Cambria Math" panose="02040503050406030204" pitchFamily="18" charset="0"/>
                              </a:rPr>
                              <m:t>w</m:t>
                            </m:r>
                            <m:r>
                              <a:rPr lang="en-US" i="1">
                                <a:latin typeface="Cambria Math" panose="02040503050406030204" pitchFamily="18" charset="0"/>
                              </a:rPr>
                              <m:t>,</m:t>
                            </m:r>
                            <m:r>
                              <m:rPr>
                                <m:sty m:val="p"/>
                              </m:rPr>
                              <a:rPr lang="fr-FR" b="0" i="0" smtClean="0">
                                <a:latin typeface="Cambria Math" panose="02040503050406030204" pitchFamily="18" charset="0"/>
                              </a:rPr>
                              <m:t>long</m:t>
                            </m:r>
                          </m:sub>
                        </m:sSub>
                        <m:r>
                          <a:rPr lang="en-US" i="1">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𝐷</m:t>
                                </m:r>
                              </m:e>
                              <m:sub>
                                <m:r>
                                  <m:rPr>
                                    <m:sty m:val="p"/>
                                  </m:rPr>
                                  <a:rPr lang="en-US">
                                    <a:latin typeface="Cambria Math" panose="02040503050406030204" pitchFamily="18" charset="0"/>
                                  </a:rPr>
                                  <m:t>w</m:t>
                                </m:r>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𝐷</m:t>
                                </m:r>
                              </m:e>
                              <m:sub>
                                <m:r>
                                  <m:rPr>
                                    <m:sty m:val="p"/>
                                  </m:rPr>
                                  <a:rPr lang="en-US">
                                    <a:latin typeface="Cambria Math" panose="02040503050406030204" pitchFamily="18" charset="0"/>
                                  </a:rPr>
                                  <m:t>w</m:t>
                                </m:r>
                                <m:r>
                                  <a:rPr lang="en-US" i="1">
                                    <a:latin typeface="Cambria Math" panose="02040503050406030204" pitchFamily="18" charset="0"/>
                                  </a:rPr>
                                  <m:t>,2</m:t>
                                </m:r>
                              </m:sub>
                            </m:sSub>
                          </m:num>
                          <m:den>
                            <m:r>
                              <a:rPr lang="en-US" i="1">
                                <a:latin typeface="Cambria Math" panose="02040503050406030204" pitchFamily="18" charset="0"/>
                              </a:rPr>
                              <m:t>2</m:t>
                            </m:r>
                          </m:den>
                        </m:f>
                        <m:r>
                          <a:rPr lang="en-US" b="0" i="1" smtClean="0">
                            <a:latin typeface="Cambria Math" panose="02040503050406030204" pitchFamily="18" charset="0"/>
                          </a:rPr>
                          <m:t>             </m:t>
                        </m:r>
                        <m:r>
                          <a:rPr lang="fr-FR" b="0" i="1" smtClean="0">
                            <a:latin typeface="Cambria Math" panose="02040503050406030204" pitchFamily="18" charset="0"/>
                          </a:rPr>
                          <m:t>      </m:t>
                        </m:r>
                        <m:r>
                          <a:rPr lang="en-US" b="0" i="1" smtClean="0">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𝑤</m:t>
                            </m:r>
                            <m:r>
                              <a:rPr lang="en-US" i="1">
                                <a:latin typeface="Cambria Math" panose="02040503050406030204" pitchFamily="18" charset="0"/>
                              </a:rPr>
                              <m:t>,</m:t>
                            </m:r>
                            <m:r>
                              <m:rPr>
                                <m:sty m:val="p"/>
                              </m:rPr>
                              <a:rPr lang="fr-FR" b="0" i="0" smtClean="0">
                                <a:latin typeface="Cambria Math" panose="02040503050406030204" pitchFamily="18" charset="0"/>
                              </a:rPr>
                              <m:t>trans</m:t>
                            </m:r>
                          </m:sub>
                        </m:sSub>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2</m:t>
                            </m:r>
                            <m:sSub>
                              <m:sSubPr>
                                <m:ctrlPr>
                                  <a:rPr lang="en-US" i="1">
                                    <a:latin typeface="Cambria Math" panose="02040503050406030204" pitchFamily="18" charset="0"/>
                                  </a:rPr>
                                </m:ctrlPr>
                              </m:sSubPr>
                              <m:e>
                                <m:r>
                                  <a:rPr lang="en-US" i="1">
                                    <a:latin typeface="Cambria Math" panose="02040503050406030204" pitchFamily="18" charset="0"/>
                                  </a:rPr>
                                  <m:t>𝐷</m:t>
                                </m:r>
                              </m:e>
                              <m:sub>
                                <m:r>
                                  <m:rPr>
                                    <m:sty m:val="p"/>
                                  </m:rPr>
                                  <a:rPr lang="en-US">
                                    <a:latin typeface="Cambria Math" panose="02040503050406030204" pitchFamily="18" charset="0"/>
                                  </a:rPr>
                                  <m:t>w</m:t>
                                </m:r>
                                <m:r>
                                  <a:rPr lang="en-US" i="1">
                                    <a:latin typeface="Cambria Math" panose="02040503050406030204" pitchFamily="18" charset="0"/>
                                  </a:rPr>
                                  <m:t>,1</m:t>
                                </m:r>
                              </m:sub>
                            </m:sSub>
                            <m:sSub>
                              <m:sSubPr>
                                <m:ctrlPr>
                                  <a:rPr lang="en-US" i="1">
                                    <a:latin typeface="Cambria Math" panose="02040503050406030204" pitchFamily="18" charset="0"/>
                                  </a:rPr>
                                </m:ctrlPr>
                              </m:sSubPr>
                              <m:e>
                                <m:r>
                                  <a:rPr lang="en-US" i="1">
                                    <a:latin typeface="Cambria Math" panose="02040503050406030204" pitchFamily="18" charset="0"/>
                                  </a:rPr>
                                  <m:t>𝐷</m:t>
                                </m:r>
                              </m:e>
                              <m:sub>
                                <m:r>
                                  <m:rPr>
                                    <m:sty m:val="p"/>
                                  </m:rPr>
                                  <a:rPr lang="en-US">
                                    <a:latin typeface="Cambria Math" panose="02040503050406030204" pitchFamily="18" charset="0"/>
                                  </a:rPr>
                                  <m:t>w</m:t>
                                </m:r>
                                <m:r>
                                  <a:rPr lang="en-US" i="1">
                                    <a:latin typeface="Cambria Math" panose="02040503050406030204" pitchFamily="18" charset="0"/>
                                  </a:rPr>
                                  <m:t>,2</m:t>
                                </m:r>
                              </m:sub>
                            </m:sSub>
                          </m:num>
                          <m:den>
                            <m:sSub>
                              <m:sSubPr>
                                <m:ctrlPr>
                                  <a:rPr lang="en-US" i="1">
                                    <a:latin typeface="Cambria Math" panose="02040503050406030204" pitchFamily="18" charset="0"/>
                                  </a:rPr>
                                </m:ctrlPr>
                              </m:sSubPr>
                              <m:e>
                                <m:r>
                                  <a:rPr lang="en-US" i="1">
                                    <a:latin typeface="Cambria Math" panose="02040503050406030204" pitchFamily="18" charset="0"/>
                                  </a:rPr>
                                  <m:t>𝐷</m:t>
                                </m:r>
                              </m:e>
                              <m:sub>
                                <m:r>
                                  <m:rPr>
                                    <m:sty m:val="p"/>
                                  </m:rPr>
                                  <a:rPr lang="en-US">
                                    <a:latin typeface="Cambria Math" panose="02040503050406030204" pitchFamily="18" charset="0"/>
                                  </a:rPr>
                                  <m:t>w</m:t>
                                </m:r>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𝐷</m:t>
                                </m:r>
                              </m:e>
                              <m:sub>
                                <m:r>
                                  <m:rPr>
                                    <m:sty m:val="p"/>
                                  </m:rPr>
                                  <a:rPr lang="en-US">
                                    <a:latin typeface="Cambria Math" panose="02040503050406030204" pitchFamily="18" charset="0"/>
                                  </a:rPr>
                                  <m:t>w</m:t>
                                </m:r>
                                <m:r>
                                  <a:rPr lang="en-US" i="1">
                                    <a:latin typeface="Cambria Math" panose="02040503050406030204" pitchFamily="18" charset="0"/>
                                  </a:rPr>
                                  <m:t>,2</m:t>
                                </m:r>
                              </m:sub>
                            </m:sSub>
                          </m:den>
                        </m:f>
                      </m:oMath>
                    </m:oMathPara>
                  </a14:m>
                  <a:endParaRPr lang="en-US" dirty="0"/>
                </a:p>
              </p:txBody>
            </p:sp>
          </mc:Choice>
          <mc:Fallback xmlns="">
            <p:sp>
              <p:nvSpPr>
                <p:cNvPr id="3" name="TextBox 2">
                  <a:extLst>
                    <a:ext uri="{FF2B5EF4-FFF2-40B4-BE49-F238E27FC236}">
                      <a16:creationId xmlns:a16="http://schemas.microsoft.com/office/drawing/2014/main" id="{CD6D404A-F7EA-C235-927F-BD5BCF21D899}"/>
                    </a:ext>
                  </a:extLst>
                </p:cNvPr>
                <p:cNvSpPr txBox="1">
                  <a:spLocks noRot="1" noChangeAspect="1" noMove="1" noResize="1" noEditPoints="1" noAdjustHandles="1" noChangeArrowheads="1" noChangeShapeType="1" noTextEdit="1"/>
                </p:cNvSpPr>
                <p:nvPr/>
              </p:nvSpPr>
              <p:spPr>
                <a:xfrm>
                  <a:off x="5651233" y="4297960"/>
                  <a:ext cx="5926849" cy="706091"/>
                </a:xfrm>
                <a:prstGeom prst="rect">
                  <a:avLst/>
                </a:prstGeom>
                <a:blipFill>
                  <a:blip r:embed="rId4"/>
                  <a:stretch>
                    <a:fillRect/>
                  </a:stretch>
                </a:blipFill>
              </p:spPr>
              <p:txBody>
                <a:bodyPr/>
                <a:lstStyle/>
                <a:p>
                  <a:r>
                    <a:rPr lang="en-US">
                      <a:noFill/>
                    </a:rPr>
                    <a:t> </a:t>
                  </a:r>
                </a:p>
              </p:txBody>
            </p:sp>
          </mc:Fallback>
        </mc:AlternateContent>
      </p:grpSp>
      <p:pic>
        <p:nvPicPr>
          <p:cNvPr id="13" name="Content Placeholder 12">
            <a:extLst>
              <a:ext uri="{FF2B5EF4-FFF2-40B4-BE49-F238E27FC236}">
                <a16:creationId xmlns:a16="http://schemas.microsoft.com/office/drawing/2014/main" id="{78C4102A-4E58-4534-9E41-51E2BF947395}"/>
              </a:ext>
            </a:extLst>
          </p:cNvPr>
          <p:cNvPicPr>
            <a:picLocks noGrp="1" noChangeAspect="1"/>
          </p:cNvPicPr>
          <p:nvPr>
            <p:ph sz="quarter" idx="17"/>
          </p:nvPr>
        </p:nvPicPr>
        <p:blipFill>
          <a:blip r:embed="rId5"/>
          <a:stretch>
            <a:fillRect/>
          </a:stretch>
        </p:blipFill>
        <p:spPr>
          <a:xfrm>
            <a:off x="1270880" y="990600"/>
            <a:ext cx="3859039" cy="5867400"/>
          </a:xfrm>
          <a:prstGeom prst="rect">
            <a:avLst/>
          </a:prstGeom>
          <a:ln>
            <a:solidFill>
              <a:schemeClr val="bg2"/>
            </a:solidFill>
          </a:ln>
        </p:spPr>
      </p:pic>
    </p:spTree>
    <p:extLst>
      <p:ext uri="{BB962C8B-B14F-4D97-AF65-F5344CB8AC3E}">
        <p14:creationId xmlns:p14="http://schemas.microsoft.com/office/powerpoint/2010/main" val="40658050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CA8F561F-3042-4A1B-9FA1-8C4D7C4E40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86400" y="1316736"/>
            <a:ext cx="6400800" cy="4224528"/>
          </a:xfrm>
          <a:prstGeom prst="rect">
            <a:avLst/>
          </a:prstGeom>
        </p:spPr>
      </p:pic>
      <p:sp>
        <p:nvSpPr>
          <p:cNvPr id="2" name="Title 1">
            <a:extLst>
              <a:ext uri="{FF2B5EF4-FFF2-40B4-BE49-F238E27FC236}">
                <a16:creationId xmlns:a16="http://schemas.microsoft.com/office/drawing/2014/main" id="{095C8156-568E-B242-5D9D-449E7EF0A45B}"/>
              </a:ext>
            </a:extLst>
          </p:cNvPr>
          <p:cNvSpPr>
            <a:spLocks noGrp="1"/>
          </p:cNvSpPr>
          <p:nvPr>
            <p:ph type="title"/>
          </p:nvPr>
        </p:nvSpPr>
        <p:spPr/>
        <p:txBody>
          <a:bodyPr>
            <a:normAutofit/>
          </a:bodyPr>
          <a:lstStyle/>
          <a:p>
            <a:r>
              <a:rPr lang="en-US" dirty="0"/>
              <a:t>Relative Humidity </a:t>
            </a:r>
            <a:r>
              <a:rPr lang="en-US" sz="2400" b="0" i="1" dirty="0">
                <a:solidFill>
                  <a:schemeClr val="accent3"/>
                </a:solidFill>
              </a:rPr>
              <a:t>Reference Solution</a:t>
            </a:r>
          </a:p>
        </p:txBody>
      </p:sp>
      <p:sp>
        <p:nvSpPr>
          <p:cNvPr id="4" name="Content Placeholder 3">
            <a:extLst>
              <a:ext uri="{FF2B5EF4-FFF2-40B4-BE49-F238E27FC236}">
                <a16:creationId xmlns:a16="http://schemas.microsoft.com/office/drawing/2014/main" id="{71B02E3D-CE3A-BB52-693D-4FAD54224262}"/>
              </a:ext>
            </a:extLst>
          </p:cNvPr>
          <p:cNvSpPr>
            <a:spLocks noGrp="1"/>
          </p:cNvSpPr>
          <p:nvPr>
            <p:ph sz="half" idx="10"/>
          </p:nvPr>
        </p:nvSpPr>
        <p:spPr/>
        <p:txBody>
          <a:bodyPr>
            <a:normAutofit/>
          </a:bodyPr>
          <a:lstStyle/>
          <a:p>
            <a:r>
              <a:rPr lang="en-US" dirty="0"/>
              <a:t>The plot shows the relative humidity distribution for the layered model </a:t>
            </a:r>
          </a:p>
          <a:p>
            <a:r>
              <a:rPr lang="en-US" dirty="0"/>
              <a:t>This solution is taken as a reference for further comparison with the effective properties model</a:t>
            </a:r>
          </a:p>
          <a:p>
            <a:endParaRPr lang="en-US" dirty="0"/>
          </a:p>
        </p:txBody>
      </p:sp>
      <p:sp>
        <p:nvSpPr>
          <p:cNvPr id="19" name="Text Placeholder 18">
            <a:extLst>
              <a:ext uri="{FF2B5EF4-FFF2-40B4-BE49-F238E27FC236}">
                <a16:creationId xmlns:a16="http://schemas.microsoft.com/office/drawing/2014/main" id="{701F8ED4-02AD-2C07-95D5-796B53A3A371}"/>
              </a:ext>
            </a:extLst>
          </p:cNvPr>
          <p:cNvSpPr>
            <a:spLocks noGrp="1"/>
          </p:cNvSpPr>
          <p:nvPr>
            <p:ph type="body" sz="quarter" idx="12"/>
          </p:nvPr>
        </p:nvSpPr>
        <p:spPr>
          <a:xfrm>
            <a:off x="5486400" y="5541264"/>
            <a:ext cx="6493079" cy="406400"/>
          </a:xfrm>
        </p:spPr>
        <p:txBody>
          <a:bodyPr>
            <a:normAutofit/>
          </a:bodyPr>
          <a:lstStyle/>
          <a:p>
            <a:r>
              <a:rPr lang="en-US" dirty="0"/>
              <a:t>Relative humidity distribution (height and surface plot) for the structural anisotropy model.</a:t>
            </a:r>
          </a:p>
        </p:txBody>
      </p:sp>
    </p:spTree>
    <p:extLst>
      <p:ext uri="{BB962C8B-B14F-4D97-AF65-F5344CB8AC3E}">
        <p14:creationId xmlns:p14="http://schemas.microsoft.com/office/powerpoint/2010/main" val="2944389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5C8156-568E-B242-5D9D-449E7EF0A45B}"/>
              </a:ext>
            </a:extLst>
          </p:cNvPr>
          <p:cNvSpPr>
            <a:spLocks noGrp="1"/>
          </p:cNvSpPr>
          <p:nvPr>
            <p:ph type="title"/>
          </p:nvPr>
        </p:nvSpPr>
        <p:spPr/>
        <p:txBody>
          <a:bodyPr>
            <a:normAutofit/>
          </a:bodyPr>
          <a:lstStyle/>
          <a:p>
            <a:r>
              <a:rPr lang="en-US" dirty="0"/>
              <a:t>Relative Humidity </a:t>
            </a:r>
            <a:r>
              <a:rPr lang="en-US" sz="2400" b="0" i="1" dirty="0">
                <a:solidFill>
                  <a:schemeClr val="accent3"/>
                </a:solidFill>
              </a:rPr>
              <a:t>Models Difference</a:t>
            </a:r>
          </a:p>
        </p:txBody>
      </p:sp>
      <p:sp>
        <p:nvSpPr>
          <p:cNvPr id="4" name="Content Placeholder 3">
            <a:extLst>
              <a:ext uri="{FF2B5EF4-FFF2-40B4-BE49-F238E27FC236}">
                <a16:creationId xmlns:a16="http://schemas.microsoft.com/office/drawing/2014/main" id="{71B02E3D-CE3A-BB52-693D-4FAD54224262}"/>
              </a:ext>
            </a:extLst>
          </p:cNvPr>
          <p:cNvSpPr>
            <a:spLocks noGrp="1"/>
          </p:cNvSpPr>
          <p:nvPr>
            <p:ph sz="half" idx="10"/>
          </p:nvPr>
        </p:nvSpPr>
        <p:spPr/>
        <p:txBody>
          <a:bodyPr>
            <a:normAutofit/>
          </a:bodyPr>
          <a:lstStyle/>
          <a:p>
            <a:r>
              <a:rPr lang="en-US" dirty="0"/>
              <a:t>The results obtained with the structural anisotropy model and the effective properties model are similar</a:t>
            </a:r>
          </a:p>
          <a:p>
            <a:r>
              <a:rPr lang="en-US" dirty="0"/>
              <a:t>The maximum relative difference in terms of relative humidity is inferior to 0.01%</a:t>
            </a:r>
          </a:p>
          <a:p>
            <a:r>
              <a:rPr lang="fr-FR" dirty="0"/>
              <a:t>T</a:t>
            </a:r>
            <a:r>
              <a:rPr lang="en-US" dirty="0"/>
              <a:t>he effective properties approach allows to specify the mesh with no concern for the layers</a:t>
            </a:r>
          </a:p>
        </p:txBody>
      </p:sp>
      <p:sp>
        <p:nvSpPr>
          <p:cNvPr id="6" name="Text Placeholder 5">
            <a:extLst>
              <a:ext uri="{FF2B5EF4-FFF2-40B4-BE49-F238E27FC236}">
                <a16:creationId xmlns:a16="http://schemas.microsoft.com/office/drawing/2014/main" id="{6E6B7BA3-8DF1-5027-8366-324C58FC4D4C}"/>
              </a:ext>
            </a:extLst>
          </p:cNvPr>
          <p:cNvSpPr>
            <a:spLocks noGrp="1"/>
          </p:cNvSpPr>
          <p:nvPr>
            <p:ph type="body" sz="quarter" idx="12"/>
          </p:nvPr>
        </p:nvSpPr>
        <p:spPr>
          <a:xfrm>
            <a:off x="5486400" y="5541264"/>
            <a:ext cx="6705600" cy="406400"/>
          </a:xfrm>
        </p:spPr>
        <p:txBody>
          <a:bodyPr>
            <a:normAutofit/>
          </a:bodyPr>
          <a:lstStyle/>
          <a:p>
            <a:r>
              <a:rPr lang="en-US" dirty="0"/>
              <a:t>Relative humidity distribution (height) and relative difference between the two models (surface plot).</a:t>
            </a:r>
          </a:p>
        </p:txBody>
      </p:sp>
      <p:pic>
        <p:nvPicPr>
          <p:cNvPr id="12" name="Image 11">
            <a:extLst>
              <a:ext uri="{FF2B5EF4-FFF2-40B4-BE49-F238E27FC236}">
                <a16:creationId xmlns:a16="http://schemas.microsoft.com/office/drawing/2014/main" id="{A8863C15-D9C9-41DA-A998-DCEA99A4A1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86400" y="1316736"/>
            <a:ext cx="6400800" cy="4224528"/>
          </a:xfrm>
          <a:prstGeom prst="rect">
            <a:avLst/>
          </a:prstGeom>
        </p:spPr>
      </p:pic>
    </p:spTree>
    <p:extLst>
      <p:ext uri="{BB962C8B-B14F-4D97-AF65-F5344CB8AC3E}">
        <p14:creationId xmlns:p14="http://schemas.microsoft.com/office/powerpoint/2010/main" val="4136849800"/>
      </p:ext>
    </p:extLst>
  </p:cSld>
  <p:clrMapOvr>
    <a:masterClrMapping/>
  </p:clrMapOvr>
</p:sld>
</file>

<file path=ppt/theme/theme1.xml><?xml version="1.0" encoding="utf-8"?>
<a:theme xmlns:a="http://schemas.openxmlformats.org/drawingml/2006/main" name="comsol_slides-templates">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_slides-templates" id="{455F0765-744C-4A52-A71E-610D28552E43}" vid="{06F621A2-72C8-4FD6-84A6-81248F1A68D2}"/>
    </a:ext>
  </a:extLst>
</a:theme>
</file>

<file path=docProps/app.xml><?xml version="1.0" encoding="utf-8"?>
<Properties xmlns="http://schemas.openxmlformats.org/officeDocument/2006/extended-properties" xmlns:vt="http://schemas.openxmlformats.org/officeDocument/2006/docPropsVTypes">
  <Template>comsol_slides-templates</Template>
  <TotalTime>11609</TotalTime>
  <Words>375</Words>
  <Application>Microsoft Office PowerPoint</Application>
  <PresentationFormat>Widescreen</PresentationFormat>
  <Paragraphs>40</Paragraphs>
  <Slides>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Arial</vt:lpstr>
      <vt:lpstr>Cambria Math</vt:lpstr>
      <vt:lpstr>Lato</vt:lpstr>
      <vt:lpstr>Lato Black</vt:lpstr>
      <vt:lpstr>Lato Light</vt:lpstr>
      <vt:lpstr>Wingdings</vt:lpstr>
      <vt:lpstr>comsol_slides-templates</vt:lpstr>
      <vt:lpstr>Anisotropic Hygroscopic Porous Medium</vt:lpstr>
      <vt:lpstr>Introduction</vt:lpstr>
      <vt:lpstr>Model Definition</vt:lpstr>
      <vt:lpstr>Model Definition  Structural Anisotropy</vt:lpstr>
      <vt:lpstr>Model Definition Effective Anisotropy</vt:lpstr>
      <vt:lpstr>Relative Humidity Reference Solution</vt:lpstr>
      <vt:lpstr>Relative Humidity Models Difference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Anisotropic hygroscopic porous medium</dc:title>
  <dc:creator>Robin Feuillassier</dc:creator>
  <cp:lastModifiedBy>Sébastien Denis</cp:lastModifiedBy>
  <cp:revision>70</cp:revision>
  <dcterms:created xsi:type="dcterms:W3CDTF">2022-12-15T07:15:36Z</dcterms:created>
  <dcterms:modified xsi:type="dcterms:W3CDTF">2024-11-19T15:11:08Z</dcterms:modified>
</cp:coreProperties>
</file>