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6" r:id="rId7"/>
    <p:sldId id="264" r:id="rId8"/>
    <p:sldId id="265" r:id="rId9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7" d="100"/>
          <a:sy n="157" d="100"/>
        </p:scale>
        <p:origin x="156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Spot Weld Connection in a</a:t>
            </a:r>
            <a:br>
              <a:rPr lang="en-US" dirty="0"/>
            </a:br>
            <a:r>
              <a:rPr lang="en-US" dirty="0"/>
              <a:t> Double Hat Beam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Introduction</a:t>
            </a:r>
          </a:p>
        </p:txBody>
      </p:sp>
      <p:sp>
        <p:nvSpPr>
          <p:cNvPr id="4" name="AutoShape 4"/>
          <p:cNvSpPr/>
          <p:nvPr/>
        </p:nvSpPr>
        <p:spPr>
          <a:xfrm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vert="horz" wrap="square" lIns="0" tIns="45720" rIns="91440" bIns="45720" anchor="t" anchorCtr="0">
            <a:normAutofit/>
          </a:bodyPr>
          <a:lstStyle/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0" i="0" u="none" dirty="0">
                <a:solidFill>
                  <a:srgbClr val="393A39"/>
                </a:solidFill>
                <a:latin typeface="Lato"/>
              </a:rPr>
              <a:t>This example demonstrates how to model spot welds in COMSOL Multiphysics.</a:t>
            </a:r>
          </a:p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dirty="0">
                <a:solidFill>
                  <a:srgbClr val="393A39"/>
                </a:solidFill>
                <a:latin typeface="Lato"/>
              </a:rPr>
              <a:t>The natural frequencies of a double hat beam are computed for two different set of spot welds location. </a:t>
            </a:r>
          </a:p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dirty="0">
                <a:solidFill>
                  <a:srgbClr val="393A39"/>
                </a:solidFill>
                <a:latin typeface="Lato"/>
              </a:rPr>
              <a:t>The beam is made of two steel sheets connected to each other using spot welds.</a:t>
            </a:r>
          </a:p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dirty="0">
                <a:solidFill>
                  <a:srgbClr val="393A39"/>
                </a:solidFill>
                <a:latin typeface="Lato"/>
              </a:rPr>
              <a:t>In COMSOL Multiphysics, the nugget definition is independent of the geometry/mesh. It is thus possible to modify the locations and diameters of the welds without having to regenerate the geometry or mesh.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id="2" name="AutoShape 2"/>
          <p:cNvSpPr/>
          <p:nvPr/>
        </p:nvSpPr>
        <p:spPr>
          <a:xfrm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vert="horz" wrap="square" lIns="0" tIns="45720" rIns="91440" bIns="45720" anchor="t" anchorCtr="0">
            <a:normAutofit/>
          </a:bodyPr>
          <a:lstStyle/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0" i="0" u="none" dirty="0">
                <a:solidFill>
                  <a:srgbClr val="393A39"/>
                </a:solidFill>
                <a:latin typeface="Lato"/>
              </a:rPr>
              <a:t>The model geometry consists in two faces representing a double hat beam.</a:t>
            </a:r>
          </a:p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dirty="0">
                <a:solidFill>
                  <a:srgbClr val="393A39"/>
                </a:solidFill>
                <a:latin typeface="Lato"/>
              </a:rPr>
              <a:t>The beam is 500 mm long, 150 mm wide and the flange width is about 28 mm.</a:t>
            </a:r>
          </a:p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dirty="0">
                <a:solidFill>
                  <a:srgbClr val="393A39"/>
                </a:solidFill>
                <a:latin typeface="Lato"/>
              </a:rPr>
              <a:t>The top hat height is 40 mm and the bottom hat height is 20 mm.</a:t>
            </a:r>
          </a:p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dirty="0">
                <a:solidFill>
                  <a:srgbClr val="393A39"/>
                </a:solidFill>
                <a:latin typeface="Lato"/>
              </a:rPr>
              <a:t>The plates are connected using 10 spot welds </a:t>
            </a:r>
            <a:r>
              <a:rPr lang="en-US" sz="1100">
                <a:solidFill>
                  <a:srgbClr val="393A39"/>
                </a:solidFill>
                <a:latin typeface="Lato"/>
              </a:rPr>
              <a:t>equally spaced on </a:t>
            </a:r>
            <a:r>
              <a:rPr lang="en-US" sz="1100" dirty="0">
                <a:solidFill>
                  <a:srgbClr val="393A39"/>
                </a:solidFill>
                <a:latin typeface="Lato"/>
              </a:rPr>
              <a:t>each flange. The nugget diameter is 6 mm. </a:t>
            </a:r>
          </a:p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0" i="0" u="none" dirty="0">
                <a:solidFill>
                  <a:srgbClr val="393A39"/>
                </a:solidFill>
                <a:latin typeface="Lato"/>
              </a:rPr>
              <a:t>The spot welds are not represented in the geometry.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sz="1200" b="0" i="1" u="none" dirty="0">
                <a:solidFill>
                  <a:srgbClr val="1B4D81"/>
                </a:solidFill>
                <a:latin typeface="Lato"/>
              </a:rPr>
              <a:t>Geometry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218" y="621117"/>
            <a:ext cx="4799763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Mesh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sz="1200" b="0" i="1" u="none" dirty="0">
                <a:solidFill>
                  <a:srgbClr val="1B4D81"/>
                </a:solidFill>
                <a:latin typeface="Lato"/>
              </a:rPr>
              <a:t>Mesh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218" y="621117"/>
            <a:ext cx="4799763" cy="3600450"/>
          </a:xfrm>
          <a:prstGeom prst="rect">
            <a:avLst/>
          </a:prstGeom>
        </p:spPr>
      </p:pic>
      <p:sp>
        <p:nvSpPr>
          <p:cNvPr id="8" name="AutoShape 2">
            <a:extLst>
              <a:ext uri="{FF2B5EF4-FFF2-40B4-BE49-F238E27FC236}">
                <a16:creationId xmlns:a16="http://schemas.microsoft.com/office/drawing/2014/main" id="{223893F6-3837-48C0-9347-F08C5B8FD4D0}"/>
              </a:ext>
            </a:extLst>
          </p:cNvPr>
          <p:cNvSpPr/>
          <p:nvPr/>
        </p:nvSpPr>
        <p:spPr>
          <a:xfrm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vert="horz" wrap="square" lIns="0" tIns="45720" rIns="91440" bIns="45720" anchor="t" anchorCtr="0">
            <a:normAutofit/>
          </a:bodyPr>
          <a:lstStyle/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0" i="0" u="none" dirty="0">
                <a:solidFill>
                  <a:srgbClr val="393A39"/>
                </a:solidFill>
                <a:latin typeface="Lato"/>
              </a:rPr>
              <a:t>The mesh consist of a mapped mesh with a maximum element size of 6 mm.</a:t>
            </a:r>
          </a:p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endParaRPr lang="en-US" sz="1100" b="0" i="0" u="none" dirty="0">
              <a:solidFill>
                <a:srgbClr val="393A39"/>
              </a:solidFill>
              <a:latin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Spot Welds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sz="1200" b="0" i="1" u="none">
                <a:solidFill>
                  <a:srgbClr val="1B4D81"/>
                </a:solidFill>
                <a:latin typeface="Lato"/>
              </a:rPr>
              <a:t>Solid Mechanics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218" y="621117"/>
            <a:ext cx="4799763" cy="3600450"/>
          </a:xfrm>
          <a:prstGeom prst="rect">
            <a:avLst/>
          </a:prstGeom>
        </p:spPr>
      </p:pic>
      <p:sp>
        <p:nvSpPr>
          <p:cNvPr id="6" name="AutoShape 2">
            <a:extLst>
              <a:ext uri="{FF2B5EF4-FFF2-40B4-BE49-F238E27FC236}">
                <a16:creationId xmlns:a16="http://schemas.microsoft.com/office/drawing/2014/main" id="{81AB1D31-6676-4422-9B4B-85D59F0EC1FA}"/>
              </a:ext>
            </a:extLst>
          </p:cNvPr>
          <p:cNvSpPr/>
          <p:nvPr/>
        </p:nvSpPr>
        <p:spPr>
          <a:xfrm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vert="horz" wrap="square" lIns="0" tIns="45720" rIns="91440" bIns="45720" anchor="t" anchorCtr="0">
            <a:normAutofit/>
          </a:bodyPr>
          <a:lstStyle/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0" i="0" u="none" dirty="0">
                <a:solidFill>
                  <a:srgbClr val="393A39"/>
                </a:solidFill>
                <a:latin typeface="Lato"/>
              </a:rPr>
              <a:t>The spot welds definition consist of</a:t>
            </a:r>
          </a:p>
          <a:p>
            <a:pPr marL="519109" lvl="1" indent="-176209">
              <a:spcBef>
                <a:spcPts val="600"/>
              </a:spcBef>
              <a:buFont typeface="Lato" panose="020F0502020204030203" pitchFamily="34" charset="0"/>
              <a:buChar char="—"/>
            </a:pPr>
            <a:r>
              <a:rPr lang="en-US" sz="1100" dirty="0">
                <a:solidFill>
                  <a:srgbClr val="393A39"/>
                </a:solidFill>
                <a:latin typeface="Lato"/>
              </a:rPr>
              <a:t>S</a:t>
            </a:r>
            <a:r>
              <a:rPr lang="en-US" sz="1100" b="0" i="0" u="none" dirty="0">
                <a:solidFill>
                  <a:srgbClr val="393A39"/>
                </a:solidFill>
                <a:latin typeface="Lato"/>
              </a:rPr>
              <a:t>ource and destination boundary selection</a:t>
            </a:r>
          </a:p>
          <a:p>
            <a:pPr marL="519109" lvl="1" indent="-176209">
              <a:spcBef>
                <a:spcPts val="600"/>
              </a:spcBef>
              <a:buFont typeface="Lato" panose="020F0502020204030203" pitchFamily="34" charset="0"/>
              <a:buChar char="—"/>
            </a:pPr>
            <a:r>
              <a:rPr lang="en-US" sz="1100" dirty="0">
                <a:solidFill>
                  <a:srgbClr val="393A39"/>
                </a:solidFill>
                <a:latin typeface="Lato"/>
              </a:rPr>
              <a:t>N</a:t>
            </a:r>
            <a:r>
              <a:rPr lang="en-US" sz="1100" b="0" i="0" u="none" dirty="0">
                <a:solidFill>
                  <a:srgbClr val="393A39"/>
                </a:solidFill>
                <a:latin typeface="Lato"/>
              </a:rPr>
              <a:t>ugget coordinate locations,</a:t>
            </a:r>
          </a:p>
          <a:p>
            <a:pPr marL="519109" lvl="1" indent="-176209">
              <a:spcBef>
                <a:spcPts val="600"/>
              </a:spcBef>
              <a:buFont typeface="Lato" panose="020F0502020204030203" pitchFamily="34" charset="0"/>
              <a:buChar char="—"/>
            </a:pPr>
            <a:r>
              <a:rPr lang="en-US" sz="1100" dirty="0">
                <a:solidFill>
                  <a:srgbClr val="393A39"/>
                </a:solidFill>
                <a:latin typeface="Lato"/>
              </a:rPr>
              <a:t>N</a:t>
            </a:r>
            <a:r>
              <a:rPr lang="en-US" sz="1100" b="0" i="0" u="none" dirty="0">
                <a:solidFill>
                  <a:srgbClr val="393A39"/>
                </a:solidFill>
                <a:latin typeface="Lato"/>
              </a:rPr>
              <a:t>ugget diameter</a:t>
            </a:r>
          </a:p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dirty="0">
                <a:solidFill>
                  <a:srgbClr val="393A39"/>
                </a:solidFill>
                <a:latin typeface="Lato"/>
              </a:rPr>
              <a:t>The coordinate locations can be stored in a text file and imported into the model.</a:t>
            </a:r>
          </a:p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dirty="0">
                <a:solidFill>
                  <a:srgbClr val="393A39"/>
                </a:solidFill>
                <a:latin typeface="Lato"/>
              </a:rPr>
              <a:t>The locations does not have to be exact as the coordinates are automatically projected to the destination boundary.  </a:t>
            </a:r>
          </a:p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0" i="0" u="none" dirty="0">
                <a:solidFill>
                  <a:srgbClr val="393A39"/>
                </a:solidFill>
                <a:latin typeface="Lato"/>
              </a:rPr>
              <a:t>A </a:t>
            </a:r>
            <a:r>
              <a:rPr lang="en-US" sz="1100" b="0" i="0" u="none" dirty="0" err="1">
                <a:solidFill>
                  <a:srgbClr val="393A39"/>
                </a:solidFill>
                <a:latin typeface="Lato"/>
              </a:rPr>
              <a:t>cohesize</a:t>
            </a:r>
            <a:r>
              <a:rPr lang="en-US" sz="1100" b="0" i="0" u="none" dirty="0">
                <a:solidFill>
                  <a:srgbClr val="393A39"/>
                </a:solidFill>
                <a:latin typeface="Lato"/>
              </a:rPr>
              <a:t> thickness </a:t>
            </a:r>
            <a:r>
              <a:rPr lang="en-US" sz="1100" dirty="0">
                <a:solidFill>
                  <a:srgbClr val="393A39"/>
                </a:solidFill>
                <a:latin typeface="Lato"/>
              </a:rPr>
              <a:t>can be adjusted to fit the local stiffness.</a:t>
            </a:r>
            <a:endParaRPr lang="en-US" sz="1100" b="0" i="0" u="none" dirty="0">
              <a:solidFill>
                <a:srgbClr val="393A39"/>
              </a:solidFill>
              <a:latin typeface="Lato"/>
            </a:endParaRPr>
          </a:p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endParaRPr lang="en-US" sz="1100" b="0" i="0" u="none" dirty="0">
              <a:solidFill>
                <a:srgbClr val="393A39"/>
              </a:solidFill>
              <a:latin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Spot Welds Location</a:t>
            </a:r>
          </a:p>
        </p:txBody>
      </p:sp>
      <p:sp>
        <p:nvSpPr>
          <p:cNvPr id="4" name="AutoShape 4"/>
          <p:cNvSpPr/>
          <p:nvPr/>
        </p:nvSpPr>
        <p:spPr>
          <a:xfrm>
            <a:off x="4102608" y="4481484"/>
            <a:ext cx="4800600" cy="300816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sz="1200" b="0" i="1" u="none" dirty="0">
                <a:solidFill>
                  <a:srgbClr val="1B4D81"/>
                </a:solidFill>
                <a:latin typeface="Lato"/>
              </a:rPr>
              <a:t>Spot Welds location for case 1 (top) and case 2 (bottom)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864" y="173100"/>
            <a:ext cx="2766399" cy="2074800"/>
          </a:xfrm>
          <a:prstGeom prst="rect">
            <a:avLst/>
          </a:prstGeom>
        </p:spPr>
      </p:pic>
      <p:sp>
        <p:nvSpPr>
          <p:cNvPr id="6" name="AutoShape 2">
            <a:extLst>
              <a:ext uri="{FF2B5EF4-FFF2-40B4-BE49-F238E27FC236}">
                <a16:creationId xmlns:a16="http://schemas.microsoft.com/office/drawing/2014/main" id="{81AB1D31-6676-4422-9B4B-85D59F0EC1FA}"/>
              </a:ext>
            </a:extLst>
          </p:cNvPr>
          <p:cNvSpPr/>
          <p:nvPr/>
        </p:nvSpPr>
        <p:spPr>
          <a:xfrm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vert="horz" wrap="square" lIns="0" tIns="45720" rIns="91440" bIns="45720" anchor="t" anchorCtr="0">
            <a:normAutofit/>
          </a:bodyPr>
          <a:lstStyle/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0" i="0" u="none" dirty="0">
                <a:solidFill>
                  <a:srgbClr val="393A39"/>
                </a:solidFill>
                <a:latin typeface="Lato"/>
              </a:rPr>
              <a:t>Two sets of spot welds location are studied.</a:t>
            </a:r>
          </a:p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dirty="0">
                <a:solidFill>
                  <a:srgbClr val="393A39"/>
                </a:solidFill>
                <a:latin typeface="Lato"/>
              </a:rPr>
              <a:t>Case 1, the spot welds are aligned along the flange.</a:t>
            </a:r>
          </a:p>
          <a:p>
            <a:pPr marL="176209" lvl="0" indent="-176209" algn="l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0" i="0" u="none" dirty="0">
                <a:solidFill>
                  <a:srgbClr val="393A39"/>
                </a:solidFill>
                <a:latin typeface="Lato"/>
              </a:rPr>
              <a:t>Case 2</a:t>
            </a:r>
            <a:r>
              <a:rPr lang="en-US" sz="1100" dirty="0">
                <a:solidFill>
                  <a:srgbClr val="393A39"/>
                </a:solidFill>
                <a:latin typeface="Lato"/>
              </a:rPr>
              <a:t>, the spot welds are misaligned (4mm in the x-direction).</a:t>
            </a:r>
            <a:endParaRPr lang="en-US" sz="1100" b="0" i="0" u="none" dirty="0">
              <a:solidFill>
                <a:srgbClr val="393A39"/>
              </a:solidFill>
              <a:latin typeface="Lato"/>
            </a:endParaRPr>
          </a:p>
          <a:p>
            <a:pPr lvl="0" algn="l">
              <a:lnSpc>
                <a:spcPct val="100000"/>
              </a:lnSpc>
              <a:spcBef>
                <a:spcPts val="1000"/>
              </a:spcBef>
            </a:pPr>
            <a:endParaRPr lang="en-US" sz="1100" b="0" i="0" u="none" dirty="0">
              <a:solidFill>
                <a:srgbClr val="393A39"/>
              </a:solidFill>
              <a:latin typeface="Lato"/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A903B7DB-08AC-4A00-AA0E-9D6D006CA5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863" y="2247900"/>
            <a:ext cx="2766399" cy="207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499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Results, Eigenfrequencies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sz="1200" b="0" i="1" u="none" dirty="0">
                <a:solidFill>
                  <a:srgbClr val="1B4D81"/>
                </a:solidFill>
                <a:latin typeface="Lato"/>
              </a:rPr>
              <a:t>Displacement at th</a:t>
            </a:r>
            <a:r>
              <a:rPr lang="en-US" sz="1200" i="1" dirty="0">
                <a:solidFill>
                  <a:srgbClr val="1B4D81"/>
                </a:solidFill>
                <a:latin typeface="Lato"/>
              </a:rPr>
              <a:t>e 1</a:t>
            </a:r>
            <a:r>
              <a:rPr lang="en-US" sz="1200" i="1" baseline="30000" dirty="0">
                <a:solidFill>
                  <a:srgbClr val="1B4D81"/>
                </a:solidFill>
                <a:latin typeface="Lato"/>
              </a:rPr>
              <a:t>st</a:t>
            </a:r>
            <a:r>
              <a:rPr lang="en-US" sz="1200" b="0" i="1" u="none" dirty="0">
                <a:solidFill>
                  <a:srgbClr val="1B4D81"/>
                </a:solidFill>
                <a:latin typeface="Lato"/>
              </a:rPr>
              <a:t> Eigenmode 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270" y="621469"/>
            <a:ext cx="4799659" cy="3599745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AB829EE-DE3E-43AF-86B6-5BE6090D46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957226"/>
              </p:ext>
            </p:extLst>
          </p:nvPr>
        </p:nvGraphicFramePr>
        <p:xfrm>
          <a:off x="68524" y="2002659"/>
          <a:ext cx="3534212" cy="2613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260">
                  <a:extLst>
                    <a:ext uri="{9D8B030D-6E8A-4147-A177-3AD203B41FA5}">
                      <a16:colId xmlns:a16="http://schemas.microsoft.com/office/drawing/2014/main" val="583338386"/>
                    </a:ext>
                  </a:extLst>
                </a:gridCol>
                <a:gridCol w="1269542">
                  <a:extLst>
                    <a:ext uri="{9D8B030D-6E8A-4147-A177-3AD203B41FA5}">
                      <a16:colId xmlns:a16="http://schemas.microsoft.com/office/drawing/2014/main" val="3118977613"/>
                    </a:ext>
                  </a:extLst>
                </a:gridCol>
                <a:gridCol w="1394410">
                  <a:extLst>
                    <a:ext uri="{9D8B030D-6E8A-4147-A177-3AD203B41FA5}">
                      <a16:colId xmlns:a16="http://schemas.microsoft.com/office/drawing/2014/main" val="738241385"/>
                    </a:ext>
                  </a:extLst>
                </a:gridCol>
              </a:tblGrid>
              <a:tr h="373338">
                <a:tc>
                  <a:txBody>
                    <a:bodyPr/>
                    <a:lstStyle/>
                    <a:p>
                      <a:r>
                        <a:rPr lang="sv-SE" dirty="0"/>
                        <a:t>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Case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Case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787693"/>
                  </a:ext>
                </a:extLst>
              </a:tr>
              <a:tr h="373338">
                <a:tc>
                  <a:txBody>
                    <a:bodyPr/>
                    <a:lstStyle/>
                    <a:p>
                      <a:r>
                        <a:rPr lang="sv-S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384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410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4786597"/>
                  </a:ext>
                </a:extLst>
              </a:tr>
              <a:tr h="373338">
                <a:tc>
                  <a:txBody>
                    <a:bodyPr/>
                    <a:lstStyle/>
                    <a:p>
                      <a:r>
                        <a:rPr lang="sv-S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391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423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029457"/>
                  </a:ext>
                </a:extLst>
              </a:tr>
              <a:tr h="373338">
                <a:tc>
                  <a:txBody>
                    <a:bodyPr/>
                    <a:lstStyle/>
                    <a:p>
                      <a:r>
                        <a:rPr lang="sv-S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431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433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523050"/>
                  </a:ext>
                </a:extLst>
              </a:tr>
              <a:tr h="373338">
                <a:tc>
                  <a:txBody>
                    <a:bodyPr/>
                    <a:lstStyle/>
                    <a:p>
                      <a:r>
                        <a:rPr lang="sv-S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456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460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3355866"/>
                  </a:ext>
                </a:extLst>
              </a:tr>
              <a:tr h="373338">
                <a:tc>
                  <a:txBody>
                    <a:bodyPr/>
                    <a:lstStyle/>
                    <a:p>
                      <a:r>
                        <a:rPr lang="sv-S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731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738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0100787"/>
                  </a:ext>
                </a:extLst>
              </a:tr>
              <a:tr h="373338">
                <a:tc>
                  <a:txBody>
                    <a:bodyPr/>
                    <a:lstStyle/>
                    <a:p>
                      <a:r>
                        <a:rPr lang="sv-S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876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8t8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3306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1923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7222BA8-EE81-4C71-8E8D-E93DE82B7D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60" y="1373180"/>
            <a:ext cx="2271414" cy="170356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E77EEA0-4710-4707-B661-50200549F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Results, Mode </a:t>
            </a:r>
            <a:r>
              <a:rPr lang="sv-SE" dirty="0" err="1"/>
              <a:t>Shapes</a:t>
            </a:r>
            <a:endParaRPr lang="sv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1A9C58-4D03-42F9-BAF0-C821355940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sv-SE" dirty="0"/>
              <a:t>The mode </a:t>
            </a:r>
            <a:r>
              <a:rPr lang="sv-SE" dirty="0" err="1"/>
              <a:t>shapes</a:t>
            </a:r>
            <a:r>
              <a:rPr lang="sv-SE" dirty="0"/>
              <a:t> for the first 6 eigenfrequencies (from left to right, top to bottom)</a:t>
            </a:r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C5080F9D-8F5C-433C-9EFB-F1C2054474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674" y="1373179"/>
            <a:ext cx="2271414" cy="1703560"/>
          </a:xfrm>
          <a:prstGeom prst="rect">
            <a:avLst/>
          </a:prstGeom>
        </p:spPr>
      </p:pic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C795AE0F-D2AC-464C-9175-6B2B6845D3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088" y="1373178"/>
            <a:ext cx="2271414" cy="1703560"/>
          </a:xfrm>
          <a:prstGeom prst="rect">
            <a:avLst/>
          </a:prstGeom>
        </p:spPr>
      </p:pic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9EFC104B-EC1A-44F9-94E6-060B607EC1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60" y="3077071"/>
            <a:ext cx="2271414" cy="1703560"/>
          </a:xfrm>
          <a:prstGeom prst="rect">
            <a:avLst/>
          </a:prstGeom>
        </p:spPr>
      </p:pic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FC149D33-1A39-46A0-BB8C-BCB8A5BEC6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674" y="3077072"/>
            <a:ext cx="2271414" cy="1703560"/>
          </a:xfrm>
          <a:prstGeom prst="rect">
            <a:avLst/>
          </a:prstGeom>
        </p:spPr>
      </p:pic>
      <p:pic>
        <p:nvPicPr>
          <p:cNvPr id="11" name="Content Placeholder 5">
            <a:extLst>
              <a:ext uri="{FF2B5EF4-FFF2-40B4-BE49-F238E27FC236}">
                <a16:creationId xmlns:a16="http://schemas.microsoft.com/office/drawing/2014/main" id="{15B93907-94A0-45A3-A113-520DC4C2804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088" y="3077071"/>
            <a:ext cx="2271414" cy="170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76082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381</Words>
  <Application>Microsoft Office PowerPoint</Application>
  <PresentationFormat>On-screen Show (16:9)</PresentationFormat>
  <Paragraphs>55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Lato</vt:lpstr>
      <vt:lpstr>Lato Light</vt:lpstr>
      <vt:lpstr>Wingdings</vt:lpstr>
      <vt:lpstr>comsol</vt:lpstr>
      <vt:lpstr>Spot Weld Connection in a  Double Hat Beam</vt:lpstr>
      <vt:lpstr>Introduction</vt:lpstr>
      <vt:lpstr>Model Definition</vt:lpstr>
      <vt:lpstr>Mesh</vt:lpstr>
      <vt:lpstr>Spot Welds</vt:lpstr>
      <vt:lpstr>Spot Welds Location</vt:lpstr>
      <vt:lpstr>Results, Eigenfrequencies</vt:lpstr>
      <vt:lpstr>Results, Mode Shapes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Fluid–Structure Interaction</dc:title>
  <dc:creator>COMSOL</dc:creator>
  <cp:lastModifiedBy>remi@comsol.com</cp:lastModifiedBy>
  <cp:revision>14</cp:revision>
  <dcterms:created xsi:type="dcterms:W3CDTF">2023-09-27T20:28:03Z</dcterms:created>
  <dcterms:modified xsi:type="dcterms:W3CDTF">2024-11-20T11:20:13Z</dcterms:modified>
</cp:coreProperties>
</file>