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27"/>
  </p:notesMasterIdLst>
  <p:handoutMasterIdLst>
    <p:handoutMasterId r:id="rId28"/>
  </p:handoutMasterIdLst>
  <p:sldIdLst>
    <p:sldId id="256" r:id="rId2"/>
    <p:sldId id="257" r:id="rId3"/>
    <p:sldId id="258" r:id="rId4"/>
    <p:sldId id="259" r:id="rId5"/>
    <p:sldId id="260" r:id="rId6"/>
    <p:sldId id="264" r:id="rId7"/>
    <p:sldId id="269" r:id="rId8"/>
    <p:sldId id="270" r:id="rId9"/>
    <p:sldId id="271" r:id="rId10"/>
    <p:sldId id="274" r:id="rId11"/>
    <p:sldId id="277"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Lst>
  <p:sldSz cx="9144000" cy="5143500" type="screen16x9"/>
  <p:notesSz cx="6858000" cy="9144000"/>
  <p:embeddedFontLst>
    <p:embeddedFont>
      <p:font typeface="Calibri" panose="020F0502020204030204" pitchFamily="34" charset="0"/>
      <p:regular r:id="rId29"/>
      <p:bold r:id="rId30"/>
      <p:italic r:id="rId31"/>
      <p:boldItalic r:id="rId32"/>
    </p:embeddedFont>
    <p:embeddedFont>
      <p:font typeface="Cambria Math" panose="02040503050406030204" pitchFamily="18" charset="0"/>
      <p:regular r:id="rId33"/>
    </p:embeddedFont>
    <p:embeddedFont>
      <p:font typeface="Lato" panose="020B0604020202020204" charset="0"/>
      <p:regular r:id="rId34"/>
      <p:bold r:id="rId35"/>
      <p:italic r:id="rId36"/>
      <p:boldItalic r:id="rId37"/>
    </p:embeddedFont>
    <p:embeddedFont>
      <p:font typeface="Lato Light" panose="020F0302020204030203" charset="0"/>
      <p:regular r:id="rId38"/>
      <p:italic r:id="rId3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379" autoAdjust="0"/>
    <p:restoredTop sz="92810" autoAdjust="0"/>
  </p:normalViewPr>
  <p:slideViewPr>
    <p:cSldViewPr>
      <p:cViewPr varScale="1">
        <p:scale>
          <a:sx n="137" d="100"/>
          <a:sy n="137" d="100"/>
        </p:scale>
        <p:origin x="88" y="94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11/26/2024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11/26/2024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8</a:t>
            </a:fld>
            <a:endParaRPr lang="en-US"/>
          </a:p>
        </p:txBody>
      </p:sp>
    </p:spTree>
    <p:extLst>
      <p:ext uri="{BB962C8B-B14F-4D97-AF65-F5344CB8AC3E}">
        <p14:creationId xmlns:p14="http://schemas.microsoft.com/office/powerpoint/2010/main" val="1030708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model was solved for a single pole, but the results are displayed for other two poles before and after</a:t>
            </a:r>
            <a:r>
              <a:rPr lang="en-US" baseline="0" dirty="0"/>
              <a:t> the actual one that is solved. </a:t>
            </a:r>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18</a:t>
            </a:fld>
            <a:endParaRPr lang="en-US"/>
          </a:p>
        </p:txBody>
      </p:sp>
    </p:spTree>
    <p:extLst>
      <p:ext uri="{BB962C8B-B14F-4D97-AF65-F5344CB8AC3E}">
        <p14:creationId xmlns:p14="http://schemas.microsoft.com/office/powerpoint/2010/main" val="740099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model was solved for a single pole, but the results are displayed for other two poles before and after</a:t>
            </a:r>
            <a:r>
              <a:rPr lang="en-US" baseline="0" dirty="0"/>
              <a:t> the actual one that is solved. </a:t>
            </a:r>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19</a:t>
            </a:fld>
            <a:endParaRPr lang="en-US"/>
          </a:p>
        </p:txBody>
      </p:sp>
    </p:spTree>
    <p:extLst>
      <p:ext uri="{BB962C8B-B14F-4D97-AF65-F5344CB8AC3E}">
        <p14:creationId xmlns:p14="http://schemas.microsoft.com/office/powerpoint/2010/main" val="3909089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9</a:t>
            </a:fld>
            <a:endParaRPr lang="en-US"/>
          </a:p>
        </p:txBody>
      </p:sp>
    </p:spTree>
    <p:extLst>
      <p:ext uri="{BB962C8B-B14F-4D97-AF65-F5344CB8AC3E}">
        <p14:creationId xmlns:p14="http://schemas.microsoft.com/office/powerpoint/2010/main" val="778041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10</a:t>
            </a:fld>
            <a:endParaRPr lang="en-US"/>
          </a:p>
        </p:txBody>
      </p:sp>
    </p:spTree>
    <p:extLst>
      <p:ext uri="{BB962C8B-B14F-4D97-AF65-F5344CB8AC3E}">
        <p14:creationId xmlns:p14="http://schemas.microsoft.com/office/powerpoint/2010/main" val="617010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11</a:t>
            </a:fld>
            <a:endParaRPr lang="en-US"/>
          </a:p>
        </p:txBody>
      </p:sp>
    </p:spTree>
    <p:extLst>
      <p:ext uri="{BB962C8B-B14F-4D97-AF65-F5344CB8AC3E}">
        <p14:creationId xmlns:p14="http://schemas.microsoft.com/office/powerpoint/2010/main" val="3119988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12</a:t>
            </a:fld>
            <a:endParaRPr lang="en-US"/>
          </a:p>
        </p:txBody>
      </p:sp>
    </p:spTree>
    <p:extLst>
      <p:ext uri="{BB962C8B-B14F-4D97-AF65-F5344CB8AC3E}">
        <p14:creationId xmlns:p14="http://schemas.microsoft.com/office/powerpoint/2010/main" val="2625234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13</a:t>
            </a:fld>
            <a:endParaRPr lang="en-US"/>
          </a:p>
        </p:txBody>
      </p:sp>
    </p:spTree>
    <p:extLst>
      <p:ext uri="{BB962C8B-B14F-4D97-AF65-F5344CB8AC3E}">
        <p14:creationId xmlns:p14="http://schemas.microsoft.com/office/powerpoint/2010/main" val="2853931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14</a:t>
            </a:fld>
            <a:endParaRPr lang="en-US"/>
          </a:p>
        </p:txBody>
      </p:sp>
    </p:spTree>
    <p:extLst>
      <p:ext uri="{BB962C8B-B14F-4D97-AF65-F5344CB8AC3E}">
        <p14:creationId xmlns:p14="http://schemas.microsoft.com/office/powerpoint/2010/main" val="4213763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15</a:t>
            </a:fld>
            <a:endParaRPr lang="en-US"/>
          </a:p>
        </p:txBody>
      </p:sp>
    </p:spTree>
    <p:extLst>
      <p:ext uri="{BB962C8B-B14F-4D97-AF65-F5344CB8AC3E}">
        <p14:creationId xmlns:p14="http://schemas.microsoft.com/office/powerpoint/2010/main" val="3372094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71C57B-2B8C-4FD0-A189-5F508C105402}" type="slidenum">
              <a:rPr lang="en-US" smtClean="0"/>
              <a:pPr/>
              <a:t>16</a:t>
            </a:fld>
            <a:endParaRPr lang="en-US"/>
          </a:p>
        </p:txBody>
      </p:sp>
    </p:spTree>
    <p:extLst>
      <p:ext uri="{BB962C8B-B14F-4D97-AF65-F5344CB8AC3E}">
        <p14:creationId xmlns:p14="http://schemas.microsoft.com/office/powerpoint/2010/main" val="1401127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4155856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6400800" y="209550"/>
            <a:ext cx="2514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3" name="Rectangle 4"/>
          <p:cNvSpPr txBox="1">
            <a:spLocks noChangeArrowheads="1"/>
          </p:cNvSpPr>
          <p:nvPr userDrawn="1"/>
        </p:nvSpPr>
        <p:spPr bwMode="auto">
          <a:xfrm>
            <a:off x="76200" y="4743450"/>
            <a:ext cx="2590800" cy="357188"/>
          </a:xfrm>
          <a:prstGeom prst="rect">
            <a:avLst/>
          </a:prstGeom>
          <a:noFill/>
          <a:ln w="9525">
            <a:noFill/>
            <a:miter lim="800000"/>
            <a:headEnd/>
            <a:tailEnd/>
          </a:ln>
          <a:effectLst/>
        </p:spPr>
        <p:txBody>
          <a:bodyPr/>
          <a:lstStyle>
            <a:lvl1pPr>
              <a:defRPr sz="900"/>
            </a:lvl1pPr>
          </a:lstStyle>
          <a:p>
            <a:pPr fontAlgn="auto">
              <a:spcBef>
                <a:spcPts val="0"/>
              </a:spcBef>
              <a:spcAft>
                <a:spcPts val="0"/>
              </a:spcAft>
              <a:defRPr/>
            </a:pPr>
            <a:endParaRPr lang="sv-SE" sz="1000" dirty="0">
              <a:solidFill>
                <a:srgbClr val="000000"/>
              </a:solidFill>
              <a:cs typeface="+mn-cs"/>
            </a:endParaRPr>
          </a:p>
          <a:p>
            <a:pPr fontAlgn="auto">
              <a:spcBef>
                <a:spcPts val="0"/>
              </a:spcBef>
              <a:spcAft>
                <a:spcPts val="0"/>
              </a:spcAft>
              <a:defRPr/>
            </a:pPr>
            <a:endParaRPr lang="sv-SE" dirty="0">
              <a:solidFill>
                <a:srgbClr val="000000"/>
              </a:solidFill>
              <a:cs typeface="+mn-cs"/>
            </a:endParaRPr>
          </a:p>
        </p:txBody>
      </p:sp>
      <p:sp>
        <p:nvSpPr>
          <p:cNvPr id="2" name="Title 1"/>
          <p:cNvSpPr>
            <a:spLocks noGrp="1"/>
          </p:cNvSpPr>
          <p:nvPr>
            <p:ph type="title"/>
          </p:nvPr>
        </p:nvSpPr>
        <p:spPr/>
        <p:txBody>
          <a:bodyPr/>
          <a:lstStyle>
            <a:lvl1pPr>
              <a:defRPr sz="3600">
                <a:latin typeface="Calibri" panose="020F0502020204030204" pitchFamily="34" charset="0"/>
              </a:defRPr>
            </a:lvl1pPr>
          </a:lstStyle>
          <a:p>
            <a:r>
              <a:rPr lang="en-US" dirty="0"/>
              <a:t>Click to edit Master title style</a:t>
            </a:r>
          </a:p>
        </p:txBody>
      </p:sp>
      <p:sp>
        <p:nvSpPr>
          <p:cNvPr id="4" name="Rectangle 4"/>
          <p:cNvSpPr>
            <a:spLocks noGrp="1" noChangeArrowheads="1"/>
          </p:cNvSpPr>
          <p:nvPr>
            <p:ph type="dt" sz="half" idx="10"/>
          </p:nvPr>
        </p:nvSpPr>
        <p:spPr>
          <a:xfrm>
            <a:off x="457200" y="4767263"/>
            <a:ext cx="2133600" cy="273844"/>
          </a:xfrm>
          <a:prstGeom prst="rect">
            <a:avLst/>
          </a:prstGeom>
        </p:spPr>
        <p:txBody>
          <a:bodyPr/>
          <a:lstStyle>
            <a:lvl1pPr>
              <a:defRPr/>
            </a:lvl1pPr>
          </a:lstStyle>
          <a:p>
            <a:pPr>
              <a:defRPr/>
            </a:pPr>
            <a:fld id="{9C107FC7-8262-4938-BDC8-BB90B453C45A}" type="datetimeFigureOut">
              <a:rPr lang="sv-SE"/>
              <a:pPr>
                <a:defRPr/>
              </a:pPr>
              <a:t>2024-11-26</a:t>
            </a:fld>
            <a:endParaRPr lang="sv-SE"/>
          </a:p>
        </p:txBody>
      </p:sp>
      <p:sp>
        <p:nvSpPr>
          <p:cNvPr id="5" name="Rectangle 5"/>
          <p:cNvSpPr>
            <a:spLocks noGrp="1" noChangeArrowheads="1"/>
          </p:cNvSpPr>
          <p:nvPr>
            <p:ph type="ftr" sz="quarter" idx="11"/>
          </p:nvPr>
        </p:nvSpPr>
        <p:spPr>
          <a:xfrm>
            <a:off x="3124200" y="4767263"/>
            <a:ext cx="2895600" cy="273844"/>
          </a:xfrm>
          <a:prstGeom prst="rect">
            <a:avLst/>
          </a:prstGeom>
        </p:spPr>
        <p:txBody>
          <a:bodyPr/>
          <a:lstStyle>
            <a:lvl1pPr>
              <a:defRPr/>
            </a:lvl1pPr>
          </a:lstStyle>
          <a:p>
            <a:pPr>
              <a:defRPr/>
            </a:pPr>
            <a:endParaRPr lang="sv-SE"/>
          </a:p>
        </p:txBody>
      </p:sp>
      <p:sp>
        <p:nvSpPr>
          <p:cNvPr id="6" name="Rectangle 6"/>
          <p:cNvSpPr>
            <a:spLocks noGrp="1" noChangeArrowheads="1"/>
          </p:cNvSpPr>
          <p:nvPr>
            <p:ph type="sldNum" sz="quarter" idx="12"/>
          </p:nvPr>
        </p:nvSpPr>
        <p:spPr>
          <a:xfrm>
            <a:off x="6553200" y="4767263"/>
            <a:ext cx="2133600" cy="273844"/>
          </a:xfrm>
          <a:prstGeom prst="rect">
            <a:avLst/>
          </a:prstGeom>
        </p:spPr>
        <p:txBody>
          <a:bodyPr/>
          <a:lstStyle>
            <a:lvl1pPr>
              <a:defRPr/>
            </a:lvl1pPr>
          </a:lstStyle>
          <a:p>
            <a:pPr>
              <a:defRPr/>
            </a:pPr>
            <a:fld id="{EFB177A6-55F6-44A8-8D48-44B0CB13529E}" type="slidenum">
              <a:rPr lang="sv-SE"/>
              <a:pPr>
                <a:defRPr/>
              </a:pPr>
              <a:t>‹#›</a:t>
            </a:fld>
            <a:endParaRPr lang="sv-SE"/>
          </a:p>
        </p:txBody>
      </p:sp>
    </p:spTree>
    <p:extLst>
      <p:ext uri="{BB962C8B-B14F-4D97-AF65-F5344CB8AC3E}">
        <p14:creationId xmlns:p14="http://schemas.microsoft.com/office/powerpoint/2010/main" val="370135111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8" r:id="rId10"/>
    <p:sldLayoutId id="2147483664" r:id="rId11"/>
    <p:sldLayoutId id="2147483674" r:id="rId12"/>
    <p:sldLayoutId id="2147483669" r:id="rId13"/>
    <p:sldLayoutId id="2147483671" r:id="rId14"/>
    <p:sldLayoutId id="2147483672" r:id="rId15"/>
    <p:sldLayoutId id="2147483673" r:id="rId16"/>
    <p:sldLayoutId id="2147483675" r:id="rId17"/>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742950" indent="-285750" algn="l" defTabSz="914400" rtl="0" eaLnBrk="1" latinLnBrk="0" hangingPunct="1">
        <a:lnSpc>
          <a:spcPct val="100000"/>
        </a:lnSpc>
        <a:spcBef>
          <a:spcPts val="500"/>
        </a:spcBef>
        <a:buFontTx/>
        <a:buBlip>
          <a:blip r:embed="rId20"/>
        </a:buBlip>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571501"/>
            <a:ext cx="8513440" cy="1271588"/>
          </a:xfrm>
        </p:spPr>
        <p:txBody>
          <a:bodyPr>
            <a:noAutofit/>
          </a:bodyPr>
          <a:lstStyle/>
          <a:p>
            <a:r>
              <a:rPr lang="en-US" sz="3200" b="1" dirty="0"/>
              <a:t>Linear Magnetic Gear in 2D </a:t>
            </a:r>
            <a:r>
              <a:rPr lang="en-US" sz="3200" b="1" dirty="0" err="1"/>
              <a:t>Axisymmetry</a:t>
            </a:r>
            <a:endParaRPr lang="sv-SE" sz="32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5166" t="14439" r="36283" b="5751"/>
          <a:stretch/>
        </p:blipFill>
        <p:spPr>
          <a:xfrm>
            <a:off x="3429000" y="1962149"/>
            <a:ext cx="1752600" cy="3018927"/>
          </a:xfrm>
          <a:prstGeom prst="rect">
            <a:avLst/>
          </a:prstGeom>
        </p:spPr>
      </p:pic>
    </p:spTree>
    <p:extLst>
      <p:ext uri="{BB962C8B-B14F-4D97-AF65-F5344CB8AC3E}">
        <p14:creationId xmlns:p14="http://schemas.microsoft.com/office/powerpoint/2010/main" val="2125179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1"/>
            <a:ext cx="8229600" cy="485738"/>
          </a:xfrm>
        </p:spPr>
        <p:txBody>
          <a:bodyPr>
            <a:normAutofit/>
          </a:bodyPr>
          <a:lstStyle/>
          <a:p>
            <a:r>
              <a:rPr lang="en-US" dirty="0"/>
              <a:t>Periodic Condition 1</a:t>
            </a:r>
          </a:p>
        </p:txBody>
      </p:sp>
      <p:grpSp>
        <p:nvGrpSpPr>
          <p:cNvPr id="6" name="Group 5"/>
          <p:cNvGrpSpPr/>
          <p:nvPr/>
        </p:nvGrpSpPr>
        <p:grpSpPr>
          <a:xfrm>
            <a:off x="1516781" y="789612"/>
            <a:ext cx="5719103" cy="4256093"/>
            <a:chOff x="219061" y="789612"/>
            <a:chExt cx="7557412" cy="4256093"/>
          </a:xfrm>
        </p:grpSpPr>
        <p:sp>
          <p:nvSpPr>
            <p:cNvPr id="3" name="TextBox 2"/>
            <p:cNvSpPr txBox="1"/>
            <p:nvPr/>
          </p:nvSpPr>
          <p:spPr>
            <a:xfrm>
              <a:off x="219061" y="4522485"/>
              <a:ext cx="7557412" cy="523220"/>
            </a:xfrm>
            <a:prstGeom prst="rect">
              <a:avLst/>
            </a:prstGeom>
            <a:noFill/>
          </p:spPr>
          <p:txBody>
            <a:bodyPr wrap="square" rtlCol="0">
              <a:spAutoFit/>
            </a:bodyPr>
            <a:lstStyle/>
            <a:p>
              <a:r>
                <a:rPr lang="en-US" sz="1400" dirty="0"/>
                <a:t>NOTE: The identical mesh should be used at the source and destination boundaries of the periodic boundary condition. </a:t>
              </a:r>
            </a:p>
          </p:txBody>
        </p:sp>
        <p:pic>
          <p:nvPicPr>
            <p:cNvPr id="4" name="Picture 3"/>
            <p:cNvPicPr>
              <a:picLocks noChangeAspect="1"/>
            </p:cNvPicPr>
            <p:nvPr/>
          </p:nvPicPr>
          <p:blipFill>
            <a:blip r:embed="rId3"/>
            <a:stretch>
              <a:fillRect/>
            </a:stretch>
          </p:blipFill>
          <p:spPr>
            <a:xfrm>
              <a:off x="228600" y="918463"/>
              <a:ext cx="3856844" cy="3604022"/>
            </a:xfrm>
            <a:prstGeom prst="rect">
              <a:avLst/>
            </a:prstGeom>
          </p:spPr>
        </p:pic>
        <p:pic>
          <p:nvPicPr>
            <p:cNvPr id="5" name="Picture 4"/>
            <p:cNvPicPr>
              <a:picLocks noChangeAspect="1"/>
            </p:cNvPicPr>
            <p:nvPr/>
          </p:nvPicPr>
          <p:blipFill>
            <a:blip r:embed="rId4"/>
            <a:stretch>
              <a:fillRect/>
            </a:stretch>
          </p:blipFill>
          <p:spPr>
            <a:xfrm>
              <a:off x="4334933" y="789612"/>
              <a:ext cx="2289928" cy="3771900"/>
            </a:xfrm>
            <a:prstGeom prst="rect">
              <a:avLst/>
            </a:prstGeom>
          </p:spPr>
        </p:pic>
      </p:grpSp>
    </p:spTree>
    <p:extLst>
      <p:ext uri="{BB962C8B-B14F-4D97-AF65-F5344CB8AC3E}">
        <p14:creationId xmlns:p14="http://schemas.microsoft.com/office/powerpoint/2010/main" val="1033002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1"/>
            <a:ext cx="8229600" cy="485738"/>
          </a:xfrm>
        </p:spPr>
        <p:txBody>
          <a:bodyPr>
            <a:normAutofit/>
          </a:bodyPr>
          <a:lstStyle/>
          <a:p>
            <a:r>
              <a:rPr lang="en-US" dirty="0"/>
              <a:t>Magnetic Potential 1Using General Extrusion 1 </a:t>
            </a:r>
          </a:p>
        </p:txBody>
      </p:sp>
      <p:grpSp>
        <p:nvGrpSpPr>
          <p:cNvPr id="5" name="Group 4"/>
          <p:cNvGrpSpPr/>
          <p:nvPr/>
        </p:nvGrpSpPr>
        <p:grpSpPr>
          <a:xfrm>
            <a:off x="1752599" y="1143000"/>
            <a:ext cx="6172201" cy="3657600"/>
            <a:chOff x="304801" y="1143000"/>
            <a:chExt cx="8575462" cy="3657600"/>
          </a:xfrm>
        </p:grpSpPr>
        <p:pic>
          <p:nvPicPr>
            <p:cNvPr id="3" name="Picture 2"/>
            <p:cNvPicPr>
              <a:picLocks noChangeAspect="1"/>
            </p:cNvPicPr>
            <p:nvPr/>
          </p:nvPicPr>
          <p:blipFill>
            <a:blip r:embed="rId3"/>
            <a:stretch>
              <a:fillRect/>
            </a:stretch>
          </p:blipFill>
          <p:spPr>
            <a:xfrm>
              <a:off x="304801" y="1143000"/>
              <a:ext cx="3973953" cy="3657600"/>
            </a:xfrm>
            <a:prstGeom prst="rect">
              <a:avLst/>
            </a:prstGeom>
          </p:spPr>
        </p:pic>
        <p:pic>
          <p:nvPicPr>
            <p:cNvPr id="4" name="Picture 3"/>
            <p:cNvPicPr>
              <a:picLocks noChangeAspect="1"/>
            </p:cNvPicPr>
            <p:nvPr/>
          </p:nvPicPr>
          <p:blipFill>
            <a:blip r:embed="rId4"/>
            <a:stretch>
              <a:fillRect/>
            </a:stretch>
          </p:blipFill>
          <p:spPr>
            <a:xfrm>
              <a:off x="4819655" y="1200150"/>
              <a:ext cx="4060608" cy="3257550"/>
            </a:xfrm>
            <a:prstGeom prst="rect">
              <a:avLst/>
            </a:prstGeom>
          </p:spPr>
        </p:pic>
        <p:cxnSp>
          <p:nvCxnSpPr>
            <p:cNvPr id="15" name="Straight Arrow Connector 14"/>
            <p:cNvCxnSpPr/>
            <p:nvPr/>
          </p:nvCxnSpPr>
          <p:spPr>
            <a:xfrm flipV="1">
              <a:off x="4278754" y="3257550"/>
              <a:ext cx="2198247" cy="4000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13438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1"/>
            <a:ext cx="8229600" cy="485738"/>
          </a:xfrm>
        </p:spPr>
        <p:txBody>
          <a:bodyPr>
            <a:normAutofit/>
          </a:bodyPr>
          <a:lstStyle/>
          <a:p>
            <a:r>
              <a:rPr lang="en-US" dirty="0"/>
              <a:t>Magnetic Potential 2using General Extrusion 2 </a:t>
            </a:r>
          </a:p>
        </p:txBody>
      </p:sp>
      <p:grpSp>
        <p:nvGrpSpPr>
          <p:cNvPr id="3" name="Group 2"/>
          <p:cNvGrpSpPr/>
          <p:nvPr/>
        </p:nvGrpSpPr>
        <p:grpSpPr>
          <a:xfrm>
            <a:off x="1524000" y="1000089"/>
            <a:ext cx="6553200" cy="3631537"/>
            <a:chOff x="399473" y="1000089"/>
            <a:chExt cx="8366705" cy="3631537"/>
          </a:xfrm>
        </p:grpSpPr>
        <p:pic>
          <p:nvPicPr>
            <p:cNvPr id="6" name="Picture 5"/>
            <p:cNvPicPr>
              <a:picLocks noChangeAspect="1"/>
            </p:cNvPicPr>
            <p:nvPr/>
          </p:nvPicPr>
          <p:blipFill>
            <a:blip r:embed="rId3"/>
            <a:stretch>
              <a:fillRect/>
            </a:stretch>
          </p:blipFill>
          <p:spPr>
            <a:xfrm>
              <a:off x="4572000" y="1019138"/>
              <a:ext cx="4194178" cy="3381412"/>
            </a:xfrm>
            <a:prstGeom prst="rect">
              <a:avLst/>
            </a:prstGeom>
          </p:spPr>
        </p:pic>
        <p:cxnSp>
          <p:nvCxnSpPr>
            <p:cNvPr id="15" name="Straight Arrow Connector 14"/>
            <p:cNvCxnSpPr/>
            <p:nvPr/>
          </p:nvCxnSpPr>
          <p:spPr>
            <a:xfrm flipV="1">
              <a:off x="4278754" y="3200400"/>
              <a:ext cx="2503047" cy="4572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4"/>
            <a:stretch>
              <a:fillRect/>
            </a:stretch>
          </p:blipFill>
          <p:spPr>
            <a:xfrm>
              <a:off x="399473" y="1000089"/>
              <a:ext cx="4033838" cy="3631537"/>
            </a:xfrm>
            <a:prstGeom prst="rect">
              <a:avLst/>
            </a:prstGeom>
          </p:spPr>
        </p:pic>
      </p:grpSp>
    </p:spTree>
    <p:extLst>
      <p:ext uri="{BB962C8B-B14F-4D97-AF65-F5344CB8AC3E}">
        <p14:creationId xmlns:p14="http://schemas.microsoft.com/office/powerpoint/2010/main" val="3611599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62"/>
            <a:ext cx="8229600" cy="485738"/>
          </a:xfrm>
        </p:spPr>
        <p:txBody>
          <a:bodyPr>
            <a:normAutofit/>
          </a:bodyPr>
          <a:lstStyle/>
          <a:p>
            <a:r>
              <a:rPr lang="en-US" dirty="0"/>
              <a:t>Perfect Magnetic Conductor </a:t>
            </a:r>
          </a:p>
        </p:txBody>
      </p:sp>
      <p:grpSp>
        <p:nvGrpSpPr>
          <p:cNvPr id="3" name="Group 2"/>
          <p:cNvGrpSpPr/>
          <p:nvPr/>
        </p:nvGrpSpPr>
        <p:grpSpPr>
          <a:xfrm>
            <a:off x="1828800" y="914400"/>
            <a:ext cx="6172200" cy="4064794"/>
            <a:chOff x="304801" y="914400"/>
            <a:chExt cx="8501331" cy="4064794"/>
          </a:xfrm>
        </p:grpSpPr>
        <p:pic>
          <p:nvPicPr>
            <p:cNvPr id="6" name="Picture 5"/>
            <p:cNvPicPr>
              <a:picLocks noChangeAspect="1"/>
            </p:cNvPicPr>
            <p:nvPr/>
          </p:nvPicPr>
          <p:blipFill>
            <a:blip r:embed="rId3"/>
            <a:stretch>
              <a:fillRect/>
            </a:stretch>
          </p:blipFill>
          <p:spPr>
            <a:xfrm>
              <a:off x="304801" y="914400"/>
              <a:ext cx="4105185" cy="4064794"/>
            </a:xfrm>
            <a:prstGeom prst="rect">
              <a:avLst/>
            </a:prstGeom>
          </p:spPr>
        </p:pic>
        <p:pic>
          <p:nvPicPr>
            <p:cNvPr id="10" name="Picture 9"/>
            <p:cNvPicPr>
              <a:picLocks noChangeAspect="1"/>
            </p:cNvPicPr>
            <p:nvPr/>
          </p:nvPicPr>
          <p:blipFill>
            <a:blip r:embed="rId4"/>
            <a:stretch>
              <a:fillRect/>
            </a:stretch>
          </p:blipFill>
          <p:spPr>
            <a:xfrm>
              <a:off x="4572000" y="1085850"/>
              <a:ext cx="4234132" cy="3257550"/>
            </a:xfrm>
            <a:prstGeom prst="rect">
              <a:avLst/>
            </a:prstGeom>
          </p:spPr>
        </p:pic>
      </p:grpSp>
    </p:spTree>
    <p:extLst>
      <p:ext uri="{BB962C8B-B14F-4D97-AF65-F5344CB8AC3E}">
        <p14:creationId xmlns:p14="http://schemas.microsoft.com/office/powerpoint/2010/main" val="2658573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1"/>
            <a:ext cx="8229600" cy="485738"/>
          </a:xfrm>
        </p:spPr>
        <p:txBody>
          <a:bodyPr>
            <a:normAutofit/>
          </a:bodyPr>
          <a:lstStyle/>
          <a:p>
            <a:r>
              <a:rPr lang="en-US" dirty="0"/>
              <a:t>Moving Mesh: Fixed Mesh Part</a:t>
            </a:r>
          </a:p>
        </p:txBody>
      </p:sp>
      <p:grpSp>
        <p:nvGrpSpPr>
          <p:cNvPr id="4" name="Group 3"/>
          <p:cNvGrpSpPr/>
          <p:nvPr/>
        </p:nvGrpSpPr>
        <p:grpSpPr>
          <a:xfrm>
            <a:off x="1981200" y="992944"/>
            <a:ext cx="5472112" cy="4043363"/>
            <a:chOff x="228600" y="992944"/>
            <a:chExt cx="6600825" cy="4043363"/>
          </a:xfrm>
        </p:grpSpPr>
        <p:pic>
          <p:nvPicPr>
            <p:cNvPr id="3" name="Picture 2"/>
            <p:cNvPicPr>
              <a:picLocks noChangeAspect="1"/>
            </p:cNvPicPr>
            <p:nvPr/>
          </p:nvPicPr>
          <p:blipFill>
            <a:blip r:embed="rId3"/>
            <a:stretch>
              <a:fillRect/>
            </a:stretch>
          </p:blipFill>
          <p:spPr>
            <a:xfrm>
              <a:off x="228600" y="1085850"/>
              <a:ext cx="4027154" cy="3864769"/>
            </a:xfrm>
            <a:prstGeom prst="rect">
              <a:avLst/>
            </a:prstGeom>
          </p:spPr>
        </p:pic>
        <p:pic>
          <p:nvPicPr>
            <p:cNvPr id="6" name="Picture 5"/>
            <p:cNvPicPr>
              <a:picLocks noChangeAspect="1"/>
            </p:cNvPicPr>
            <p:nvPr/>
          </p:nvPicPr>
          <p:blipFill>
            <a:blip r:embed="rId4"/>
            <a:stretch>
              <a:fillRect/>
            </a:stretch>
          </p:blipFill>
          <p:spPr>
            <a:xfrm>
              <a:off x="4572000" y="992944"/>
              <a:ext cx="2257425" cy="4043363"/>
            </a:xfrm>
            <a:prstGeom prst="rect">
              <a:avLst/>
            </a:prstGeom>
          </p:spPr>
        </p:pic>
        <p:cxnSp>
          <p:nvCxnSpPr>
            <p:cNvPr id="17" name="Straight Arrow Connector 16"/>
            <p:cNvCxnSpPr/>
            <p:nvPr/>
          </p:nvCxnSpPr>
          <p:spPr>
            <a:xfrm flipV="1">
              <a:off x="4255754" y="2114550"/>
              <a:ext cx="1306846" cy="228600"/>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0035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1"/>
            <a:ext cx="8610600" cy="485738"/>
          </a:xfrm>
        </p:spPr>
        <p:txBody>
          <a:bodyPr>
            <a:noAutofit/>
          </a:bodyPr>
          <a:lstStyle/>
          <a:p>
            <a:r>
              <a:rPr lang="en-US" dirty="0"/>
              <a:t>Moving Mesh: Prescribed Deformation High Speed Armature</a:t>
            </a:r>
          </a:p>
        </p:txBody>
      </p:sp>
      <p:grpSp>
        <p:nvGrpSpPr>
          <p:cNvPr id="3" name="Group 2"/>
          <p:cNvGrpSpPr/>
          <p:nvPr/>
        </p:nvGrpSpPr>
        <p:grpSpPr>
          <a:xfrm>
            <a:off x="2438400" y="968849"/>
            <a:ext cx="4794828" cy="4014788"/>
            <a:chOff x="158172" y="1085850"/>
            <a:chExt cx="6737928" cy="4014788"/>
          </a:xfrm>
        </p:grpSpPr>
        <p:pic>
          <p:nvPicPr>
            <p:cNvPr id="4" name="Picture 3"/>
            <p:cNvPicPr>
              <a:picLocks noChangeAspect="1"/>
            </p:cNvPicPr>
            <p:nvPr/>
          </p:nvPicPr>
          <p:blipFill>
            <a:blip r:embed="rId3"/>
            <a:stretch>
              <a:fillRect/>
            </a:stretch>
          </p:blipFill>
          <p:spPr>
            <a:xfrm>
              <a:off x="158172" y="1085850"/>
              <a:ext cx="4097583" cy="3912826"/>
            </a:xfrm>
            <a:prstGeom prst="rect">
              <a:avLst/>
            </a:prstGeom>
          </p:spPr>
        </p:pic>
        <p:pic>
          <p:nvPicPr>
            <p:cNvPr id="5" name="Picture 4"/>
            <p:cNvPicPr>
              <a:picLocks noChangeAspect="1"/>
            </p:cNvPicPr>
            <p:nvPr/>
          </p:nvPicPr>
          <p:blipFill>
            <a:blip r:embed="rId4"/>
            <a:stretch>
              <a:fillRect/>
            </a:stretch>
          </p:blipFill>
          <p:spPr>
            <a:xfrm>
              <a:off x="4724400" y="1085850"/>
              <a:ext cx="2171700" cy="4014788"/>
            </a:xfrm>
            <a:prstGeom prst="rect">
              <a:avLst/>
            </a:prstGeom>
          </p:spPr>
        </p:pic>
        <p:cxnSp>
          <p:nvCxnSpPr>
            <p:cNvPr id="17" name="Straight Arrow Connector 16"/>
            <p:cNvCxnSpPr/>
            <p:nvPr/>
          </p:nvCxnSpPr>
          <p:spPr>
            <a:xfrm flipV="1">
              <a:off x="4255754" y="2286000"/>
              <a:ext cx="697246" cy="57150"/>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69991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351"/>
            <a:ext cx="8458200" cy="485738"/>
          </a:xfrm>
        </p:spPr>
        <p:txBody>
          <a:bodyPr>
            <a:noAutofit/>
          </a:bodyPr>
          <a:lstStyle/>
          <a:p>
            <a:r>
              <a:rPr lang="en-US" dirty="0"/>
              <a:t>Moving Mesh: Prescribed Deformation Low Speed Armature</a:t>
            </a:r>
          </a:p>
        </p:txBody>
      </p:sp>
      <p:grpSp>
        <p:nvGrpSpPr>
          <p:cNvPr id="4" name="Group 3"/>
          <p:cNvGrpSpPr/>
          <p:nvPr/>
        </p:nvGrpSpPr>
        <p:grpSpPr>
          <a:xfrm>
            <a:off x="2209800" y="1110987"/>
            <a:ext cx="4917390" cy="4007644"/>
            <a:chOff x="340410" y="1121569"/>
            <a:chExt cx="6622366" cy="4007644"/>
          </a:xfrm>
        </p:grpSpPr>
        <p:pic>
          <p:nvPicPr>
            <p:cNvPr id="3" name="Picture 2"/>
            <p:cNvPicPr>
              <a:picLocks noChangeAspect="1"/>
            </p:cNvPicPr>
            <p:nvPr/>
          </p:nvPicPr>
          <p:blipFill>
            <a:blip r:embed="rId3"/>
            <a:stretch>
              <a:fillRect/>
            </a:stretch>
          </p:blipFill>
          <p:spPr>
            <a:xfrm>
              <a:off x="340410" y="1239441"/>
              <a:ext cx="4079191" cy="3862759"/>
            </a:xfrm>
            <a:prstGeom prst="rect">
              <a:avLst/>
            </a:prstGeom>
          </p:spPr>
        </p:pic>
        <p:pic>
          <p:nvPicPr>
            <p:cNvPr id="6" name="Picture 5"/>
            <p:cNvPicPr>
              <a:picLocks noChangeAspect="1"/>
            </p:cNvPicPr>
            <p:nvPr/>
          </p:nvPicPr>
          <p:blipFill>
            <a:blip r:embed="rId4"/>
            <a:stretch>
              <a:fillRect/>
            </a:stretch>
          </p:blipFill>
          <p:spPr>
            <a:xfrm>
              <a:off x="4800601" y="1121569"/>
              <a:ext cx="2162175" cy="4007644"/>
            </a:xfrm>
            <a:prstGeom prst="rect">
              <a:avLst/>
            </a:prstGeom>
          </p:spPr>
        </p:pic>
        <p:cxnSp>
          <p:nvCxnSpPr>
            <p:cNvPr id="17" name="Straight Arrow Connector 16"/>
            <p:cNvCxnSpPr/>
            <p:nvPr/>
          </p:nvCxnSpPr>
          <p:spPr>
            <a:xfrm flipV="1">
              <a:off x="4419600" y="2400300"/>
              <a:ext cx="1905000" cy="228600"/>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399437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844"/>
            <a:ext cx="8229600" cy="531225"/>
          </a:xfrm>
        </p:spPr>
        <p:txBody>
          <a:bodyPr>
            <a:normAutofit/>
          </a:bodyPr>
          <a:lstStyle/>
          <a:p>
            <a:r>
              <a:rPr lang="en-US" dirty="0"/>
              <a:t>Solver Settings</a:t>
            </a:r>
          </a:p>
        </p:txBody>
      </p:sp>
      <p:sp>
        <p:nvSpPr>
          <p:cNvPr id="14" name="TextBox 13"/>
          <p:cNvSpPr txBox="1"/>
          <p:nvPr/>
        </p:nvSpPr>
        <p:spPr>
          <a:xfrm>
            <a:off x="1219200" y="4248150"/>
            <a:ext cx="7848600" cy="830997"/>
          </a:xfrm>
          <a:prstGeom prst="rect">
            <a:avLst/>
          </a:prstGeom>
          <a:noFill/>
        </p:spPr>
        <p:txBody>
          <a:bodyPr wrap="square" rtlCol="0">
            <a:spAutoFit/>
          </a:bodyPr>
          <a:lstStyle/>
          <a:p>
            <a:r>
              <a:rPr lang="en-US" sz="1200" dirty="0"/>
              <a:t>NOTE: “Stationary” step is necessary to model the magnetic fields produced by the Permanent Magnets at t=0[s]. The results from the “Stationary” study will automatically be used as the initial condition for the “Time Dependent” study step. See the following Knowledge Based Entry for detail:</a:t>
            </a:r>
          </a:p>
          <a:p>
            <a:r>
              <a:rPr lang="en-US" sz="1200" dirty="0">
                <a:solidFill>
                  <a:srgbClr val="0070C0"/>
                </a:solidFill>
              </a:rPr>
              <a:t>http://www.comsol.com/support/knowledgebase/1127/</a:t>
            </a:r>
          </a:p>
        </p:txBody>
      </p:sp>
      <p:grpSp>
        <p:nvGrpSpPr>
          <p:cNvPr id="3" name="Group 2"/>
          <p:cNvGrpSpPr/>
          <p:nvPr/>
        </p:nvGrpSpPr>
        <p:grpSpPr>
          <a:xfrm>
            <a:off x="1524000" y="850778"/>
            <a:ext cx="6899124" cy="3201590"/>
            <a:chOff x="152401" y="850778"/>
            <a:chExt cx="8723743" cy="3201590"/>
          </a:xfrm>
        </p:grpSpPr>
        <p:sp>
          <p:nvSpPr>
            <p:cNvPr id="8" name="TextBox 7"/>
            <p:cNvSpPr txBox="1"/>
            <p:nvPr/>
          </p:nvSpPr>
          <p:spPr>
            <a:xfrm>
              <a:off x="495300" y="850778"/>
              <a:ext cx="2644570" cy="307777"/>
            </a:xfrm>
            <a:prstGeom prst="rect">
              <a:avLst/>
            </a:prstGeom>
            <a:noFill/>
          </p:spPr>
          <p:txBody>
            <a:bodyPr wrap="none" rtlCol="0">
              <a:spAutoFit/>
            </a:bodyPr>
            <a:lstStyle/>
            <a:p>
              <a:r>
                <a:rPr lang="en-US" sz="1400" dirty="0"/>
                <a:t># Add “Time Dependent” solver</a:t>
              </a:r>
            </a:p>
          </p:txBody>
        </p:sp>
        <p:sp>
          <p:nvSpPr>
            <p:cNvPr id="9" name="Rectangle 8"/>
            <p:cNvSpPr/>
            <p:nvPr/>
          </p:nvSpPr>
          <p:spPr>
            <a:xfrm>
              <a:off x="4227944" y="850778"/>
              <a:ext cx="4648200" cy="307777"/>
            </a:xfrm>
            <a:prstGeom prst="rect">
              <a:avLst/>
            </a:prstGeom>
          </p:spPr>
          <p:txBody>
            <a:bodyPr wrap="square">
              <a:spAutoFit/>
            </a:bodyPr>
            <a:lstStyle/>
            <a:p>
              <a:r>
                <a:rPr lang="en-US" sz="1400" dirty="0"/>
                <a:t># Right click “Study 1” -&gt; “Show Default Solver”</a:t>
              </a:r>
            </a:p>
          </p:txBody>
        </p:sp>
        <p:pic>
          <p:nvPicPr>
            <p:cNvPr id="4" name="Picture 3"/>
            <p:cNvPicPr>
              <a:picLocks noChangeAspect="1"/>
            </p:cNvPicPr>
            <p:nvPr/>
          </p:nvPicPr>
          <p:blipFill>
            <a:blip r:embed="rId2"/>
            <a:stretch>
              <a:fillRect/>
            </a:stretch>
          </p:blipFill>
          <p:spPr>
            <a:xfrm>
              <a:off x="152401" y="1130940"/>
              <a:ext cx="4104981" cy="2769289"/>
            </a:xfrm>
            <a:prstGeom prst="rect">
              <a:avLst/>
            </a:prstGeom>
          </p:spPr>
        </p:pic>
        <p:pic>
          <p:nvPicPr>
            <p:cNvPr id="16" name="Picture 15"/>
            <p:cNvPicPr>
              <a:picLocks noChangeAspect="1"/>
            </p:cNvPicPr>
            <p:nvPr/>
          </p:nvPicPr>
          <p:blipFill>
            <a:blip r:embed="rId3"/>
            <a:stretch>
              <a:fillRect/>
            </a:stretch>
          </p:blipFill>
          <p:spPr>
            <a:xfrm>
              <a:off x="4392536" y="1113489"/>
              <a:ext cx="3760864" cy="2938879"/>
            </a:xfrm>
            <a:prstGeom prst="rect">
              <a:avLst/>
            </a:prstGeom>
          </p:spPr>
        </p:pic>
      </p:grpSp>
    </p:spTree>
    <p:extLst>
      <p:ext uri="{BB962C8B-B14F-4D97-AF65-F5344CB8AC3E}">
        <p14:creationId xmlns:p14="http://schemas.microsoft.com/office/powerpoint/2010/main" val="32143455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775" y="400050"/>
            <a:ext cx="8229600" cy="400050"/>
          </a:xfrm>
        </p:spPr>
        <p:txBody>
          <a:bodyPr>
            <a:noAutofit/>
          </a:bodyPr>
          <a:lstStyle/>
          <a:p>
            <a:r>
              <a:rPr lang="en-US" dirty="0"/>
              <a:t>Results: Magnetic Flux Density</a:t>
            </a:r>
          </a:p>
        </p:txBody>
      </p:sp>
      <p:pic>
        <p:nvPicPr>
          <p:cNvPr id="10" name="Picture 9">
            <a:extLst>
              <a:ext uri="{FF2B5EF4-FFF2-40B4-BE49-F238E27FC236}">
                <a16:creationId xmlns:a16="http://schemas.microsoft.com/office/drawing/2014/main" id="{AB5A49F5-B481-4056-A618-248A9E6D0124}"/>
              </a:ext>
            </a:extLst>
          </p:cNvPr>
          <p:cNvPicPr>
            <a:picLocks noChangeAspect="1"/>
          </p:cNvPicPr>
          <p:nvPr/>
        </p:nvPicPr>
        <p:blipFill>
          <a:blip r:embed="rId3"/>
          <a:stretch>
            <a:fillRect/>
          </a:stretch>
        </p:blipFill>
        <p:spPr>
          <a:xfrm>
            <a:off x="3184525" y="742950"/>
            <a:ext cx="2832100" cy="4248150"/>
          </a:xfrm>
          <a:prstGeom prst="rect">
            <a:avLst/>
          </a:prstGeom>
        </p:spPr>
      </p:pic>
    </p:spTree>
    <p:extLst>
      <p:ext uri="{BB962C8B-B14F-4D97-AF65-F5344CB8AC3E}">
        <p14:creationId xmlns:p14="http://schemas.microsoft.com/office/powerpoint/2010/main" val="1351375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B5A7B1F-8017-48E0-B9D3-919CB3AF6432}"/>
              </a:ext>
            </a:extLst>
          </p:cNvPr>
          <p:cNvPicPr>
            <a:picLocks noChangeAspect="1"/>
          </p:cNvPicPr>
          <p:nvPr/>
        </p:nvPicPr>
        <p:blipFill>
          <a:blip r:embed="rId3"/>
          <a:stretch>
            <a:fillRect/>
          </a:stretch>
        </p:blipFill>
        <p:spPr>
          <a:xfrm>
            <a:off x="1816873" y="884229"/>
            <a:ext cx="5510254" cy="4132691"/>
          </a:xfrm>
          <a:prstGeom prst="rect">
            <a:avLst/>
          </a:prstGeom>
        </p:spPr>
      </p:pic>
      <p:sp>
        <p:nvSpPr>
          <p:cNvPr id="2" name="Title 1"/>
          <p:cNvSpPr>
            <a:spLocks noGrp="1"/>
          </p:cNvSpPr>
          <p:nvPr>
            <p:ph type="title"/>
          </p:nvPr>
        </p:nvSpPr>
        <p:spPr>
          <a:xfrm>
            <a:off x="457200" y="457200"/>
            <a:ext cx="8229600" cy="400050"/>
          </a:xfrm>
        </p:spPr>
        <p:txBody>
          <a:bodyPr>
            <a:noAutofit/>
          </a:bodyPr>
          <a:lstStyle/>
          <a:p>
            <a:r>
              <a:rPr lang="en-US" dirty="0"/>
              <a:t>Results: Magnetic Field, Radial Component</a:t>
            </a:r>
          </a:p>
        </p:txBody>
      </p:sp>
    </p:spTree>
    <p:extLst>
      <p:ext uri="{BB962C8B-B14F-4D97-AF65-F5344CB8AC3E}">
        <p14:creationId xmlns:p14="http://schemas.microsoft.com/office/powerpoint/2010/main" val="3944074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79"/>
          <p:cNvGrpSpPr/>
          <p:nvPr/>
        </p:nvGrpSpPr>
        <p:grpSpPr>
          <a:xfrm>
            <a:off x="1366365" y="926062"/>
            <a:ext cx="6482235" cy="3606834"/>
            <a:chOff x="93261" y="618130"/>
            <a:chExt cx="9673263" cy="4809112"/>
          </a:xfrm>
        </p:grpSpPr>
        <p:grpSp>
          <p:nvGrpSpPr>
            <p:cNvPr id="74" name="Group 73"/>
            <p:cNvGrpSpPr/>
            <p:nvPr/>
          </p:nvGrpSpPr>
          <p:grpSpPr>
            <a:xfrm>
              <a:off x="93261" y="618130"/>
              <a:ext cx="9673263" cy="4809112"/>
              <a:chOff x="93261" y="618130"/>
              <a:chExt cx="9673263" cy="4809112"/>
            </a:xfrm>
          </p:grpSpPr>
          <p:pic>
            <p:nvPicPr>
              <p:cNvPr id="5" name="Picture 4"/>
              <p:cNvPicPr>
                <a:picLocks noChangeAspect="1"/>
              </p:cNvPicPr>
              <p:nvPr/>
            </p:nvPicPr>
            <p:blipFill rotWithShape="1">
              <a:blip r:embed="rId2"/>
              <a:srcRect l="12389" t="5623" r="22576" b="1199"/>
              <a:stretch/>
            </p:blipFill>
            <p:spPr>
              <a:xfrm>
                <a:off x="2057400" y="1219200"/>
                <a:ext cx="4495801" cy="4208042"/>
              </a:xfrm>
              <a:prstGeom prst="rect">
                <a:avLst/>
              </a:prstGeom>
            </p:spPr>
          </p:pic>
          <p:cxnSp>
            <p:nvCxnSpPr>
              <p:cNvPr id="10" name="Straight Arrow Connector 9"/>
              <p:cNvCxnSpPr/>
              <p:nvPr/>
            </p:nvCxnSpPr>
            <p:spPr>
              <a:xfrm rot="600000">
                <a:off x="3391467" y="2762368"/>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600000">
                <a:off x="3542322" y="2565396"/>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600000">
                <a:off x="3694724" y="2373315"/>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600000">
                <a:off x="3842360" y="2201863"/>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600000">
                <a:off x="3974311" y="2016126"/>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600000">
                <a:off x="4116055" y="1839916"/>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600000">
                <a:off x="3241069" y="2944815"/>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600000">
                <a:off x="3092674" y="3138490"/>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600000">
                <a:off x="2929552" y="3340685"/>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600000">
                <a:off x="2758103" y="3541715"/>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600000">
                <a:off x="2599816" y="3757614"/>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1400000">
                <a:off x="4504353" y="4202115"/>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1400000">
                <a:off x="4661378" y="3978277"/>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1400000">
                <a:off x="4806770" y="3763965"/>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11400000">
                <a:off x="4953015" y="3559182"/>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1400000">
                <a:off x="5095486" y="3354187"/>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11400000">
                <a:off x="5232789" y="3149605"/>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11400000">
                <a:off x="5358860" y="2956724"/>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1400000">
                <a:off x="5495220" y="2757607"/>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11400000">
                <a:off x="5637826" y="2573340"/>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1400000">
                <a:off x="5763898" y="2383640"/>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1400000">
                <a:off x="5886195" y="2201863"/>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1400000">
                <a:off x="4811377" y="3127375"/>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1400000">
                <a:off x="5898101" y="1592263"/>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rot="11400000">
                <a:off x="5574790" y="2043119"/>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1400000">
                <a:off x="5218501" y="2565396"/>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600000">
                <a:off x="3487954" y="3182943"/>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600000">
                <a:off x="3891109" y="2668591"/>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600000">
                <a:off x="4299566" y="2137572"/>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600000">
                <a:off x="4662504" y="1650209"/>
                <a:ext cx="128016"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Down Arrow 47"/>
              <p:cNvSpPr/>
              <p:nvPr/>
            </p:nvSpPr>
            <p:spPr>
              <a:xfrm rot="2376361">
                <a:off x="3043565" y="2030368"/>
                <a:ext cx="146997" cy="7588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9" name="Down Arrow 48"/>
              <p:cNvSpPr/>
              <p:nvPr/>
            </p:nvSpPr>
            <p:spPr>
              <a:xfrm rot="12967126">
                <a:off x="5329032" y="1175103"/>
                <a:ext cx="154023" cy="7588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cxnSp>
            <p:nvCxnSpPr>
              <p:cNvPr id="50" name="Straight Arrow Connector 49"/>
              <p:cNvCxnSpPr>
                <a:stCxn id="51" idx="1"/>
              </p:cNvCxnSpPr>
              <p:nvPr/>
            </p:nvCxnSpPr>
            <p:spPr>
              <a:xfrm flipH="1" flipV="1">
                <a:off x="5827907" y="1506606"/>
                <a:ext cx="789940" cy="21349"/>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6617847" y="1322770"/>
                <a:ext cx="1152880" cy="410369"/>
              </a:xfrm>
              <a:prstGeom prst="rect">
                <a:avLst/>
              </a:prstGeom>
              <a:noFill/>
            </p:spPr>
            <p:txBody>
              <a:bodyPr wrap="none" rtlCol="0">
                <a:spAutoFit/>
              </a:bodyPr>
              <a:lstStyle/>
              <a:p>
                <a:r>
                  <a:rPr lang="en-US" sz="1400" dirty="0"/>
                  <a:t>Iron backing</a:t>
                </a:r>
              </a:p>
            </p:txBody>
          </p:sp>
          <p:sp>
            <p:nvSpPr>
              <p:cNvPr id="52" name="TextBox 51"/>
              <p:cNvSpPr txBox="1"/>
              <p:nvPr/>
            </p:nvSpPr>
            <p:spPr>
              <a:xfrm>
                <a:off x="6617846" y="3016421"/>
                <a:ext cx="2807544" cy="697627"/>
              </a:xfrm>
              <a:prstGeom prst="rect">
                <a:avLst/>
              </a:prstGeom>
              <a:noFill/>
            </p:spPr>
            <p:txBody>
              <a:bodyPr wrap="square" rtlCol="0">
                <a:spAutoFit/>
              </a:bodyPr>
              <a:lstStyle/>
              <a:p>
                <a:r>
                  <a:rPr lang="en-US" sz="1400" dirty="0"/>
                  <a:t>Permanent magnets</a:t>
                </a:r>
              </a:p>
              <a:p>
                <a:r>
                  <a:rPr lang="en-US" sz="1400" dirty="0"/>
                  <a:t>(blue and red)</a:t>
                </a:r>
              </a:p>
            </p:txBody>
          </p:sp>
          <p:cxnSp>
            <p:nvCxnSpPr>
              <p:cNvPr id="53" name="Straight Arrow Connector 52"/>
              <p:cNvCxnSpPr/>
              <p:nvPr/>
            </p:nvCxnSpPr>
            <p:spPr>
              <a:xfrm flipH="1">
                <a:off x="5195635" y="3222593"/>
                <a:ext cx="1383064" cy="42709"/>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553201" y="618130"/>
                <a:ext cx="3213323" cy="697627"/>
              </a:xfrm>
              <a:prstGeom prst="rect">
                <a:avLst/>
              </a:prstGeom>
              <a:noFill/>
            </p:spPr>
            <p:txBody>
              <a:bodyPr wrap="square" rtlCol="0">
                <a:spAutoFit/>
              </a:bodyPr>
              <a:lstStyle/>
              <a:p>
                <a:r>
                  <a:rPr lang="en-US" sz="1400" dirty="0"/>
                  <a:t>High speed armature</a:t>
                </a:r>
              </a:p>
              <a:p>
                <a:r>
                  <a:rPr lang="en-US" sz="1400" i="1" dirty="0"/>
                  <a:t>P</a:t>
                </a:r>
                <a:r>
                  <a:rPr lang="en-US" sz="1400" i="1" baseline="-25000" dirty="0"/>
                  <a:t>i</a:t>
                </a:r>
                <a:r>
                  <a:rPr lang="en-US" sz="1400" dirty="0"/>
                  <a:t> = 2 pole pairs</a:t>
                </a:r>
              </a:p>
            </p:txBody>
          </p:sp>
          <p:sp>
            <p:nvSpPr>
              <p:cNvPr id="57" name="Right Brace 56"/>
              <p:cNvSpPr/>
              <p:nvPr/>
            </p:nvSpPr>
            <p:spPr>
              <a:xfrm rot="16377085">
                <a:off x="5473375" y="526285"/>
                <a:ext cx="263374" cy="1058346"/>
              </a:xfrm>
              <a:prstGeom prst="rightBrace">
                <a:avLst>
                  <a:gd name="adj1" fmla="val 2341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cxnSp>
            <p:nvCxnSpPr>
              <p:cNvPr id="59" name="Straight Connector 58"/>
              <p:cNvCxnSpPr>
                <a:stCxn id="57" idx="1"/>
                <a:endCxn id="56" idx="1"/>
              </p:cNvCxnSpPr>
              <p:nvPr/>
            </p:nvCxnSpPr>
            <p:spPr>
              <a:xfrm>
                <a:off x="5612651" y="923946"/>
                <a:ext cx="940550" cy="42997"/>
              </a:xfrm>
              <a:prstGeom prst="line">
                <a:avLst/>
              </a:prstGeom>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93261" y="2059981"/>
                <a:ext cx="2694015" cy="697627"/>
              </a:xfrm>
              <a:prstGeom prst="rect">
                <a:avLst/>
              </a:prstGeom>
              <a:noFill/>
            </p:spPr>
            <p:txBody>
              <a:bodyPr wrap="square" rtlCol="0">
                <a:spAutoFit/>
              </a:bodyPr>
              <a:lstStyle/>
              <a:p>
                <a:r>
                  <a:rPr lang="en-US" sz="1400" dirty="0"/>
                  <a:t>Low speed armature</a:t>
                </a:r>
              </a:p>
              <a:p>
                <a:r>
                  <a:rPr lang="en-US" sz="1400" i="1" dirty="0"/>
                  <a:t>P</a:t>
                </a:r>
                <a:r>
                  <a:rPr lang="en-US" sz="1400" i="1" baseline="-25000" dirty="0"/>
                  <a:t>o</a:t>
                </a:r>
                <a:r>
                  <a:rPr lang="en-US" sz="1400" dirty="0"/>
                  <a:t> = 11 pole pairs</a:t>
                </a:r>
              </a:p>
            </p:txBody>
          </p:sp>
          <p:sp>
            <p:nvSpPr>
              <p:cNvPr id="61" name="Left Brace 60"/>
              <p:cNvSpPr/>
              <p:nvPr/>
            </p:nvSpPr>
            <p:spPr>
              <a:xfrm rot="2316753">
                <a:off x="2525511" y="1263158"/>
                <a:ext cx="348763" cy="2582246"/>
              </a:xfrm>
              <a:prstGeom prst="leftBrace">
                <a:avLst>
                  <a:gd name="adj1" fmla="val 35038"/>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600"/>
              </a:p>
            </p:txBody>
          </p:sp>
          <p:cxnSp>
            <p:nvCxnSpPr>
              <p:cNvPr id="63" name="Straight Arrow Connector 62"/>
              <p:cNvCxnSpPr>
                <a:stCxn id="64" idx="1"/>
              </p:cNvCxnSpPr>
              <p:nvPr/>
            </p:nvCxnSpPr>
            <p:spPr>
              <a:xfrm flipH="1" flipV="1">
                <a:off x="6071994" y="2679706"/>
                <a:ext cx="641144" cy="6728"/>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6713138" y="2481249"/>
                <a:ext cx="1152880" cy="410369"/>
              </a:xfrm>
              <a:prstGeom prst="rect">
                <a:avLst/>
              </a:prstGeom>
              <a:noFill/>
            </p:spPr>
            <p:txBody>
              <a:bodyPr wrap="none" rtlCol="0">
                <a:spAutoFit/>
              </a:bodyPr>
              <a:lstStyle/>
              <a:p>
                <a:r>
                  <a:rPr lang="en-US" sz="1400" dirty="0"/>
                  <a:t>Iron backing</a:t>
                </a:r>
              </a:p>
            </p:txBody>
          </p:sp>
          <p:sp>
            <p:nvSpPr>
              <p:cNvPr id="67" name="TextBox 66"/>
              <p:cNvSpPr txBox="1"/>
              <p:nvPr/>
            </p:nvSpPr>
            <p:spPr>
              <a:xfrm>
                <a:off x="402671" y="1068166"/>
                <a:ext cx="2892487" cy="984885"/>
              </a:xfrm>
              <a:prstGeom prst="rect">
                <a:avLst/>
              </a:prstGeom>
              <a:noFill/>
            </p:spPr>
            <p:txBody>
              <a:bodyPr wrap="square" rtlCol="0">
                <a:spAutoFit/>
              </a:bodyPr>
              <a:lstStyle/>
              <a:p>
                <a:r>
                  <a:rPr lang="en-US" sz="1400" dirty="0"/>
                  <a:t>Stationary steel poles</a:t>
                </a:r>
              </a:p>
              <a:p>
                <a:r>
                  <a:rPr lang="en-US" sz="1400" i="1" dirty="0"/>
                  <a:t>P</a:t>
                </a:r>
                <a:r>
                  <a:rPr lang="en-US" sz="1400" i="1" baseline="-25000" dirty="0"/>
                  <a:t>s</a:t>
                </a:r>
                <a:r>
                  <a:rPr lang="en-US" sz="1400" dirty="0"/>
                  <a:t> = 15 pole pairs</a:t>
                </a:r>
              </a:p>
              <a:p>
                <a:endParaRPr lang="en-US" sz="1400" dirty="0"/>
              </a:p>
            </p:txBody>
          </p:sp>
          <p:grpSp>
            <p:nvGrpSpPr>
              <p:cNvPr id="72" name="Group 71"/>
              <p:cNvGrpSpPr/>
              <p:nvPr/>
            </p:nvGrpSpPr>
            <p:grpSpPr>
              <a:xfrm>
                <a:off x="2772561" y="1474711"/>
                <a:ext cx="1556067" cy="409580"/>
                <a:chOff x="2772561" y="1219200"/>
                <a:chExt cx="1556067" cy="665091"/>
              </a:xfrm>
            </p:grpSpPr>
            <p:cxnSp>
              <p:nvCxnSpPr>
                <p:cNvPr id="69" name="Straight Connector 68"/>
                <p:cNvCxnSpPr>
                  <a:endCxn id="5" idx="0"/>
                </p:cNvCxnSpPr>
                <p:nvPr/>
              </p:nvCxnSpPr>
              <p:spPr>
                <a:xfrm flipV="1">
                  <a:off x="2772561" y="1219200"/>
                  <a:ext cx="1532740" cy="3204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5" idx="0"/>
                </p:cNvCxnSpPr>
                <p:nvPr/>
              </p:nvCxnSpPr>
              <p:spPr>
                <a:xfrm>
                  <a:off x="4305301" y="1219200"/>
                  <a:ext cx="23327" cy="665091"/>
                </a:xfrm>
                <a:prstGeom prst="line">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75" name="Rectangle 74"/>
            <p:cNvSpPr/>
            <p:nvPr/>
          </p:nvSpPr>
          <p:spPr>
            <a:xfrm>
              <a:off x="2583925" y="2616503"/>
              <a:ext cx="371448" cy="451405"/>
            </a:xfrm>
            <a:prstGeom prst="rect">
              <a:avLst/>
            </a:prstGeom>
          </p:spPr>
          <p:txBody>
            <a:bodyPr wrap="none">
              <a:spAutoFit/>
            </a:bodyPr>
            <a:lstStyle/>
            <a:p>
              <a:r>
                <a:rPr lang="en-US" sz="1600" i="1" dirty="0"/>
                <a:t>V</a:t>
              </a:r>
              <a:r>
                <a:rPr lang="en-US" sz="1600" i="1" baseline="-25000" dirty="0"/>
                <a:t>o</a:t>
              </a:r>
              <a:endParaRPr lang="en-US" sz="1600" dirty="0"/>
            </a:p>
          </p:txBody>
        </p:sp>
        <p:sp>
          <p:nvSpPr>
            <p:cNvPr id="76" name="Rectangle 75"/>
            <p:cNvSpPr/>
            <p:nvPr/>
          </p:nvSpPr>
          <p:spPr>
            <a:xfrm>
              <a:off x="5575762" y="1063994"/>
              <a:ext cx="348172" cy="451405"/>
            </a:xfrm>
            <a:prstGeom prst="rect">
              <a:avLst/>
            </a:prstGeom>
          </p:spPr>
          <p:txBody>
            <a:bodyPr wrap="none">
              <a:spAutoFit/>
            </a:bodyPr>
            <a:lstStyle/>
            <a:p>
              <a:r>
                <a:rPr lang="en-US" sz="1600" i="1" dirty="0"/>
                <a:t>V</a:t>
              </a:r>
              <a:r>
                <a:rPr lang="en-US" sz="1600" i="1" baseline="-25000" dirty="0"/>
                <a:t>i</a:t>
              </a:r>
              <a:endParaRPr lang="en-US" sz="1600" dirty="0"/>
            </a:p>
          </p:txBody>
        </p:sp>
      </p:grpSp>
      <p:sp>
        <p:nvSpPr>
          <p:cNvPr id="81" name="Title 1"/>
          <p:cNvSpPr>
            <a:spLocks noGrp="1"/>
          </p:cNvSpPr>
          <p:nvPr>
            <p:ph type="title"/>
          </p:nvPr>
        </p:nvSpPr>
        <p:spPr>
          <a:xfrm>
            <a:off x="457200" y="236061"/>
            <a:ext cx="8686800" cy="857250"/>
          </a:xfrm>
        </p:spPr>
        <p:txBody>
          <a:bodyPr>
            <a:normAutofit/>
          </a:bodyPr>
          <a:lstStyle/>
          <a:p>
            <a:r>
              <a:rPr lang="en-US" dirty="0"/>
              <a:t>Construction</a:t>
            </a:r>
          </a:p>
        </p:txBody>
      </p:sp>
    </p:spTree>
    <p:extLst>
      <p:ext uri="{BB962C8B-B14F-4D97-AF65-F5344CB8AC3E}">
        <p14:creationId xmlns:p14="http://schemas.microsoft.com/office/powerpoint/2010/main" val="21701909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53D521D-0257-4010-B380-2B07D4C0FFEB}"/>
              </a:ext>
            </a:extLst>
          </p:cNvPr>
          <p:cNvPicPr>
            <a:picLocks noChangeAspect="1"/>
          </p:cNvPicPr>
          <p:nvPr/>
        </p:nvPicPr>
        <p:blipFill>
          <a:blip r:embed="rId2"/>
          <a:stretch>
            <a:fillRect/>
          </a:stretch>
        </p:blipFill>
        <p:spPr>
          <a:xfrm>
            <a:off x="2166346" y="843082"/>
            <a:ext cx="4648200" cy="3486150"/>
          </a:xfrm>
          <a:prstGeom prst="rect">
            <a:avLst/>
          </a:prstGeom>
        </p:spPr>
      </p:pic>
      <p:sp>
        <p:nvSpPr>
          <p:cNvPr id="2" name="Title 1"/>
          <p:cNvSpPr>
            <a:spLocks noGrp="1"/>
          </p:cNvSpPr>
          <p:nvPr>
            <p:ph type="title"/>
          </p:nvPr>
        </p:nvSpPr>
        <p:spPr>
          <a:xfrm>
            <a:off x="457200" y="514350"/>
            <a:ext cx="8229600" cy="514350"/>
          </a:xfrm>
        </p:spPr>
        <p:txBody>
          <a:bodyPr>
            <a:normAutofit/>
          </a:bodyPr>
          <a:lstStyle/>
          <a:p>
            <a:r>
              <a:rPr lang="en-US" dirty="0"/>
              <a:t>Results: Magnetic Flux Density </a:t>
            </a:r>
          </a:p>
        </p:txBody>
      </p:sp>
      <p:sp>
        <p:nvSpPr>
          <p:cNvPr id="3" name="TextBox 2"/>
          <p:cNvSpPr txBox="1"/>
          <p:nvPr/>
        </p:nvSpPr>
        <p:spPr>
          <a:xfrm>
            <a:off x="1213846" y="4314388"/>
            <a:ext cx="6553200" cy="523220"/>
          </a:xfrm>
          <a:prstGeom prst="rect">
            <a:avLst/>
          </a:prstGeom>
          <a:noFill/>
        </p:spPr>
        <p:txBody>
          <a:bodyPr wrap="square" rtlCol="0">
            <a:spAutoFit/>
          </a:bodyPr>
          <a:lstStyle/>
          <a:p>
            <a:r>
              <a:rPr lang="en-US" sz="1400" dirty="0"/>
              <a:t>The volume plot for magnetic flux density norm and the contour plot for magnetic flux density radial component. </a:t>
            </a:r>
          </a:p>
        </p:txBody>
      </p:sp>
    </p:spTree>
    <p:extLst>
      <p:ext uri="{BB962C8B-B14F-4D97-AF65-F5344CB8AC3E}">
        <p14:creationId xmlns:p14="http://schemas.microsoft.com/office/powerpoint/2010/main" val="3566678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0050"/>
            <a:ext cx="8229600" cy="857250"/>
          </a:xfrm>
        </p:spPr>
        <p:txBody>
          <a:bodyPr>
            <a:noAutofit/>
          </a:bodyPr>
          <a:lstStyle/>
          <a:p>
            <a:r>
              <a:rPr lang="en-US" dirty="0"/>
              <a:t>Result: Electromagnetic Forces on the High Speed and Low Speed Armatures</a:t>
            </a:r>
          </a:p>
        </p:txBody>
      </p:sp>
      <p:grpSp>
        <p:nvGrpSpPr>
          <p:cNvPr id="20" name="Group 19"/>
          <p:cNvGrpSpPr/>
          <p:nvPr/>
        </p:nvGrpSpPr>
        <p:grpSpPr>
          <a:xfrm>
            <a:off x="1219200" y="1428750"/>
            <a:ext cx="6781800" cy="3385720"/>
            <a:chOff x="838200" y="1676400"/>
            <a:chExt cx="7162800" cy="4514293"/>
          </a:xfrm>
        </p:grpSpPr>
        <p:pic>
          <p:nvPicPr>
            <p:cNvPr id="10" name="Picture 9"/>
            <p:cNvPicPr>
              <a:picLocks noChangeAspect="1"/>
            </p:cNvPicPr>
            <p:nvPr/>
          </p:nvPicPr>
          <p:blipFill>
            <a:blip r:embed="rId2"/>
            <a:stretch>
              <a:fillRect/>
            </a:stretch>
          </p:blipFill>
          <p:spPr>
            <a:xfrm>
              <a:off x="838200" y="1676400"/>
              <a:ext cx="7162800" cy="4514293"/>
            </a:xfrm>
            <a:prstGeom prst="rect">
              <a:avLst/>
            </a:prstGeom>
          </p:spPr>
        </p:pic>
        <p:cxnSp>
          <p:nvCxnSpPr>
            <p:cNvPr id="12" name="Straight Arrow Connector 11"/>
            <p:cNvCxnSpPr/>
            <p:nvPr/>
          </p:nvCxnSpPr>
          <p:spPr>
            <a:xfrm flipV="1">
              <a:off x="4267200" y="2190750"/>
              <a:ext cx="0" cy="4572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419600" y="5105400"/>
              <a:ext cx="0" cy="60007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657600" y="2533651"/>
              <a:ext cx="2286000" cy="430887"/>
            </a:xfrm>
            <a:prstGeom prst="rect">
              <a:avLst/>
            </a:prstGeom>
            <a:noFill/>
          </p:spPr>
          <p:txBody>
            <a:bodyPr wrap="square" rtlCol="0">
              <a:spAutoFit/>
            </a:bodyPr>
            <a:lstStyle/>
            <a:p>
              <a:r>
                <a:rPr lang="en-US" sz="1500" dirty="0"/>
                <a:t>Low speed armature</a:t>
              </a:r>
            </a:p>
          </p:txBody>
        </p:sp>
        <p:sp>
          <p:nvSpPr>
            <p:cNvPr id="19" name="TextBox 18"/>
            <p:cNvSpPr txBox="1"/>
            <p:nvPr/>
          </p:nvSpPr>
          <p:spPr>
            <a:xfrm>
              <a:off x="3733800" y="4782234"/>
              <a:ext cx="2286000" cy="430887"/>
            </a:xfrm>
            <a:prstGeom prst="rect">
              <a:avLst/>
            </a:prstGeom>
            <a:noFill/>
          </p:spPr>
          <p:txBody>
            <a:bodyPr wrap="square" rtlCol="0">
              <a:spAutoFit/>
            </a:bodyPr>
            <a:lstStyle/>
            <a:p>
              <a:r>
                <a:rPr lang="en-US" sz="1500" dirty="0"/>
                <a:t>High speed armature</a:t>
              </a:r>
            </a:p>
          </p:txBody>
        </p:sp>
      </p:grpSp>
    </p:spTree>
    <p:extLst>
      <p:ext uri="{BB962C8B-B14F-4D97-AF65-F5344CB8AC3E}">
        <p14:creationId xmlns:p14="http://schemas.microsoft.com/office/powerpoint/2010/main" val="38463126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42900"/>
            <a:ext cx="8991600" cy="857250"/>
          </a:xfrm>
        </p:spPr>
        <p:txBody>
          <a:bodyPr>
            <a:normAutofit/>
          </a:bodyPr>
          <a:lstStyle/>
          <a:p>
            <a:r>
              <a:rPr lang="en-US" dirty="0"/>
              <a:t>Result: Electromagnetic Force, </a:t>
            </a:r>
            <a:r>
              <a:rPr lang="en-US" dirty="0" err="1"/>
              <a:t>F</a:t>
            </a:r>
            <a:r>
              <a:rPr lang="en-US" baseline="-25000" dirty="0" err="1"/>
              <a:t>z</a:t>
            </a:r>
            <a:r>
              <a:rPr lang="en-US" dirty="0"/>
              <a:t> on the High Speed Armature</a:t>
            </a:r>
          </a:p>
        </p:txBody>
      </p:sp>
      <p:pic>
        <p:nvPicPr>
          <p:cNvPr id="5" name="Picture 4"/>
          <p:cNvPicPr>
            <a:picLocks noChangeAspect="1"/>
          </p:cNvPicPr>
          <p:nvPr/>
        </p:nvPicPr>
        <p:blipFill>
          <a:blip r:embed="rId2"/>
          <a:stretch>
            <a:fillRect/>
          </a:stretch>
        </p:blipFill>
        <p:spPr>
          <a:xfrm>
            <a:off x="914400" y="1071563"/>
            <a:ext cx="6731232" cy="3657600"/>
          </a:xfrm>
          <a:prstGeom prst="rect">
            <a:avLst/>
          </a:prstGeom>
        </p:spPr>
      </p:pic>
    </p:spTree>
    <p:extLst>
      <p:ext uri="{BB962C8B-B14F-4D97-AF65-F5344CB8AC3E}">
        <p14:creationId xmlns:p14="http://schemas.microsoft.com/office/powerpoint/2010/main" val="1940797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42900"/>
            <a:ext cx="8991600" cy="857250"/>
          </a:xfrm>
        </p:spPr>
        <p:txBody>
          <a:bodyPr>
            <a:normAutofit/>
          </a:bodyPr>
          <a:lstStyle/>
          <a:p>
            <a:r>
              <a:rPr lang="en-US" dirty="0"/>
              <a:t>Result: Electromagnetic Force, </a:t>
            </a:r>
            <a:r>
              <a:rPr lang="en-US" dirty="0" err="1"/>
              <a:t>F</a:t>
            </a:r>
            <a:r>
              <a:rPr lang="en-US" baseline="-25000" dirty="0" err="1"/>
              <a:t>z</a:t>
            </a:r>
            <a:r>
              <a:rPr lang="en-US" dirty="0"/>
              <a:t> on the Low Speed Armature</a:t>
            </a:r>
          </a:p>
        </p:txBody>
      </p:sp>
      <p:pic>
        <p:nvPicPr>
          <p:cNvPr id="3" name="Picture 2"/>
          <p:cNvPicPr>
            <a:picLocks noChangeAspect="1"/>
          </p:cNvPicPr>
          <p:nvPr/>
        </p:nvPicPr>
        <p:blipFill rotWithShape="1">
          <a:blip r:embed="rId2"/>
          <a:srcRect t="1570"/>
          <a:stretch/>
        </p:blipFill>
        <p:spPr>
          <a:xfrm>
            <a:off x="1922647" y="1047750"/>
            <a:ext cx="5638800" cy="3582623"/>
          </a:xfrm>
          <a:prstGeom prst="rect">
            <a:avLst/>
          </a:prstGeom>
        </p:spPr>
      </p:pic>
    </p:spTree>
    <p:extLst>
      <p:ext uri="{BB962C8B-B14F-4D97-AF65-F5344CB8AC3E}">
        <p14:creationId xmlns:p14="http://schemas.microsoft.com/office/powerpoint/2010/main" val="3900858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4325"/>
            <a:ext cx="8229600" cy="857250"/>
          </a:xfrm>
        </p:spPr>
        <p:txBody>
          <a:bodyPr>
            <a:normAutofit/>
          </a:bodyPr>
          <a:lstStyle/>
          <a:p>
            <a:r>
              <a:rPr lang="en-US" dirty="0"/>
              <a:t>Results: Magnetic Flux Density in the Airgap adjacent to High Speed Armature</a:t>
            </a:r>
          </a:p>
        </p:txBody>
      </p:sp>
      <p:sp>
        <p:nvSpPr>
          <p:cNvPr id="5" name="TextBox 4"/>
          <p:cNvSpPr txBox="1"/>
          <p:nvPr/>
        </p:nvSpPr>
        <p:spPr>
          <a:xfrm>
            <a:off x="1066800" y="4552950"/>
            <a:ext cx="7620000" cy="523220"/>
          </a:xfrm>
          <a:prstGeom prst="rect">
            <a:avLst/>
          </a:prstGeom>
          <a:noFill/>
        </p:spPr>
        <p:txBody>
          <a:bodyPr wrap="square" rtlCol="0">
            <a:spAutoFit/>
          </a:bodyPr>
          <a:lstStyle/>
          <a:p>
            <a:pPr marL="285750" indent="-285750">
              <a:buFont typeface="Arial" panose="020B0604020202020204" pitchFamily="34" charset="0"/>
              <a:buChar char="•"/>
            </a:pPr>
            <a:r>
              <a:rPr lang="en-US" sz="1400" dirty="0"/>
              <a:t>This is the plot for r-component of magnetic flux density in the airgap between the high speed rotor and steel poles along the length of the armature at time t=0s. </a:t>
            </a:r>
          </a:p>
        </p:txBody>
      </p:sp>
      <p:pic>
        <p:nvPicPr>
          <p:cNvPr id="7" name="Picture 6"/>
          <p:cNvPicPr>
            <a:picLocks noChangeAspect="1"/>
          </p:cNvPicPr>
          <p:nvPr/>
        </p:nvPicPr>
        <p:blipFill>
          <a:blip r:embed="rId2"/>
          <a:stretch>
            <a:fillRect/>
          </a:stretch>
        </p:blipFill>
        <p:spPr>
          <a:xfrm>
            <a:off x="1447800" y="1035844"/>
            <a:ext cx="6108318" cy="3393281"/>
          </a:xfrm>
          <a:prstGeom prst="rect">
            <a:avLst/>
          </a:prstGeom>
        </p:spPr>
      </p:pic>
    </p:spTree>
    <p:extLst>
      <p:ext uri="{BB962C8B-B14F-4D97-AF65-F5344CB8AC3E}">
        <p14:creationId xmlns:p14="http://schemas.microsoft.com/office/powerpoint/2010/main" val="993785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4325"/>
            <a:ext cx="8229600" cy="857250"/>
          </a:xfrm>
        </p:spPr>
        <p:txBody>
          <a:bodyPr>
            <a:normAutofit/>
          </a:bodyPr>
          <a:lstStyle/>
          <a:p>
            <a:r>
              <a:rPr lang="en-US" dirty="0"/>
              <a:t>Results: Magnetic Flux Density in the Airgap adjacent to Low Speed Armature</a:t>
            </a:r>
          </a:p>
        </p:txBody>
      </p:sp>
      <p:sp>
        <p:nvSpPr>
          <p:cNvPr id="5" name="TextBox 4"/>
          <p:cNvSpPr txBox="1"/>
          <p:nvPr/>
        </p:nvSpPr>
        <p:spPr>
          <a:xfrm>
            <a:off x="990600" y="4582983"/>
            <a:ext cx="7391400" cy="523220"/>
          </a:xfrm>
          <a:prstGeom prst="rect">
            <a:avLst/>
          </a:prstGeom>
          <a:noFill/>
        </p:spPr>
        <p:txBody>
          <a:bodyPr wrap="square" rtlCol="0">
            <a:spAutoFit/>
          </a:bodyPr>
          <a:lstStyle/>
          <a:p>
            <a:pPr marL="285750" indent="-285750">
              <a:buFont typeface="Arial" panose="020B0604020202020204" pitchFamily="34" charset="0"/>
              <a:buChar char="•"/>
            </a:pPr>
            <a:r>
              <a:rPr lang="en-US" sz="1400" dirty="0"/>
              <a:t>This is the plot for r-component of magnetic flux density in the airgap between the low speed rotor and steel poles along the length of the armature at time t= 0s. </a:t>
            </a:r>
          </a:p>
        </p:txBody>
      </p:sp>
      <p:pic>
        <p:nvPicPr>
          <p:cNvPr id="3" name="Picture 2"/>
          <p:cNvPicPr>
            <a:picLocks noChangeAspect="1"/>
          </p:cNvPicPr>
          <p:nvPr/>
        </p:nvPicPr>
        <p:blipFill>
          <a:blip r:embed="rId2"/>
          <a:stretch>
            <a:fillRect/>
          </a:stretch>
        </p:blipFill>
        <p:spPr>
          <a:xfrm>
            <a:off x="1676400" y="1137916"/>
            <a:ext cx="5543550" cy="3407569"/>
          </a:xfrm>
          <a:prstGeom prst="rect">
            <a:avLst/>
          </a:prstGeom>
        </p:spPr>
      </p:pic>
    </p:spTree>
    <p:extLst>
      <p:ext uri="{BB962C8B-B14F-4D97-AF65-F5344CB8AC3E}">
        <p14:creationId xmlns:p14="http://schemas.microsoft.com/office/powerpoint/2010/main" val="970166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81000" y="240792"/>
            <a:ext cx="4230255" cy="857250"/>
          </a:xfrm>
        </p:spPr>
        <p:txBody>
          <a:bodyPr vert="horz" lIns="91440" tIns="45720" rIns="91440" bIns="45720" rtlCol="0" anchor="t">
            <a:normAutofit/>
          </a:bodyPr>
          <a:lstStyle/>
          <a:p>
            <a:r>
              <a:rPr lang="en-US" dirty="0"/>
              <a:t>Construction</a:t>
            </a:r>
          </a:p>
        </p:txBody>
      </p:sp>
      <p:sp>
        <p:nvSpPr>
          <p:cNvPr id="62" name="TextBox 61"/>
          <p:cNvSpPr txBox="1"/>
          <p:nvPr/>
        </p:nvSpPr>
        <p:spPr>
          <a:xfrm>
            <a:off x="1094571" y="4401922"/>
            <a:ext cx="7820829" cy="738664"/>
          </a:xfrm>
          <a:prstGeom prst="rect">
            <a:avLst/>
          </a:prstGeom>
          <a:noFill/>
        </p:spPr>
        <p:txBody>
          <a:bodyPr wrap="square" rtlCol="0">
            <a:spAutoFit/>
          </a:bodyPr>
          <a:lstStyle/>
          <a:p>
            <a:r>
              <a:rPr lang="en-US" sz="1400" dirty="0"/>
              <a:t>Low speed rotor consists of Iron and 11-pole pair permanent magnets (22 pieces). </a:t>
            </a:r>
          </a:p>
          <a:p>
            <a:r>
              <a:rPr lang="en-US" sz="1400" dirty="0"/>
              <a:t>The stationary steel poles consists of 15 equally spaced steel pieces. </a:t>
            </a:r>
          </a:p>
          <a:p>
            <a:r>
              <a:rPr lang="en-US" sz="1400" dirty="0"/>
              <a:t>High speed rotor consists of Iron and 4-pole pair permanent magnets (8 pieces)</a:t>
            </a:r>
          </a:p>
        </p:txBody>
      </p:sp>
      <p:grpSp>
        <p:nvGrpSpPr>
          <p:cNvPr id="2" name="Group 1"/>
          <p:cNvGrpSpPr/>
          <p:nvPr/>
        </p:nvGrpSpPr>
        <p:grpSpPr>
          <a:xfrm>
            <a:off x="2153882" y="307913"/>
            <a:ext cx="4448958" cy="3759295"/>
            <a:chOff x="1096144" y="561892"/>
            <a:chExt cx="6225179" cy="3937668"/>
          </a:xfrm>
        </p:grpSpPr>
        <p:grpSp>
          <p:nvGrpSpPr>
            <p:cNvPr id="17" name="Group 16"/>
            <p:cNvGrpSpPr/>
            <p:nvPr/>
          </p:nvGrpSpPr>
          <p:grpSpPr>
            <a:xfrm>
              <a:off x="3429000" y="561892"/>
              <a:ext cx="2313570" cy="3922577"/>
              <a:chOff x="3429000" y="749189"/>
              <a:chExt cx="2313570" cy="5230102"/>
            </a:xfrm>
          </p:grpSpPr>
          <p:grpSp>
            <p:nvGrpSpPr>
              <p:cNvPr id="73" name="Group 72"/>
              <p:cNvGrpSpPr/>
              <p:nvPr/>
            </p:nvGrpSpPr>
            <p:grpSpPr>
              <a:xfrm>
                <a:off x="4267201" y="749189"/>
                <a:ext cx="1475369" cy="5230102"/>
                <a:chOff x="4267201" y="749189"/>
                <a:chExt cx="1475369" cy="5230102"/>
              </a:xfrm>
            </p:grpSpPr>
            <p:pic>
              <p:nvPicPr>
                <p:cNvPr id="71" name="Picture 70"/>
                <p:cNvPicPr>
                  <a:picLocks noChangeAspect="1"/>
                </p:cNvPicPr>
                <p:nvPr/>
              </p:nvPicPr>
              <p:blipFill>
                <a:blip r:embed="rId2"/>
                <a:stretch>
                  <a:fillRect/>
                </a:stretch>
              </p:blipFill>
              <p:spPr>
                <a:xfrm>
                  <a:off x="4267201" y="749189"/>
                  <a:ext cx="1475369" cy="5230102"/>
                </a:xfrm>
                <a:prstGeom prst="rect">
                  <a:avLst/>
                </a:prstGeom>
              </p:spPr>
            </p:pic>
            <p:cxnSp>
              <p:nvCxnSpPr>
                <p:cNvPr id="18" name="Straight Arrow Connector 17"/>
                <p:cNvCxnSpPr/>
                <p:nvPr/>
              </p:nvCxnSpPr>
              <p:spPr>
                <a:xfrm>
                  <a:off x="4711398" y="1088659"/>
                  <a:ext cx="146304"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711398" y="2358963"/>
                  <a:ext cx="146304"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715733" y="3648978"/>
                  <a:ext cx="146304"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4715732" y="4946856"/>
                  <a:ext cx="146304"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5181600" y="890589"/>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181457" y="1354505"/>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5190125" y="1829710"/>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5185791" y="2296240"/>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185791" y="2768633"/>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5184932" y="3246262"/>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5189266" y="3699128"/>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5185791" y="4173664"/>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5180503" y="4635198"/>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5189171" y="5101066"/>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5185791" y="5564409"/>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10800000">
                  <a:off x="5176169" y="1128319"/>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rot="10800000">
                  <a:off x="5172297" y="1601000"/>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10800000">
                  <a:off x="5168598" y="2056659"/>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10800000">
                  <a:off x="5171932" y="2531924"/>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rot="10800000">
                  <a:off x="5168598" y="3002755"/>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10800000">
                  <a:off x="5171930" y="3466194"/>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rot="10800000">
                  <a:off x="5168598" y="3945064"/>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10800000">
                  <a:off x="5171835" y="4406598"/>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10800000">
                  <a:off x="5172932" y="4873996"/>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10800000">
                  <a:off x="5176266" y="5336943"/>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10800000">
                  <a:off x="5176169" y="5821538"/>
                  <a:ext cx="137160"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rot="10800000">
                  <a:off x="4693205" y="1724025"/>
                  <a:ext cx="146304"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rot="10800000">
                  <a:off x="4696507" y="3011423"/>
                  <a:ext cx="146304"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rot="10800000">
                  <a:off x="4701873" y="4288438"/>
                  <a:ext cx="146304"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rot="10800000">
                  <a:off x="4690446" y="5576863"/>
                  <a:ext cx="146304" cy="0"/>
                </a:xfrm>
                <a:prstGeom prst="straightConnector1">
                  <a:avLst/>
                </a:prstGeom>
                <a:ln w="9525" cap="sq" cmpd="sng">
                  <a:solidFill>
                    <a:schemeClr val="bg1"/>
                  </a:solidFill>
                  <a:headEnd w="med" len="sm"/>
                  <a:tailEnd type="triangle" w="sm" len="med"/>
                </a:ln>
              </p:spPr>
              <p:style>
                <a:lnRef idx="1">
                  <a:schemeClr val="accent1"/>
                </a:lnRef>
                <a:fillRef idx="0">
                  <a:schemeClr val="accent1"/>
                </a:fillRef>
                <a:effectRef idx="0">
                  <a:schemeClr val="accent1"/>
                </a:effectRef>
                <a:fontRef idx="minor">
                  <a:schemeClr val="tx1"/>
                </a:fontRef>
              </p:style>
            </p:cxnSp>
          </p:grpSp>
          <p:cxnSp>
            <p:nvCxnSpPr>
              <p:cNvPr id="3" name="Straight Connector 2"/>
              <p:cNvCxnSpPr/>
              <p:nvPr/>
            </p:nvCxnSpPr>
            <p:spPr>
              <a:xfrm>
                <a:off x="3809999" y="749189"/>
                <a:ext cx="0" cy="519441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429000" y="5939266"/>
                <a:ext cx="891709"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11" name="Straight Arrow Connector 10"/>
            <p:cNvCxnSpPr/>
            <p:nvPr/>
          </p:nvCxnSpPr>
          <p:spPr>
            <a:xfrm>
              <a:off x="3553479" y="995468"/>
              <a:ext cx="792036" cy="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045540" y="857983"/>
              <a:ext cx="1167307" cy="307777"/>
            </a:xfrm>
            <a:prstGeom prst="rect">
              <a:avLst/>
            </a:prstGeom>
            <a:noFill/>
          </p:spPr>
          <p:txBody>
            <a:bodyPr wrap="none" rtlCol="0">
              <a:spAutoFit/>
            </a:bodyPr>
            <a:lstStyle/>
            <a:p>
              <a:r>
                <a:rPr lang="en-US" sz="1400" dirty="0"/>
                <a:t>Iron Backing</a:t>
              </a:r>
            </a:p>
          </p:txBody>
        </p:sp>
        <p:cxnSp>
          <p:nvCxnSpPr>
            <p:cNvPr id="15" name="Straight Arrow Connector 14"/>
            <p:cNvCxnSpPr>
              <a:stCxn id="16" idx="1"/>
            </p:cNvCxnSpPr>
            <p:nvPr/>
          </p:nvCxnSpPr>
          <p:spPr>
            <a:xfrm flipH="1" flipV="1">
              <a:off x="5742570" y="1232842"/>
              <a:ext cx="411446" cy="1"/>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154016" y="1078954"/>
              <a:ext cx="1167307" cy="307777"/>
            </a:xfrm>
            <a:prstGeom prst="rect">
              <a:avLst/>
            </a:prstGeom>
            <a:noFill/>
          </p:spPr>
          <p:txBody>
            <a:bodyPr wrap="none" rtlCol="0">
              <a:spAutoFit/>
            </a:bodyPr>
            <a:lstStyle/>
            <a:p>
              <a:r>
                <a:rPr lang="en-US" sz="1400" dirty="0"/>
                <a:t>Iron Backing</a:t>
              </a:r>
            </a:p>
          </p:txBody>
        </p:sp>
        <p:cxnSp>
          <p:nvCxnSpPr>
            <p:cNvPr id="35" name="Straight Arrow Connector 34"/>
            <p:cNvCxnSpPr/>
            <p:nvPr/>
          </p:nvCxnSpPr>
          <p:spPr>
            <a:xfrm>
              <a:off x="3505199" y="2678221"/>
              <a:ext cx="1275232" cy="782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2112664" y="2490728"/>
              <a:ext cx="2089696" cy="307777"/>
            </a:xfrm>
            <a:prstGeom prst="rect">
              <a:avLst/>
            </a:prstGeom>
            <a:noFill/>
          </p:spPr>
          <p:txBody>
            <a:bodyPr wrap="square" rtlCol="0">
              <a:spAutoFit/>
            </a:bodyPr>
            <a:lstStyle/>
            <a:p>
              <a:r>
                <a:rPr lang="en-US" sz="1400" dirty="0"/>
                <a:t>Permanent Magnets</a:t>
              </a:r>
            </a:p>
          </p:txBody>
        </p:sp>
        <p:cxnSp>
          <p:nvCxnSpPr>
            <p:cNvPr id="37" name="Straight Arrow Connector 36"/>
            <p:cNvCxnSpPr/>
            <p:nvPr/>
          </p:nvCxnSpPr>
          <p:spPr>
            <a:xfrm flipV="1">
              <a:off x="3505200" y="2147944"/>
              <a:ext cx="1266761" cy="530278"/>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3627275" y="3354106"/>
              <a:ext cx="1395575" cy="781"/>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096144" y="3168622"/>
              <a:ext cx="1898790" cy="307777"/>
            </a:xfrm>
            <a:prstGeom prst="rect">
              <a:avLst/>
            </a:prstGeom>
            <a:noFill/>
          </p:spPr>
          <p:txBody>
            <a:bodyPr wrap="none" rtlCol="0">
              <a:spAutoFit/>
            </a:bodyPr>
            <a:lstStyle/>
            <a:p>
              <a:r>
                <a:rPr lang="en-US" sz="1400" dirty="0"/>
                <a:t>Stationary Steel Poles</a:t>
              </a:r>
            </a:p>
          </p:txBody>
        </p:sp>
        <p:sp>
          <p:nvSpPr>
            <p:cNvPr id="74" name="TextBox 73"/>
            <p:cNvSpPr txBox="1"/>
            <p:nvPr/>
          </p:nvSpPr>
          <p:spPr>
            <a:xfrm rot="16200000">
              <a:off x="2072790" y="1548848"/>
              <a:ext cx="1112805" cy="523219"/>
            </a:xfrm>
            <a:prstGeom prst="rect">
              <a:avLst/>
            </a:prstGeom>
            <a:noFill/>
          </p:spPr>
          <p:txBody>
            <a:bodyPr wrap="none" rtlCol="0">
              <a:spAutoFit/>
            </a:bodyPr>
            <a:lstStyle/>
            <a:p>
              <a:r>
                <a:rPr lang="en-US" sz="1400" dirty="0"/>
                <a:t>High Speed </a:t>
              </a:r>
            </a:p>
            <a:p>
              <a:r>
                <a:rPr lang="en-US" sz="1400" dirty="0"/>
                <a:t>Armature</a:t>
              </a:r>
            </a:p>
          </p:txBody>
        </p:sp>
        <p:sp>
          <p:nvSpPr>
            <p:cNvPr id="75" name="TextBox 74"/>
            <p:cNvSpPr txBox="1"/>
            <p:nvPr/>
          </p:nvSpPr>
          <p:spPr>
            <a:xfrm rot="16200000">
              <a:off x="5900101" y="2022358"/>
              <a:ext cx="1031051" cy="523220"/>
            </a:xfrm>
            <a:prstGeom prst="rect">
              <a:avLst/>
            </a:prstGeom>
            <a:noFill/>
          </p:spPr>
          <p:txBody>
            <a:bodyPr wrap="none" rtlCol="0">
              <a:spAutoFit/>
            </a:bodyPr>
            <a:lstStyle/>
            <a:p>
              <a:r>
                <a:rPr lang="en-US" sz="1400" dirty="0"/>
                <a:t>Low Speed</a:t>
              </a:r>
            </a:p>
            <a:p>
              <a:r>
                <a:rPr lang="en-US" sz="1400" dirty="0"/>
                <a:t> Armature</a:t>
              </a:r>
            </a:p>
          </p:txBody>
        </p:sp>
        <p:sp>
          <p:nvSpPr>
            <p:cNvPr id="76" name="Down Arrow 75"/>
            <p:cNvSpPr/>
            <p:nvPr/>
          </p:nvSpPr>
          <p:spPr>
            <a:xfrm rot="10800000">
              <a:off x="3128577" y="1507496"/>
              <a:ext cx="424902" cy="605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7" name="Down Arrow 76"/>
            <p:cNvSpPr/>
            <p:nvPr/>
          </p:nvSpPr>
          <p:spPr>
            <a:xfrm>
              <a:off x="5813597" y="2041379"/>
              <a:ext cx="424902" cy="605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TextBox 12"/>
            <p:cNvSpPr txBox="1"/>
            <p:nvPr/>
          </p:nvSpPr>
          <p:spPr>
            <a:xfrm>
              <a:off x="3212847" y="4191783"/>
              <a:ext cx="914399" cy="307777"/>
            </a:xfrm>
            <a:prstGeom prst="rect">
              <a:avLst/>
            </a:prstGeom>
            <a:noFill/>
          </p:spPr>
          <p:txBody>
            <a:bodyPr wrap="square" rtlCol="0">
              <a:spAutoFit/>
            </a:bodyPr>
            <a:lstStyle/>
            <a:p>
              <a:r>
                <a:rPr lang="en-US" sz="1400" dirty="0"/>
                <a:t>r=0</a:t>
              </a:r>
            </a:p>
          </p:txBody>
        </p:sp>
      </p:grpSp>
    </p:spTree>
    <p:extLst>
      <p:ext uri="{BB962C8B-B14F-4D97-AF65-F5344CB8AC3E}">
        <p14:creationId xmlns:p14="http://schemas.microsoft.com/office/powerpoint/2010/main" val="2301776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67544" y="303498"/>
            <a:ext cx="8229600" cy="857250"/>
          </a:xfrm>
        </p:spPr>
        <p:txBody>
          <a:bodyPr>
            <a:normAutofit/>
          </a:bodyPr>
          <a:lstStyle/>
          <a:p>
            <a:r>
              <a:rPr lang="en-US" dirty="0"/>
              <a:t>Construction (contd.)</a:t>
            </a:r>
          </a:p>
        </p:txBody>
      </p:sp>
      <p:sp>
        <p:nvSpPr>
          <p:cNvPr id="25" name="Content Placeholder 2"/>
          <p:cNvSpPr>
            <a:spLocks noGrp="1"/>
          </p:cNvSpPr>
          <p:nvPr>
            <p:ph idx="1"/>
          </p:nvPr>
        </p:nvSpPr>
        <p:spPr>
          <a:xfrm>
            <a:off x="467544" y="1085850"/>
            <a:ext cx="8229600" cy="3429000"/>
          </a:xfrm>
        </p:spPr>
        <p:txBody>
          <a:bodyPr>
            <a:normAutofit/>
          </a:bodyPr>
          <a:lstStyle/>
          <a:p>
            <a:r>
              <a:rPr lang="en-US" dirty="0"/>
              <a:t>The low speed armature (on the right) consist of 22 permanent magnets (PMs) pieces and a soft iron backing forming a 11-pole pair rotor. </a:t>
            </a:r>
          </a:p>
          <a:p>
            <a:r>
              <a:rPr lang="en-US" dirty="0"/>
              <a:t>The high speed armature (on the left) consists of 8 PMs pieces and soft iron backing forming a 4-pole pair rotor. </a:t>
            </a:r>
          </a:p>
          <a:p>
            <a:r>
              <a:rPr lang="en-US" dirty="0"/>
              <a:t>The middle stationary ring consists of 15 steel poles with equally spaced airgaps in between.</a:t>
            </a:r>
          </a:p>
          <a:p>
            <a:r>
              <a:rPr lang="en-US" dirty="0"/>
              <a:t>The number of pole pairs for all three section are selected such that the torque ripple is minimum. </a:t>
            </a:r>
          </a:p>
          <a:p>
            <a:r>
              <a:rPr lang="en-US" dirty="0"/>
              <a:t>The torque/speed relation is given in the next slide.  </a:t>
            </a:r>
          </a:p>
        </p:txBody>
      </p:sp>
    </p:spTree>
    <p:extLst>
      <p:ext uri="{BB962C8B-B14F-4D97-AF65-F5344CB8AC3E}">
        <p14:creationId xmlns:p14="http://schemas.microsoft.com/office/powerpoint/2010/main" val="3892844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524" y="267542"/>
            <a:ext cx="8229600" cy="857250"/>
          </a:xfrm>
        </p:spPr>
        <p:txBody>
          <a:bodyPr>
            <a:normAutofit/>
          </a:bodyPr>
          <a:lstStyle/>
          <a:p>
            <a:r>
              <a:rPr lang="en-US" dirty="0"/>
              <a:t>Gear Ratio and Torque Transmission</a:t>
            </a:r>
          </a:p>
        </p:txBody>
      </p:sp>
      <p:sp>
        <p:nvSpPr>
          <p:cNvPr id="3" name="TextBox 2"/>
          <p:cNvSpPr txBox="1"/>
          <p:nvPr/>
        </p:nvSpPr>
        <p:spPr>
          <a:xfrm>
            <a:off x="533401" y="1679875"/>
            <a:ext cx="2566728" cy="738664"/>
          </a:xfrm>
          <a:prstGeom prst="rect">
            <a:avLst/>
          </a:prstGeom>
          <a:noFill/>
        </p:spPr>
        <p:txBody>
          <a:bodyPr wrap="none" rtlCol="0">
            <a:spAutoFit/>
          </a:bodyPr>
          <a:lstStyle/>
          <a:p>
            <a:r>
              <a:rPr lang="en-US" sz="1400" dirty="0" err="1"/>
              <a:t>ω</a:t>
            </a:r>
            <a:r>
              <a:rPr lang="en-US" sz="1400" baseline="-25000" dirty="0" err="1"/>
              <a:t>l</a:t>
            </a:r>
            <a:r>
              <a:rPr lang="en-US" sz="1400" dirty="0"/>
              <a:t> = Speed of low speed rotor </a:t>
            </a:r>
          </a:p>
          <a:p>
            <a:r>
              <a:rPr lang="en-US" sz="1400" dirty="0" err="1"/>
              <a:t>ω</a:t>
            </a:r>
            <a:r>
              <a:rPr lang="en-US" sz="1400" baseline="-25000" dirty="0" err="1"/>
              <a:t>h</a:t>
            </a:r>
            <a:r>
              <a:rPr lang="en-US" sz="1400" dirty="0"/>
              <a:t> = Speed of high speed rotor</a:t>
            </a:r>
          </a:p>
          <a:p>
            <a:r>
              <a:rPr lang="en-US" sz="1400" dirty="0" err="1"/>
              <a:t>ω</a:t>
            </a:r>
            <a:r>
              <a:rPr lang="en-US" sz="1400" baseline="-25000" dirty="0" err="1"/>
              <a:t>s</a:t>
            </a:r>
            <a:r>
              <a:rPr lang="en-US" sz="1400" dirty="0"/>
              <a:t> = Speed  of steel poles. </a:t>
            </a:r>
          </a:p>
        </p:txBody>
      </p:sp>
      <p:sp>
        <p:nvSpPr>
          <p:cNvPr id="4" name="Rectangle 3"/>
          <p:cNvSpPr/>
          <p:nvPr/>
        </p:nvSpPr>
        <p:spPr>
          <a:xfrm>
            <a:off x="468735" y="983164"/>
            <a:ext cx="4459875" cy="307777"/>
          </a:xfrm>
          <a:prstGeom prst="rect">
            <a:avLst/>
          </a:prstGeom>
        </p:spPr>
        <p:txBody>
          <a:bodyPr wrap="none">
            <a:spAutoFit/>
          </a:bodyPr>
          <a:lstStyle/>
          <a:p>
            <a:r>
              <a:rPr lang="en-US" sz="1400" dirty="0"/>
              <a:t>The relation between the speeds of the three rotors is: </a:t>
            </a:r>
          </a:p>
        </p:txBody>
      </p:sp>
      <mc:AlternateContent xmlns:mc="http://schemas.openxmlformats.org/markup-compatibility/2006" xmlns:a14="http://schemas.microsoft.com/office/drawing/2010/main">
        <mc:Choice Requires="a14">
          <p:sp>
            <p:nvSpPr>
              <p:cNvPr id="5" name="TextBox 4"/>
              <p:cNvSpPr txBox="1"/>
              <p:nvPr/>
            </p:nvSpPr>
            <p:spPr>
              <a:xfrm>
                <a:off x="2057401" y="1314450"/>
                <a:ext cx="1846468" cy="311945"/>
              </a:xfrm>
              <a:prstGeom prst="rect">
                <a:avLst/>
              </a:prstGeom>
              <a:noFill/>
            </p:spPr>
            <p:txBody>
              <a:bodyPr wrap="none" lIns="0" tIns="0" rIns="0" bIns="0" rtlCol="0">
                <a:spAutoFit/>
              </a:bodyPr>
              <a:lstStyle/>
              <a:p>
                <a:r>
                  <a:rPr lang="el-GR" sz="1400" dirty="0"/>
                  <a:t>ω</a:t>
                </a:r>
                <a14:m>
                  <m:oMath xmlns:m="http://schemas.openxmlformats.org/officeDocument/2006/math">
                    <m:r>
                      <m:rPr>
                        <m:sty m:val="p"/>
                      </m:rPr>
                      <a:rPr lang="en-US" sz="1400" b="0" i="0" baseline="-25000" smtClean="0">
                        <a:latin typeface="Cambria Math" panose="02040503050406030204" pitchFamily="18" charset="0"/>
                      </a:rPr>
                      <m:t>l</m:t>
                    </m:r>
                    <m:r>
                      <a:rPr lang="en-US" sz="1400" i="1" smtClean="0">
                        <a:latin typeface="Cambria Math" panose="02040503050406030204" pitchFamily="18" charset="0"/>
                      </a:rPr>
                      <m:t>=</m:t>
                    </m:r>
                    <m:f>
                      <m:fPr>
                        <m:ctrlPr>
                          <a:rPr lang="en-US" sz="1400" i="1" smtClean="0">
                            <a:latin typeface="Cambria Math" panose="02040503050406030204" pitchFamily="18" charset="0"/>
                          </a:rPr>
                        </m:ctrlPr>
                      </m:fPr>
                      <m:num>
                        <m:r>
                          <a:rPr lang="en-US" sz="1400" b="0" i="1" smtClean="0">
                            <a:latin typeface="Cambria Math" panose="02040503050406030204" pitchFamily="18" charset="0"/>
                          </a:rPr>
                          <m:t>𝑝</m:t>
                        </m:r>
                        <m:r>
                          <a:rPr lang="en-US" sz="1400" b="0" i="1" baseline="-25000" smtClean="0">
                            <a:latin typeface="Cambria Math" panose="02040503050406030204" pitchFamily="18" charset="0"/>
                          </a:rPr>
                          <m:t>h</m:t>
                        </m:r>
                      </m:num>
                      <m:den>
                        <m:r>
                          <a:rPr lang="en-US" sz="1400" b="0" i="1" smtClean="0">
                            <a:latin typeface="Cambria Math" panose="02040503050406030204" pitchFamily="18" charset="0"/>
                          </a:rPr>
                          <m:t>𝑝</m:t>
                        </m:r>
                        <m:r>
                          <a:rPr lang="en-US" sz="1400" b="0" i="1" baseline="-25000" smtClean="0">
                            <a:latin typeface="Cambria Math" panose="02040503050406030204" pitchFamily="18" charset="0"/>
                          </a:rPr>
                          <m:t>h</m:t>
                        </m:r>
                        <m:r>
                          <a:rPr lang="en-US" sz="1400" b="0" i="1" smtClean="0">
                            <a:latin typeface="Cambria Math" panose="02040503050406030204" pitchFamily="18" charset="0"/>
                          </a:rPr>
                          <m:t>−</m:t>
                        </m:r>
                        <m:r>
                          <a:rPr lang="en-US" sz="1400" b="0" i="1" smtClean="0">
                            <a:latin typeface="Cambria Math" panose="02040503050406030204" pitchFamily="18" charset="0"/>
                          </a:rPr>
                          <m:t>𝑝𝑠</m:t>
                        </m:r>
                      </m:den>
                    </m:f>
                    <m:r>
                      <m:rPr>
                        <m:nor/>
                      </m:rPr>
                      <a:rPr lang="el-GR" sz="1400" dirty="0"/>
                      <m:t>ω</m:t>
                    </m:r>
                    <m:r>
                      <m:rPr>
                        <m:sty m:val="p"/>
                      </m:rPr>
                      <a:rPr lang="en-US" sz="1400" b="0" i="0" baseline="-25000" smtClean="0">
                        <a:latin typeface="Cambria Math" panose="02040503050406030204" pitchFamily="18" charset="0"/>
                      </a:rPr>
                      <m:t>h</m:t>
                    </m:r>
                    <m:r>
                      <a:rPr lang="en-US" sz="1400" i="1" smtClean="0">
                        <a:latin typeface="Cambria Math" panose="02040503050406030204" pitchFamily="18" charset="0"/>
                      </a:rPr>
                      <m:t>+</m:t>
                    </m:r>
                    <m:f>
                      <m:fPr>
                        <m:ctrlPr>
                          <a:rPr lang="en-US" sz="1400" i="1">
                            <a:latin typeface="Cambria Math" panose="02040503050406030204" pitchFamily="18" charset="0"/>
                          </a:rPr>
                        </m:ctrlPr>
                      </m:fPr>
                      <m:num>
                        <m:r>
                          <a:rPr lang="en-US" sz="1400" i="1">
                            <a:latin typeface="Cambria Math" panose="02040503050406030204" pitchFamily="18" charset="0"/>
                          </a:rPr>
                          <m:t>𝑝</m:t>
                        </m:r>
                        <m:r>
                          <a:rPr lang="en-US" sz="1400" b="0" i="1" baseline="-25000" smtClean="0">
                            <a:latin typeface="Cambria Math" panose="02040503050406030204" pitchFamily="18" charset="0"/>
                          </a:rPr>
                          <m:t>𝑠</m:t>
                        </m:r>
                      </m:num>
                      <m:den>
                        <m:r>
                          <a:rPr lang="en-US" sz="1400" i="1">
                            <a:latin typeface="Cambria Math" panose="02040503050406030204" pitchFamily="18" charset="0"/>
                          </a:rPr>
                          <m:t>𝑝</m:t>
                        </m:r>
                        <m:r>
                          <a:rPr lang="en-US" sz="1400" b="0" i="1" baseline="-25000" smtClean="0">
                            <a:latin typeface="Cambria Math" panose="02040503050406030204" pitchFamily="18" charset="0"/>
                          </a:rPr>
                          <m:t>𝑠</m:t>
                        </m:r>
                        <m:r>
                          <a:rPr lang="en-US" sz="1400" i="1">
                            <a:latin typeface="Cambria Math" panose="02040503050406030204" pitchFamily="18" charset="0"/>
                          </a:rPr>
                          <m:t>−</m:t>
                        </m:r>
                        <m:r>
                          <a:rPr lang="en-US" sz="1400" i="1">
                            <a:latin typeface="Cambria Math" panose="02040503050406030204" pitchFamily="18" charset="0"/>
                          </a:rPr>
                          <m:t>𝑝h</m:t>
                        </m:r>
                      </m:den>
                    </m:f>
                    <m:r>
                      <m:rPr>
                        <m:nor/>
                      </m:rPr>
                      <a:rPr lang="el-GR" sz="1400" dirty="0"/>
                      <m:t>ω</m:t>
                    </m:r>
                    <m:r>
                      <m:rPr>
                        <m:sty m:val="p"/>
                      </m:rPr>
                      <a:rPr lang="en-US" sz="1400" b="0" i="0" baseline="-25000" smtClean="0">
                        <a:latin typeface="Cambria Math" panose="02040503050406030204" pitchFamily="18" charset="0"/>
                      </a:rPr>
                      <m:t>s</m:t>
                    </m:r>
                  </m:oMath>
                </a14:m>
                <a:endParaRPr lang="en-US" sz="1400" dirty="0"/>
              </a:p>
            </p:txBody>
          </p:sp>
        </mc:Choice>
        <mc:Fallback xmlns="">
          <p:sp>
            <p:nvSpPr>
              <p:cNvPr id="5" name="TextBox 4"/>
              <p:cNvSpPr txBox="1">
                <a:spLocks noRot="1" noChangeAspect="1" noMove="1" noResize="1" noEditPoints="1" noAdjustHandles="1" noChangeArrowheads="1" noChangeShapeType="1" noTextEdit="1"/>
              </p:cNvSpPr>
              <p:nvPr/>
            </p:nvSpPr>
            <p:spPr>
              <a:xfrm>
                <a:off x="2057401" y="1314450"/>
                <a:ext cx="1846468" cy="311945"/>
              </a:xfrm>
              <a:prstGeom prst="rect">
                <a:avLst/>
              </a:prstGeom>
              <a:blipFill rotWithShape="1">
                <a:blip r:embed="rId2"/>
                <a:stretch>
                  <a:fillRect l="-5960" t="-9804" r="-993" b="-17647"/>
                </a:stretch>
              </a:blipFill>
            </p:spPr>
            <p:txBody>
              <a:bodyPr/>
              <a:lstStyle/>
              <a:p>
                <a:r>
                  <a:rPr lang="en-US">
                    <a:noFill/>
                  </a:rPr>
                  <a:t> </a:t>
                </a:r>
              </a:p>
            </p:txBody>
          </p:sp>
        </mc:Fallback>
      </mc:AlternateContent>
      <p:sp>
        <p:nvSpPr>
          <p:cNvPr id="6" name="TextBox 5"/>
          <p:cNvSpPr txBox="1"/>
          <p:nvPr/>
        </p:nvSpPr>
        <p:spPr>
          <a:xfrm>
            <a:off x="4363609" y="1647169"/>
            <a:ext cx="3945311" cy="738664"/>
          </a:xfrm>
          <a:prstGeom prst="rect">
            <a:avLst/>
          </a:prstGeom>
          <a:noFill/>
        </p:spPr>
        <p:txBody>
          <a:bodyPr wrap="none" rtlCol="0">
            <a:spAutoFit/>
          </a:bodyPr>
          <a:lstStyle/>
          <a:p>
            <a:r>
              <a:rPr lang="en-US" sz="1400" i="1" dirty="0" err="1"/>
              <a:t>p</a:t>
            </a:r>
            <a:r>
              <a:rPr lang="en-US" sz="1400" i="1" baseline="-25000" dirty="0" err="1"/>
              <a:t>l</a:t>
            </a:r>
            <a:r>
              <a:rPr lang="en-US" sz="1400" i="1" baseline="-25000" dirty="0"/>
              <a:t> </a:t>
            </a:r>
            <a:r>
              <a:rPr lang="en-US" sz="1400" i="1" dirty="0"/>
              <a:t>= </a:t>
            </a:r>
            <a:r>
              <a:rPr lang="en-US" sz="1400" dirty="0"/>
              <a:t>Number of pole pairs in low speed rotor = 11</a:t>
            </a:r>
          </a:p>
          <a:p>
            <a:r>
              <a:rPr lang="en-US" sz="1400" i="1" dirty="0" err="1"/>
              <a:t>p</a:t>
            </a:r>
            <a:r>
              <a:rPr lang="en-US" sz="1400" i="1" baseline="-25000" dirty="0" err="1"/>
              <a:t>h</a:t>
            </a:r>
            <a:r>
              <a:rPr lang="en-US" sz="1400" i="1" baseline="-25000" dirty="0"/>
              <a:t> </a:t>
            </a:r>
            <a:r>
              <a:rPr lang="en-US" sz="1400" i="1" dirty="0"/>
              <a:t>= </a:t>
            </a:r>
            <a:r>
              <a:rPr lang="en-US" sz="1400" dirty="0"/>
              <a:t>Number of pole pairs in high speed rotor = 4</a:t>
            </a:r>
          </a:p>
          <a:p>
            <a:r>
              <a:rPr lang="en-US" sz="1400" i="1" dirty="0" err="1"/>
              <a:t>p</a:t>
            </a:r>
            <a:r>
              <a:rPr lang="en-US" sz="1400" i="1" baseline="-25000" dirty="0" err="1"/>
              <a:t>s</a:t>
            </a:r>
            <a:r>
              <a:rPr lang="en-US" sz="1400" i="1" baseline="-25000" dirty="0"/>
              <a:t> </a:t>
            </a:r>
            <a:r>
              <a:rPr lang="en-US" sz="1400" i="1" dirty="0"/>
              <a:t>= </a:t>
            </a:r>
            <a:r>
              <a:rPr lang="en-US" sz="1400" dirty="0"/>
              <a:t>Number of pole pairs in steel pole rotor = 15</a:t>
            </a:r>
            <a:endParaRPr lang="en-US" sz="1400" i="1" baseline="-25000" dirty="0"/>
          </a:p>
        </p:txBody>
      </p:sp>
      <p:sp>
        <p:nvSpPr>
          <p:cNvPr id="7" name="Rectangle 6"/>
          <p:cNvSpPr/>
          <p:nvPr/>
        </p:nvSpPr>
        <p:spPr>
          <a:xfrm>
            <a:off x="501673" y="2321389"/>
            <a:ext cx="3558988" cy="307777"/>
          </a:xfrm>
          <a:prstGeom prst="rect">
            <a:avLst/>
          </a:prstGeom>
        </p:spPr>
        <p:txBody>
          <a:bodyPr wrap="none">
            <a:spAutoFit/>
          </a:bodyPr>
          <a:lstStyle/>
          <a:p>
            <a:r>
              <a:rPr lang="en-US" sz="1400" dirty="0"/>
              <a:t>Keeping the steel poles stationary i.e. </a:t>
            </a:r>
            <a:r>
              <a:rPr lang="en-US" sz="1400" dirty="0" err="1"/>
              <a:t>ω</a:t>
            </a:r>
            <a:r>
              <a:rPr lang="en-US" sz="1400" baseline="-25000" dirty="0" err="1"/>
              <a:t>s</a:t>
            </a:r>
            <a:r>
              <a:rPr lang="en-US" sz="1400" dirty="0"/>
              <a:t> =0</a:t>
            </a:r>
          </a:p>
        </p:txBody>
      </p:sp>
      <mc:AlternateContent xmlns:mc="http://schemas.openxmlformats.org/markup-compatibility/2006" xmlns:a14="http://schemas.microsoft.com/office/drawing/2010/main">
        <mc:Choice Requires="a14">
          <p:sp>
            <p:nvSpPr>
              <p:cNvPr id="8" name="TextBox 7"/>
              <p:cNvSpPr txBox="1"/>
              <p:nvPr/>
            </p:nvSpPr>
            <p:spPr>
              <a:xfrm>
                <a:off x="3119573" y="2639027"/>
                <a:ext cx="1023806" cy="311945"/>
              </a:xfrm>
              <a:prstGeom prst="rect">
                <a:avLst/>
              </a:prstGeom>
              <a:noFill/>
            </p:spPr>
            <p:txBody>
              <a:bodyPr wrap="none" lIns="0" tIns="0" rIns="0" bIns="0" rtlCol="0">
                <a:spAutoFit/>
              </a:bodyPr>
              <a:lstStyle/>
              <a:p>
                <a:r>
                  <a:rPr lang="el-GR" sz="1400" dirty="0"/>
                  <a:t>ω</a:t>
                </a:r>
                <a14:m>
                  <m:oMath xmlns:m="http://schemas.openxmlformats.org/officeDocument/2006/math">
                    <m:r>
                      <m:rPr>
                        <m:sty m:val="p"/>
                      </m:rPr>
                      <a:rPr lang="en-US" sz="1400" b="0" i="0" baseline="-25000" smtClean="0">
                        <a:latin typeface="Cambria Math" panose="02040503050406030204" pitchFamily="18" charset="0"/>
                      </a:rPr>
                      <m:t>l</m:t>
                    </m:r>
                    <m:r>
                      <a:rPr lang="en-US" sz="1400" i="1" smtClean="0">
                        <a:latin typeface="Cambria Math" panose="02040503050406030204" pitchFamily="18" charset="0"/>
                      </a:rPr>
                      <m:t>=</m:t>
                    </m:r>
                    <m:f>
                      <m:fPr>
                        <m:ctrlPr>
                          <a:rPr lang="en-US" sz="1400" i="1" smtClean="0">
                            <a:latin typeface="Cambria Math" panose="02040503050406030204" pitchFamily="18" charset="0"/>
                          </a:rPr>
                        </m:ctrlPr>
                      </m:fPr>
                      <m:num>
                        <m:r>
                          <a:rPr lang="en-US" sz="1400" b="0" i="1" smtClean="0">
                            <a:latin typeface="Cambria Math" panose="02040503050406030204" pitchFamily="18" charset="0"/>
                          </a:rPr>
                          <m:t>𝑝</m:t>
                        </m:r>
                        <m:r>
                          <a:rPr lang="en-US" sz="1400" b="0" i="1" baseline="-25000" smtClean="0">
                            <a:latin typeface="Cambria Math" panose="02040503050406030204" pitchFamily="18" charset="0"/>
                          </a:rPr>
                          <m:t>h</m:t>
                        </m:r>
                      </m:num>
                      <m:den>
                        <m:r>
                          <a:rPr lang="en-US" sz="1400" b="0" i="1" smtClean="0">
                            <a:latin typeface="Cambria Math" panose="02040503050406030204" pitchFamily="18" charset="0"/>
                          </a:rPr>
                          <m:t>𝑝</m:t>
                        </m:r>
                        <m:r>
                          <a:rPr lang="en-US" sz="1400" b="0" i="1" baseline="-25000" smtClean="0">
                            <a:latin typeface="Cambria Math" panose="02040503050406030204" pitchFamily="18" charset="0"/>
                          </a:rPr>
                          <m:t>h</m:t>
                        </m:r>
                        <m:r>
                          <a:rPr lang="en-US" sz="1400" b="0" i="1" smtClean="0">
                            <a:latin typeface="Cambria Math" panose="02040503050406030204" pitchFamily="18" charset="0"/>
                          </a:rPr>
                          <m:t>−</m:t>
                        </m:r>
                        <m:r>
                          <a:rPr lang="en-US" sz="1400" b="0" i="1" smtClean="0">
                            <a:latin typeface="Cambria Math" panose="02040503050406030204" pitchFamily="18" charset="0"/>
                          </a:rPr>
                          <m:t>𝑝𝑠</m:t>
                        </m:r>
                      </m:den>
                    </m:f>
                    <m:r>
                      <m:rPr>
                        <m:nor/>
                      </m:rPr>
                      <a:rPr lang="el-GR" sz="1400" dirty="0"/>
                      <m:t>ω</m:t>
                    </m:r>
                    <m:r>
                      <m:rPr>
                        <m:sty m:val="p"/>
                      </m:rPr>
                      <a:rPr lang="en-US" sz="1400" b="0" i="0" baseline="-25000" smtClean="0">
                        <a:latin typeface="Cambria Math" panose="02040503050406030204" pitchFamily="18" charset="0"/>
                      </a:rPr>
                      <m:t>h</m:t>
                    </m:r>
                  </m:oMath>
                </a14:m>
                <a:endParaRPr lang="en-US" sz="1400" dirty="0"/>
              </a:p>
            </p:txBody>
          </p:sp>
        </mc:Choice>
        <mc:Fallback xmlns="">
          <p:sp>
            <p:nvSpPr>
              <p:cNvPr id="8" name="TextBox 7"/>
              <p:cNvSpPr txBox="1">
                <a:spLocks noRot="1" noChangeAspect="1" noMove="1" noResize="1" noEditPoints="1" noAdjustHandles="1" noChangeArrowheads="1" noChangeShapeType="1" noTextEdit="1"/>
              </p:cNvSpPr>
              <p:nvPr/>
            </p:nvSpPr>
            <p:spPr>
              <a:xfrm>
                <a:off x="3119573" y="2639027"/>
                <a:ext cx="1023806" cy="311945"/>
              </a:xfrm>
              <a:prstGeom prst="rect">
                <a:avLst/>
              </a:prstGeom>
              <a:blipFill rotWithShape="1">
                <a:blip r:embed="rId3"/>
                <a:stretch>
                  <a:fillRect l="-10714" t="-9804" r="-2976" b="-13725"/>
                </a:stretch>
              </a:blipFill>
            </p:spPr>
            <p:txBody>
              <a:bodyPr/>
              <a:lstStyle/>
              <a:p>
                <a:r>
                  <a:rPr lang="en-US">
                    <a:noFill/>
                  </a:rPr>
                  <a:t> </a:t>
                </a:r>
              </a:p>
            </p:txBody>
          </p:sp>
        </mc:Fallback>
      </mc:AlternateContent>
      <p:sp>
        <p:nvSpPr>
          <p:cNvPr id="9" name="Rectangle 8"/>
          <p:cNvSpPr/>
          <p:nvPr/>
        </p:nvSpPr>
        <p:spPr>
          <a:xfrm>
            <a:off x="381001" y="2926623"/>
            <a:ext cx="1425390" cy="307777"/>
          </a:xfrm>
          <a:prstGeom prst="rect">
            <a:avLst/>
          </a:prstGeom>
        </p:spPr>
        <p:txBody>
          <a:bodyPr wrap="none">
            <a:spAutoFit/>
          </a:bodyPr>
          <a:lstStyle/>
          <a:p>
            <a:r>
              <a:rPr lang="en-US" sz="1400" dirty="0"/>
              <a:t>Since, </a:t>
            </a:r>
            <a:r>
              <a:rPr lang="en-US" sz="1400" i="1" dirty="0" err="1"/>
              <a:t>p</a:t>
            </a:r>
            <a:r>
              <a:rPr lang="en-US" sz="1400" i="1" baseline="-25000" dirty="0" err="1"/>
              <a:t>h</a:t>
            </a:r>
            <a:r>
              <a:rPr lang="en-US" sz="1400" i="1" dirty="0"/>
              <a:t> - </a:t>
            </a:r>
            <a:r>
              <a:rPr lang="en-US" sz="1400" i="1" dirty="0" err="1"/>
              <a:t>p</a:t>
            </a:r>
            <a:r>
              <a:rPr lang="en-US" sz="1400" i="1" baseline="-25000" dirty="0" err="1"/>
              <a:t>s</a:t>
            </a:r>
            <a:r>
              <a:rPr lang="en-US" sz="1400" dirty="0"/>
              <a:t>= -</a:t>
            </a:r>
            <a:r>
              <a:rPr lang="en-US" sz="1400" i="1" dirty="0" err="1"/>
              <a:t>p</a:t>
            </a:r>
            <a:r>
              <a:rPr lang="en-US" sz="1400" i="1" baseline="-25000" dirty="0" err="1"/>
              <a:t>l</a:t>
            </a:r>
            <a:endParaRPr lang="en-US" sz="1400" i="1" baseline="-25000" dirty="0"/>
          </a:p>
        </p:txBody>
      </p:sp>
      <mc:AlternateContent xmlns:mc="http://schemas.openxmlformats.org/markup-compatibility/2006" xmlns:a14="http://schemas.microsoft.com/office/drawing/2010/main">
        <mc:Choice Requires="a14">
          <p:sp>
            <p:nvSpPr>
              <p:cNvPr id="10" name="TextBox 9"/>
              <p:cNvSpPr txBox="1"/>
              <p:nvPr/>
            </p:nvSpPr>
            <p:spPr>
              <a:xfrm>
                <a:off x="2437708" y="2956746"/>
                <a:ext cx="1779205" cy="311945"/>
              </a:xfrm>
              <a:prstGeom prst="rect">
                <a:avLst/>
              </a:prstGeom>
              <a:noFill/>
            </p:spPr>
            <p:txBody>
              <a:bodyPr wrap="none" lIns="0" tIns="0" rIns="0" bIns="0" rtlCol="0">
                <a:spAutoFit/>
              </a:bodyPr>
              <a:lstStyle/>
              <a:p>
                <a:r>
                  <a:rPr lang="el-GR" sz="1400" dirty="0"/>
                  <a:t>ω</a:t>
                </a:r>
                <a14:m>
                  <m:oMath xmlns:m="http://schemas.openxmlformats.org/officeDocument/2006/math">
                    <m:r>
                      <m:rPr>
                        <m:sty m:val="p"/>
                      </m:rPr>
                      <a:rPr lang="en-US" sz="1400" b="0" i="0" baseline="-25000" smtClean="0">
                        <a:latin typeface="Cambria Math" panose="02040503050406030204" pitchFamily="18" charset="0"/>
                      </a:rPr>
                      <m:t>l</m:t>
                    </m:r>
                    <m:r>
                      <a:rPr lang="en-US" sz="1400" i="1" smtClean="0">
                        <a:latin typeface="Cambria Math" panose="02040503050406030204" pitchFamily="18" charset="0"/>
                      </a:rPr>
                      <m:t>=</m:t>
                    </m:r>
                    <m:r>
                      <a:rPr lang="en-US" sz="1400" b="0" i="1" smtClean="0">
                        <a:latin typeface="Cambria Math" panose="02040503050406030204" pitchFamily="18" charset="0"/>
                      </a:rPr>
                      <m:t>−</m:t>
                    </m:r>
                    <m:f>
                      <m:fPr>
                        <m:ctrlPr>
                          <a:rPr lang="en-US" sz="1400" i="1" smtClean="0">
                            <a:latin typeface="Cambria Math" panose="02040503050406030204" pitchFamily="18" charset="0"/>
                          </a:rPr>
                        </m:ctrlPr>
                      </m:fPr>
                      <m:num>
                        <m:r>
                          <a:rPr lang="en-US" sz="1400" b="0" i="1" smtClean="0">
                            <a:latin typeface="Cambria Math" panose="02040503050406030204" pitchFamily="18" charset="0"/>
                          </a:rPr>
                          <m:t>𝑝</m:t>
                        </m:r>
                        <m:r>
                          <a:rPr lang="en-US" sz="1400" b="0" i="1" baseline="-25000" smtClean="0">
                            <a:latin typeface="Cambria Math" panose="02040503050406030204" pitchFamily="18" charset="0"/>
                          </a:rPr>
                          <m:t>h</m:t>
                        </m:r>
                      </m:num>
                      <m:den>
                        <m:r>
                          <a:rPr lang="en-US" sz="1400" b="0" i="1" smtClean="0">
                            <a:latin typeface="Cambria Math" panose="02040503050406030204" pitchFamily="18" charset="0"/>
                          </a:rPr>
                          <m:t>𝑝</m:t>
                        </m:r>
                        <m:r>
                          <a:rPr lang="en-US" sz="1400" b="0" i="1" baseline="-25000" smtClean="0">
                            <a:latin typeface="Cambria Math" panose="02040503050406030204" pitchFamily="18" charset="0"/>
                          </a:rPr>
                          <m:t>𝑙</m:t>
                        </m:r>
                      </m:den>
                    </m:f>
                    <m:r>
                      <m:rPr>
                        <m:nor/>
                      </m:rPr>
                      <a:rPr lang="el-GR" sz="1400" dirty="0"/>
                      <m:t>ω</m:t>
                    </m:r>
                    <m:r>
                      <m:rPr>
                        <m:sty m:val="p"/>
                      </m:rPr>
                      <a:rPr lang="en-US" sz="1400" b="0" i="0" baseline="-25000" smtClean="0">
                        <a:latin typeface="Cambria Math" panose="02040503050406030204" pitchFamily="18" charset="0"/>
                      </a:rPr>
                      <m:t>h</m:t>
                    </m:r>
                    <m:r>
                      <a:rPr lang="en-US" sz="1400" i="1">
                        <a:latin typeface="Cambria Math" panose="02040503050406030204" pitchFamily="18" charset="0"/>
                      </a:rPr>
                      <m:t>=−</m:t>
                    </m:r>
                  </m:oMath>
                </a14:m>
                <a:r>
                  <a:rPr lang="en-US" sz="1400" i="1" dirty="0"/>
                  <a:t>G</a:t>
                </a:r>
                <a:r>
                  <a:rPr lang="en-US" sz="1400" i="1" baseline="-25000" dirty="0"/>
                  <a:t>12</a:t>
                </a:r>
                <a14:m>
                  <m:oMath xmlns:m="http://schemas.openxmlformats.org/officeDocument/2006/math">
                    <m:r>
                      <m:rPr>
                        <m:nor/>
                      </m:rPr>
                      <a:rPr lang="el-GR" sz="1400" dirty="0"/>
                      <m:t>ω</m:t>
                    </m:r>
                    <m:r>
                      <m:rPr>
                        <m:sty m:val="p"/>
                      </m:rPr>
                      <a:rPr lang="en-US" sz="1400" baseline="-25000">
                        <a:latin typeface="Cambria Math" panose="02040503050406030204" pitchFamily="18" charset="0"/>
                      </a:rPr>
                      <m:t>h</m:t>
                    </m:r>
                  </m:oMath>
                </a14:m>
                <a:endParaRPr lang="en-US" sz="1400" i="1" baseline="-25000" dirty="0"/>
              </a:p>
            </p:txBody>
          </p:sp>
        </mc:Choice>
        <mc:Fallback xmlns="">
          <p:sp>
            <p:nvSpPr>
              <p:cNvPr id="10" name="TextBox 9"/>
              <p:cNvSpPr txBox="1">
                <a:spLocks noRot="1" noChangeAspect="1" noMove="1" noResize="1" noEditPoints="1" noAdjustHandles="1" noChangeArrowheads="1" noChangeShapeType="1" noTextEdit="1"/>
              </p:cNvSpPr>
              <p:nvPr/>
            </p:nvSpPr>
            <p:spPr>
              <a:xfrm>
                <a:off x="2437708" y="2956746"/>
                <a:ext cx="1779205" cy="311945"/>
              </a:xfrm>
              <a:prstGeom prst="rect">
                <a:avLst/>
              </a:prstGeom>
              <a:blipFill rotWithShape="1">
                <a:blip r:embed="rId4"/>
                <a:stretch>
                  <a:fillRect l="-6164" t="-9804" r="-1370" b="-15686"/>
                </a:stretch>
              </a:blipFill>
            </p:spPr>
            <p:txBody>
              <a:bodyPr/>
              <a:lstStyle/>
              <a:p>
                <a:r>
                  <a:rPr lang="en-US">
                    <a:noFill/>
                  </a:rPr>
                  <a:t> </a:t>
                </a:r>
              </a:p>
            </p:txBody>
          </p:sp>
        </mc:Fallback>
      </mc:AlternateContent>
      <p:sp>
        <p:nvSpPr>
          <p:cNvPr id="11" name="Right Arrow 10"/>
          <p:cNvSpPr/>
          <p:nvPr/>
        </p:nvSpPr>
        <p:spPr>
          <a:xfrm>
            <a:off x="2069916" y="3037898"/>
            <a:ext cx="224997" cy="138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Rectangle 11"/>
          <p:cNvSpPr/>
          <p:nvPr/>
        </p:nvSpPr>
        <p:spPr>
          <a:xfrm>
            <a:off x="4927601" y="2980551"/>
            <a:ext cx="2552109" cy="307777"/>
          </a:xfrm>
          <a:prstGeom prst="rect">
            <a:avLst/>
          </a:prstGeom>
        </p:spPr>
        <p:txBody>
          <a:bodyPr wrap="none">
            <a:spAutoFit/>
          </a:bodyPr>
          <a:lstStyle/>
          <a:p>
            <a:r>
              <a:rPr lang="en-US" sz="1400" dirty="0"/>
              <a:t>Where, </a:t>
            </a:r>
            <a:r>
              <a:rPr lang="en-US" sz="1400" i="1" dirty="0"/>
              <a:t>G</a:t>
            </a:r>
            <a:r>
              <a:rPr lang="en-US" sz="1400" i="1" baseline="-25000" dirty="0"/>
              <a:t>12</a:t>
            </a:r>
            <a:r>
              <a:rPr lang="en-US" sz="1400" dirty="0"/>
              <a:t> is called gear ratio.</a:t>
            </a:r>
            <a:endParaRPr lang="en-US" sz="1400" i="1" baseline="-25000" dirty="0"/>
          </a:p>
        </p:txBody>
      </p:sp>
      <p:sp>
        <p:nvSpPr>
          <p:cNvPr id="13" name="Rectangle 12"/>
          <p:cNvSpPr/>
          <p:nvPr/>
        </p:nvSpPr>
        <p:spPr>
          <a:xfrm>
            <a:off x="378971" y="3313968"/>
            <a:ext cx="8281391" cy="954107"/>
          </a:xfrm>
          <a:prstGeom prst="rect">
            <a:avLst/>
          </a:prstGeom>
        </p:spPr>
        <p:txBody>
          <a:bodyPr wrap="square">
            <a:spAutoFit/>
          </a:bodyPr>
          <a:lstStyle/>
          <a:p>
            <a:r>
              <a:rPr lang="en-US" sz="1400" dirty="0"/>
              <a:t>These ripples are primarily due to the cogging torque created from the interaction of the PM motors and the stationary steel poles-pieces. The armature with less pole pairs usually has a higher cogging torque (armature on the left). The parameter that is used for minimizing these cogging torque is called a cogging factor given by: </a:t>
            </a:r>
          </a:p>
        </p:txBody>
      </p:sp>
      <mc:AlternateContent xmlns:mc="http://schemas.openxmlformats.org/markup-compatibility/2006" xmlns:a14="http://schemas.microsoft.com/office/drawing/2010/main">
        <mc:Choice Requires="a14">
          <p:sp>
            <p:nvSpPr>
              <p:cNvPr id="14" name="TextBox 13"/>
              <p:cNvSpPr txBox="1"/>
              <p:nvPr/>
            </p:nvSpPr>
            <p:spPr>
              <a:xfrm>
                <a:off x="3558781" y="4088262"/>
                <a:ext cx="1191480" cy="338041"/>
              </a:xfrm>
              <a:prstGeom prst="rect">
                <a:avLst/>
              </a:prstGeom>
              <a:noFill/>
            </p:spPr>
            <p:txBody>
              <a:bodyPr wrap="none" lIns="0" tIns="0" rIns="0" bIns="0" rtlCol="0">
                <a:spAutoFit/>
              </a:bodyPr>
              <a:lstStyle/>
              <a:p>
                <a:r>
                  <a:rPr lang="en-US" sz="1400" i="1" dirty="0"/>
                  <a:t>C</a:t>
                </a:r>
                <a14:m>
                  <m:oMath xmlns:m="http://schemas.openxmlformats.org/officeDocument/2006/math">
                    <m:r>
                      <a:rPr lang="en-US" sz="1400" b="0" i="1" baseline="-25000" smtClean="0">
                        <a:latin typeface="Cambria Math" panose="02040503050406030204" pitchFamily="18" charset="0"/>
                      </a:rPr>
                      <m:t>𝑓</m:t>
                    </m:r>
                    <m:r>
                      <a:rPr lang="en-US" sz="1400" i="1" smtClean="0">
                        <a:latin typeface="Cambria Math" panose="02040503050406030204" pitchFamily="18" charset="0"/>
                      </a:rPr>
                      <m:t>=</m:t>
                    </m:r>
                    <m:f>
                      <m:fPr>
                        <m:ctrlPr>
                          <a:rPr lang="en-US" sz="1400" i="1" smtClean="0">
                            <a:latin typeface="Cambria Math" panose="02040503050406030204" pitchFamily="18" charset="0"/>
                          </a:rPr>
                        </m:ctrlPr>
                      </m:fPr>
                      <m:num>
                        <m:r>
                          <a:rPr lang="en-US" sz="1400" i="1">
                            <a:latin typeface="Cambria Math" panose="02040503050406030204" pitchFamily="18" charset="0"/>
                          </a:rPr>
                          <m:t>𝑝</m:t>
                        </m:r>
                        <m:r>
                          <a:rPr lang="en-US" sz="1400" i="1" baseline="-25000">
                            <a:latin typeface="Cambria Math" panose="02040503050406030204" pitchFamily="18" charset="0"/>
                          </a:rPr>
                          <m:t>𝑠</m:t>
                        </m:r>
                        <m:r>
                          <a:rPr lang="en-US" sz="1400" b="0" i="1" baseline="-25000" smtClean="0">
                            <a:latin typeface="Cambria Math" panose="02040503050406030204" pitchFamily="18" charset="0"/>
                          </a:rPr>
                          <m:t> </m:t>
                        </m:r>
                        <m:r>
                          <a:rPr lang="en-US" sz="1400" b="0" i="1" smtClean="0">
                            <a:latin typeface="Cambria Math" panose="02040503050406030204" pitchFamily="18" charset="0"/>
                          </a:rPr>
                          <m:t>2</m:t>
                        </m:r>
                        <m:r>
                          <a:rPr lang="en-US" sz="1400" b="0" i="1" smtClean="0">
                            <a:latin typeface="Cambria Math" panose="02040503050406030204" pitchFamily="18" charset="0"/>
                          </a:rPr>
                          <m:t>𝑝h</m:t>
                        </m:r>
                      </m:num>
                      <m:den>
                        <m:r>
                          <a:rPr lang="en-US" sz="1400" b="0" i="1" smtClean="0">
                            <a:latin typeface="Cambria Math" panose="02040503050406030204" pitchFamily="18" charset="0"/>
                          </a:rPr>
                          <m:t>𝐿𝐶𝑀</m:t>
                        </m:r>
                        <m:r>
                          <a:rPr lang="en-US" sz="1400" b="0" i="1" smtClean="0">
                            <a:latin typeface="Cambria Math" panose="02040503050406030204" pitchFamily="18" charset="0"/>
                          </a:rPr>
                          <m:t>(2</m:t>
                        </m:r>
                        <m:r>
                          <a:rPr lang="en-US" sz="1400" b="0" i="1" smtClean="0">
                            <a:latin typeface="Cambria Math" panose="02040503050406030204" pitchFamily="18" charset="0"/>
                          </a:rPr>
                          <m:t>𝑝h</m:t>
                        </m:r>
                        <m:r>
                          <a:rPr lang="en-US" sz="1400" b="0" i="1" smtClean="0">
                            <a:latin typeface="Cambria Math" panose="02040503050406030204" pitchFamily="18" charset="0"/>
                          </a:rPr>
                          <m:t>,</m:t>
                        </m:r>
                        <m:r>
                          <a:rPr lang="en-US" sz="1400" i="1">
                            <a:latin typeface="Cambria Math" panose="02040503050406030204" pitchFamily="18" charset="0"/>
                          </a:rPr>
                          <m:t>𝑝</m:t>
                        </m:r>
                        <m:r>
                          <a:rPr lang="en-US" sz="1400" i="1" baseline="-25000">
                            <a:latin typeface="Cambria Math" panose="02040503050406030204" pitchFamily="18" charset="0"/>
                          </a:rPr>
                          <m:t>𝑠</m:t>
                        </m:r>
                        <m:r>
                          <a:rPr lang="en-US" sz="1400" b="0" i="1" smtClean="0">
                            <a:latin typeface="Cambria Math" panose="02040503050406030204" pitchFamily="18" charset="0"/>
                          </a:rPr>
                          <m:t>)</m:t>
                        </m:r>
                      </m:den>
                    </m:f>
                  </m:oMath>
                </a14:m>
                <a:endParaRPr lang="en-US" sz="1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3558781" y="4088262"/>
                <a:ext cx="1191480" cy="338041"/>
              </a:xfrm>
              <a:prstGeom prst="rect">
                <a:avLst/>
              </a:prstGeom>
              <a:blipFill rotWithShape="1">
                <a:blip r:embed="rId5"/>
                <a:stretch>
                  <a:fillRect l="-9231" t="-3636" r="-4615" b="-20000"/>
                </a:stretch>
              </a:blipFill>
            </p:spPr>
            <p:txBody>
              <a:bodyPr/>
              <a:lstStyle/>
              <a:p>
                <a:r>
                  <a:rPr lang="en-US">
                    <a:noFill/>
                  </a:rPr>
                  <a:t> </a:t>
                </a:r>
              </a:p>
            </p:txBody>
          </p:sp>
        </mc:Fallback>
      </mc:AlternateContent>
      <p:sp>
        <p:nvSpPr>
          <p:cNvPr id="15" name="Rectangle 14"/>
          <p:cNvSpPr/>
          <p:nvPr/>
        </p:nvSpPr>
        <p:spPr>
          <a:xfrm>
            <a:off x="378970" y="4410033"/>
            <a:ext cx="7926830" cy="307777"/>
          </a:xfrm>
          <a:prstGeom prst="rect">
            <a:avLst/>
          </a:prstGeom>
        </p:spPr>
        <p:txBody>
          <a:bodyPr wrap="square">
            <a:spAutoFit/>
          </a:bodyPr>
          <a:lstStyle/>
          <a:p>
            <a:r>
              <a:rPr lang="en-US" sz="1400" dirty="0"/>
              <a:t>Here, LCM is a “</a:t>
            </a:r>
            <a:r>
              <a:rPr lang="en-US" sz="1400" i="1" dirty="0"/>
              <a:t>least common multiple</a:t>
            </a:r>
            <a:r>
              <a:rPr lang="en-US" sz="1400" dirty="0"/>
              <a:t>”. The best configuration is obtained for </a:t>
            </a:r>
            <a:r>
              <a:rPr lang="en-US" sz="1400" i="1" dirty="0" err="1"/>
              <a:t>C</a:t>
            </a:r>
            <a:r>
              <a:rPr lang="en-US" sz="1400" i="1" baseline="-25000" dirty="0" err="1"/>
              <a:t>f</a:t>
            </a:r>
            <a:r>
              <a:rPr lang="en-US" sz="1400" dirty="0"/>
              <a:t> = 1. </a:t>
            </a:r>
            <a:endParaRPr lang="en-US" sz="1400" baseline="-25000" dirty="0"/>
          </a:p>
        </p:txBody>
      </p:sp>
    </p:spTree>
    <p:extLst>
      <p:ext uri="{BB962C8B-B14F-4D97-AF65-F5344CB8AC3E}">
        <p14:creationId xmlns:p14="http://schemas.microsoft.com/office/powerpoint/2010/main" val="1404304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latin typeface="+mn-lt"/>
              </a:rPr>
              <a:t>Parameters</a:t>
            </a:r>
          </a:p>
        </p:txBody>
      </p:sp>
      <p:pic>
        <p:nvPicPr>
          <p:cNvPr id="10" name="Picture 9"/>
          <p:cNvPicPr>
            <a:picLocks noChangeAspect="1"/>
          </p:cNvPicPr>
          <p:nvPr/>
        </p:nvPicPr>
        <p:blipFill>
          <a:blip r:embed="rId2"/>
          <a:stretch>
            <a:fillRect/>
          </a:stretch>
        </p:blipFill>
        <p:spPr>
          <a:xfrm>
            <a:off x="1524000" y="1210778"/>
            <a:ext cx="6248401" cy="3489833"/>
          </a:xfrm>
          <a:prstGeom prst="rect">
            <a:avLst/>
          </a:prstGeom>
        </p:spPr>
      </p:pic>
    </p:spTree>
    <p:extLst>
      <p:ext uri="{BB962C8B-B14F-4D97-AF65-F5344CB8AC3E}">
        <p14:creationId xmlns:p14="http://schemas.microsoft.com/office/powerpoint/2010/main" val="173757102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114300"/>
            <a:ext cx="8229600" cy="777479"/>
          </a:xfrm>
        </p:spPr>
        <p:txBody>
          <a:bodyPr>
            <a:normAutofit/>
          </a:bodyPr>
          <a:lstStyle/>
          <a:p>
            <a:r>
              <a:rPr lang="en-US" dirty="0">
                <a:latin typeface="+mn-lt"/>
              </a:rPr>
              <a:t>Geometry</a:t>
            </a:r>
          </a:p>
        </p:txBody>
      </p:sp>
      <p:pic>
        <p:nvPicPr>
          <p:cNvPr id="6" name="Picture 5"/>
          <p:cNvPicPr>
            <a:picLocks noChangeAspect="1"/>
          </p:cNvPicPr>
          <p:nvPr/>
        </p:nvPicPr>
        <p:blipFill>
          <a:blip r:embed="rId2"/>
          <a:stretch>
            <a:fillRect/>
          </a:stretch>
        </p:blipFill>
        <p:spPr>
          <a:xfrm>
            <a:off x="2743200" y="361950"/>
            <a:ext cx="4786313" cy="3164681"/>
          </a:xfrm>
          <a:prstGeom prst="rect">
            <a:avLst/>
          </a:prstGeom>
        </p:spPr>
      </p:pic>
      <p:sp>
        <p:nvSpPr>
          <p:cNvPr id="9" name="TextBox 8"/>
          <p:cNvSpPr txBox="1"/>
          <p:nvPr/>
        </p:nvSpPr>
        <p:spPr>
          <a:xfrm>
            <a:off x="381000" y="3867150"/>
            <a:ext cx="9016465" cy="1384995"/>
          </a:xfrm>
          <a:prstGeom prst="rect">
            <a:avLst/>
          </a:prstGeom>
          <a:noFill/>
        </p:spPr>
        <p:txBody>
          <a:bodyPr wrap="square" rtlCol="0">
            <a:spAutoFit/>
          </a:bodyPr>
          <a:lstStyle/>
          <a:p>
            <a:r>
              <a:rPr lang="en-US" sz="1400" dirty="0"/>
              <a:t>Note 1: Form three Unions for high speed armature, low speed armature and stationary steel regions.</a:t>
            </a:r>
          </a:p>
          <a:p>
            <a:r>
              <a:rPr lang="en-US" sz="1400" dirty="0"/>
              <a:t>Note 2: The </a:t>
            </a:r>
            <a:r>
              <a:rPr lang="en-US" sz="1400" b="1" dirty="0"/>
              <a:t>Form an Assembly </a:t>
            </a:r>
            <a:r>
              <a:rPr lang="en-US" sz="1400" dirty="0"/>
              <a:t>option is needed here to create geometric discontinuity which is used later to allow the mesh around the rotor to slide against the mesh around the stator. Two separate Identity Pairs are created (as shown in next two slides). </a:t>
            </a:r>
          </a:p>
          <a:p>
            <a:endParaRPr lang="en-US" sz="1400" dirty="0"/>
          </a:p>
          <a:p>
            <a:endParaRPr lang="en-US" sz="1400" dirty="0"/>
          </a:p>
        </p:txBody>
      </p:sp>
    </p:spTree>
    <p:extLst>
      <p:ext uri="{BB962C8B-B14F-4D97-AF65-F5344CB8AC3E}">
        <p14:creationId xmlns:p14="http://schemas.microsoft.com/office/powerpoint/2010/main" val="1440849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477" y="228600"/>
            <a:ext cx="8229600" cy="514350"/>
          </a:xfrm>
        </p:spPr>
        <p:txBody>
          <a:bodyPr>
            <a:normAutofit/>
          </a:bodyPr>
          <a:lstStyle/>
          <a:p>
            <a:r>
              <a:rPr lang="en-US" dirty="0"/>
              <a:t>Identity Pair I</a:t>
            </a:r>
          </a:p>
        </p:txBody>
      </p:sp>
      <p:grpSp>
        <p:nvGrpSpPr>
          <p:cNvPr id="4" name="Group 3"/>
          <p:cNvGrpSpPr/>
          <p:nvPr/>
        </p:nvGrpSpPr>
        <p:grpSpPr>
          <a:xfrm>
            <a:off x="1447800" y="571500"/>
            <a:ext cx="6438899" cy="4414838"/>
            <a:chOff x="114301" y="571500"/>
            <a:chExt cx="8153399" cy="4414838"/>
          </a:xfrm>
        </p:grpSpPr>
        <p:pic>
          <p:nvPicPr>
            <p:cNvPr id="3" name="Picture 2"/>
            <p:cNvPicPr>
              <a:picLocks noChangeAspect="1"/>
            </p:cNvPicPr>
            <p:nvPr/>
          </p:nvPicPr>
          <p:blipFill>
            <a:blip r:embed="rId3"/>
            <a:stretch>
              <a:fillRect/>
            </a:stretch>
          </p:blipFill>
          <p:spPr>
            <a:xfrm>
              <a:off x="114301" y="707232"/>
              <a:ext cx="4499877" cy="4279106"/>
            </a:xfrm>
            <a:prstGeom prst="rect">
              <a:avLst/>
            </a:prstGeom>
          </p:spPr>
        </p:pic>
        <p:pic>
          <p:nvPicPr>
            <p:cNvPr id="11" name="Picture 10"/>
            <p:cNvPicPr>
              <a:picLocks noChangeAspect="1"/>
            </p:cNvPicPr>
            <p:nvPr/>
          </p:nvPicPr>
          <p:blipFill>
            <a:blip r:embed="rId4"/>
            <a:stretch>
              <a:fillRect/>
            </a:stretch>
          </p:blipFill>
          <p:spPr>
            <a:xfrm>
              <a:off x="6019800" y="571500"/>
              <a:ext cx="2247900" cy="4100513"/>
            </a:xfrm>
            <a:prstGeom prst="rect">
              <a:avLst/>
            </a:prstGeom>
          </p:spPr>
        </p:pic>
      </p:grpSp>
    </p:spTree>
    <p:extLst>
      <p:ext uri="{BB962C8B-B14F-4D97-AF65-F5344CB8AC3E}">
        <p14:creationId xmlns:p14="http://schemas.microsoft.com/office/powerpoint/2010/main" val="4156815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477" y="228600"/>
            <a:ext cx="8229600" cy="514350"/>
          </a:xfrm>
        </p:spPr>
        <p:txBody>
          <a:bodyPr>
            <a:normAutofit/>
          </a:bodyPr>
          <a:lstStyle/>
          <a:p>
            <a:r>
              <a:rPr lang="en-US" dirty="0"/>
              <a:t>Identity Pair 2</a:t>
            </a:r>
          </a:p>
        </p:txBody>
      </p:sp>
      <p:grpSp>
        <p:nvGrpSpPr>
          <p:cNvPr id="3" name="Group 2"/>
          <p:cNvGrpSpPr/>
          <p:nvPr/>
        </p:nvGrpSpPr>
        <p:grpSpPr>
          <a:xfrm>
            <a:off x="1905000" y="628650"/>
            <a:ext cx="6276976" cy="4240313"/>
            <a:chOff x="537477" y="628650"/>
            <a:chExt cx="7644499" cy="4240313"/>
          </a:xfrm>
        </p:grpSpPr>
        <p:pic>
          <p:nvPicPr>
            <p:cNvPr id="4" name="Picture 3"/>
            <p:cNvPicPr>
              <a:picLocks noChangeAspect="1"/>
            </p:cNvPicPr>
            <p:nvPr/>
          </p:nvPicPr>
          <p:blipFill>
            <a:blip r:embed="rId3"/>
            <a:stretch>
              <a:fillRect/>
            </a:stretch>
          </p:blipFill>
          <p:spPr>
            <a:xfrm>
              <a:off x="537477" y="750094"/>
              <a:ext cx="4343400" cy="4118869"/>
            </a:xfrm>
            <a:prstGeom prst="rect">
              <a:avLst/>
            </a:prstGeom>
          </p:spPr>
        </p:pic>
        <p:pic>
          <p:nvPicPr>
            <p:cNvPr id="5" name="Picture 4"/>
            <p:cNvPicPr>
              <a:picLocks noChangeAspect="1"/>
            </p:cNvPicPr>
            <p:nvPr/>
          </p:nvPicPr>
          <p:blipFill>
            <a:blip r:embed="rId4"/>
            <a:stretch>
              <a:fillRect/>
            </a:stretch>
          </p:blipFill>
          <p:spPr>
            <a:xfrm>
              <a:off x="6019801" y="628650"/>
              <a:ext cx="2162175" cy="4036219"/>
            </a:xfrm>
            <a:prstGeom prst="rect">
              <a:avLst/>
            </a:prstGeom>
          </p:spPr>
        </p:pic>
      </p:grpSp>
    </p:spTree>
    <p:extLst>
      <p:ext uri="{BB962C8B-B14F-4D97-AF65-F5344CB8AC3E}">
        <p14:creationId xmlns:p14="http://schemas.microsoft.com/office/powerpoint/2010/main" val="1681376411"/>
      </p:ext>
    </p:extLst>
  </p:cSld>
  <p:clrMapOvr>
    <a:masterClrMapping/>
  </p:clrMapOvr>
</p:sld>
</file>

<file path=ppt/theme/theme1.xml><?xml version="1.0" encoding="utf-8"?>
<a:theme xmlns:a="http://schemas.openxmlformats.org/drawingml/2006/main" name="comsol_presentation_16_9">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comsol_presentation_16_9</Template>
  <TotalTime>161</TotalTime>
  <Words>888</Words>
  <Application>Microsoft Office PowerPoint</Application>
  <PresentationFormat>On-screen Show (16:9)</PresentationFormat>
  <Paragraphs>95</Paragraphs>
  <Slides>25</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Wingdings</vt:lpstr>
      <vt:lpstr>Cambria Math</vt:lpstr>
      <vt:lpstr>Lato</vt:lpstr>
      <vt:lpstr>Calibri</vt:lpstr>
      <vt:lpstr>Arial</vt:lpstr>
      <vt:lpstr>Lato Light</vt:lpstr>
      <vt:lpstr>comsol_presentation_16_9</vt:lpstr>
      <vt:lpstr>Linear Magnetic Gear in 2D Axisymmetry</vt:lpstr>
      <vt:lpstr>Construction</vt:lpstr>
      <vt:lpstr>Construction</vt:lpstr>
      <vt:lpstr>Construction (contd.)</vt:lpstr>
      <vt:lpstr>Gear Ratio and Torque Transmission</vt:lpstr>
      <vt:lpstr>Parameters</vt:lpstr>
      <vt:lpstr>Geometry</vt:lpstr>
      <vt:lpstr>Identity Pair I</vt:lpstr>
      <vt:lpstr>Identity Pair 2</vt:lpstr>
      <vt:lpstr>Periodic Condition 1</vt:lpstr>
      <vt:lpstr>Magnetic Potential 1Using General Extrusion 1 </vt:lpstr>
      <vt:lpstr>Magnetic Potential 2using General Extrusion 2 </vt:lpstr>
      <vt:lpstr>Perfect Magnetic Conductor </vt:lpstr>
      <vt:lpstr>Moving Mesh: Fixed Mesh Part</vt:lpstr>
      <vt:lpstr>Moving Mesh: Prescribed Deformation High Speed Armature</vt:lpstr>
      <vt:lpstr>Moving Mesh: Prescribed Deformation Low Speed Armature</vt:lpstr>
      <vt:lpstr>Solver Settings</vt:lpstr>
      <vt:lpstr>Results: Magnetic Flux Density</vt:lpstr>
      <vt:lpstr>Results: Magnetic Field, Radial Component</vt:lpstr>
      <vt:lpstr>Results: Magnetic Flux Density </vt:lpstr>
      <vt:lpstr>Result: Electromagnetic Forces on the High Speed and Low Speed Armatures</vt:lpstr>
      <vt:lpstr>Result: Electromagnetic Force, Fz on the High Speed Armature</vt:lpstr>
      <vt:lpstr>Result: Electromagnetic Force, Fz on the Low Speed Armature</vt:lpstr>
      <vt:lpstr>Results: Magnetic Flux Density in the Airgap adjacent to High Speed Armature</vt:lpstr>
      <vt:lpstr>Results: Magnetic Flux Density in the Airgap adjacent to Low Speed Armature</vt:lpstr>
    </vt:vector>
  </TitlesOfParts>
  <Company>COMSOL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Magnetic Gear in 2D Axisymmetry Using  COMSOL Multiphysics</dc:title>
  <dc:creator>Lipeng Liu</dc:creator>
  <cp:lastModifiedBy>Clarissa Harvey</cp:lastModifiedBy>
  <cp:revision>4</cp:revision>
  <dcterms:created xsi:type="dcterms:W3CDTF">2020-01-22T11:29:58Z</dcterms:created>
  <dcterms:modified xsi:type="dcterms:W3CDTF">2024-11-26T15:58:09Z</dcterms:modified>
</cp:coreProperties>
</file>