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57" r:id="rId3"/>
    <p:sldId id="258" r:id="rId4"/>
    <p:sldId id="2009" r:id="rId5"/>
    <p:sldId id="2010" r:id="rId6"/>
    <p:sldId id="261" r:id="rId7"/>
    <p:sldId id="262" r:id="rId8"/>
    <p:sldId id="272" r:id="rId9"/>
    <p:sldId id="264" r:id="rId10"/>
    <p:sldId id="265" r:id="rId11"/>
    <p:sldId id="268" r:id="rId12"/>
    <p:sldId id="270" r:id="rId13"/>
    <p:sldId id="266" r:id="rId14"/>
    <p:sldId id="273" r:id="rId15"/>
    <p:sldId id="271" r:id="rId16"/>
    <p:sldId id="26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91" autoAdjust="0"/>
    <p:restoredTop sz="91617" autoAdjust="0"/>
  </p:normalViewPr>
  <p:slideViewPr>
    <p:cSldViewPr snapToGrid="0" showGuides="1">
      <p:cViewPr varScale="1">
        <p:scale>
          <a:sx n="115" d="100"/>
          <a:sy n="115" d="100"/>
        </p:scale>
        <p:origin x="156" y="102"/>
      </p:cViewPr>
      <p:guideLst>
        <p:guide orient="horz" pos="2160"/>
        <p:guide pos="3840"/>
      </p:guideLst>
    </p:cSldViewPr>
  </p:slideViewPr>
  <p:notesTextViewPr>
    <p:cViewPr>
      <p:scale>
        <a:sx n="1" d="1"/>
        <a:sy n="1" d="1"/>
      </p:scale>
      <p:origin x="0" y="0"/>
    </p:cViewPr>
  </p:notesTextViewPr>
  <p:gridSpacing cx="360000" cy="36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186613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751013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72694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601280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909441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52832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2525959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54992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2255055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0721874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568111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1521823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9587316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241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9877"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7249599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001810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892159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4134192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3931066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1904897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882873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39283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615504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8907129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347264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4797259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937770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039159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930666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228857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332469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160981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704721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4459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093305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59960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637707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59960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637707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9595071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232633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39130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235190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38274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18516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0018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065624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303031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68326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3081430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3101651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3848712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96017901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15849317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40767498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74584832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8077548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15879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88079934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762815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7450567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19802693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66563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4372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271154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4258658"/>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2.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3"/>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4"/>
          <a:stretch>
            <a:fillRect/>
          </a:stretch>
        </p:blipFill>
        <p:spPr>
          <a:xfrm>
            <a:off x="154371" y="298551"/>
            <a:ext cx="1003093" cy="92877"/>
          </a:xfrm>
          <a:prstGeom prst="rect">
            <a:avLst/>
          </a:prstGeom>
        </p:spPr>
      </p:pic>
    </p:spTree>
    <p:extLst>
      <p:ext uri="{BB962C8B-B14F-4D97-AF65-F5344CB8AC3E}">
        <p14:creationId xmlns:p14="http://schemas.microsoft.com/office/powerpoint/2010/main" val="295400864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 id="2147483712" r:id="rId18"/>
    <p:sldLayoutId id="2147483713" r:id="rId19"/>
    <p:sldLayoutId id="2147483714" r:id="rId20"/>
    <p:sldLayoutId id="2147483715" r:id="rId21"/>
    <p:sldLayoutId id="2147483716" r:id="rId22"/>
    <p:sldLayoutId id="2147483717" r:id="rId23"/>
    <p:sldLayoutId id="2147483718" r:id="rId24"/>
    <p:sldLayoutId id="2147483719" r:id="rId25"/>
    <p:sldLayoutId id="2147483720" r:id="rId26"/>
    <p:sldLayoutId id="2147483721" r:id="rId27"/>
    <p:sldLayoutId id="2147483722" r:id="rId28"/>
    <p:sldLayoutId id="2147483723" r:id="rId29"/>
    <p:sldLayoutId id="2147483724" r:id="rId30"/>
    <p:sldLayoutId id="2147483725" r:id="rId31"/>
    <p:sldLayoutId id="2147483726" r:id="rId32"/>
    <p:sldLayoutId id="2147483727" r:id="rId33"/>
    <p:sldLayoutId id="2147483728" r:id="rId34"/>
    <p:sldLayoutId id="2147483729" r:id="rId35"/>
    <p:sldLayoutId id="2147483730" r:id="rId36"/>
    <p:sldLayoutId id="2147483731" r:id="rId37"/>
    <p:sldLayoutId id="2147483732" r:id="rId38"/>
    <p:sldLayoutId id="2147483733" r:id="rId39"/>
    <p:sldLayoutId id="2147483734" r:id="rId40"/>
    <p:sldLayoutId id="2147483735" r:id="rId41"/>
    <p:sldLayoutId id="2147483736" r:id="rId42"/>
    <p:sldLayoutId id="2147483737" r:id="rId43"/>
    <p:sldLayoutId id="2147483738" r:id="rId44"/>
    <p:sldLayoutId id="2147483739" r:id="rId45"/>
    <p:sldLayoutId id="2147483740" r:id="rId46"/>
    <p:sldLayoutId id="2147483741" r:id="rId47"/>
    <p:sldLayoutId id="2147483742" r:id="rId48"/>
    <p:sldLayoutId id="2147483743" r:id="rId49"/>
    <p:sldLayoutId id="2147483744" r:id="rId50"/>
    <p:sldLayoutId id="2147483745" r:id="rId51"/>
    <p:sldLayoutId id="2147483746" r:id="rId52"/>
    <p:sldLayoutId id="2147483747" r:id="rId53"/>
    <p:sldLayoutId id="2147483748" r:id="rId54"/>
    <p:sldLayoutId id="2147483749" r:id="rId55"/>
    <p:sldLayoutId id="2147483750" r:id="rId56"/>
    <p:sldLayoutId id="2147483751" r:id="rId57"/>
    <p:sldLayoutId id="2147483752" r:id="rId58"/>
    <p:sldLayoutId id="2147483753" r:id="rId59"/>
    <p:sldLayoutId id="2147483754" r:id="rId60"/>
    <p:sldLayoutId id="2147483755" r:id="rId61"/>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5"/>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9.png"/><Relationship Id="rId2"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3D5D77F-75DF-4DDB-AA29-FC76EDB7E176}"/>
              </a:ext>
            </a:extLst>
          </p:cNvPr>
          <p:cNvPicPr>
            <a:picLocks noChangeAspect="1"/>
          </p:cNvPicPr>
          <p:nvPr/>
        </p:nvPicPr>
        <p:blipFill rotWithShape="1">
          <a:blip r:embed="rId2"/>
          <a:srcRect l="24144" t="14303" r="30708" b="65885"/>
          <a:stretch/>
        </p:blipFill>
        <p:spPr>
          <a:xfrm>
            <a:off x="-1" y="1"/>
            <a:ext cx="12192001" cy="4126832"/>
          </a:xfrm>
          <a:prstGeom prst="rect">
            <a:avLst/>
          </a:prstGeom>
        </p:spPr>
      </p:pic>
      <p:sp>
        <p:nvSpPr>
          <p:cNvPr id="9" name="Rectangle 8">
            <a:extLst>
              <a:ext uri="{FF2B5EF4-FFF2-40B4-BE49-F238E27FC236}">
                <a16:creationId xmlns:a16="http://schemas.microsoft.com/office/drawing/2014/main" id="{540B3313-3BF3-431F-80ED-B4209B795369}"/>
              </a:ext>
            </a:extLst>
          </p:cNvPr>
          <p:cNvSpPr/>
          <p:nvPr/>
        </p:nvSpPr>
        <p:spPr>
          <a:xfrm>
            <a:off x="0" y="4126832"/>
            <a:ext cx="12192000" cy="2731168"/>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27051" y="4313323"/>
            <a:ext cx="10750549" cy="1850412"/>
          </a:xfrm>
        </p:spPr>
        <p:txBody>
          <a:bodyPr>
            <a:normAutofit/>
          </a:bodyPr>
          <a:lstStyle/>
          <a:p>
            <a:pPr>
              <a:lnSpc>
                <a:spcPct val="100000"/>
              </a:lnSpc>
            </a:pPr>
            <a:r>
              <a:rPr lang="en-US" sz="4000" dirty="0">
                <a:solidFill>
                  <a:schemeClr val="bg2"/>
                </a:solidFill>
              </a:rPr>
              <a:t>Modeling of Free Surfaces in </a:t>
            </a:r>
            <a:br>
              <a:rPr lang="en-US" sz="4000" dirty="0">
                <a:solidFill>
                  <a:schemeClr val="bg2"/>
                </a:solidFill>
              </a:rPr>
            </a:br>
            <a:r>
              <a:rPr lang="en-US" sz="4000" dirty="0">
                <a:solidFill>
                  <a:schemeClr val="bg2"/>
                </a:solidFill>
              </a:rPr>
              <a:t>COMSOL Multiphysics</a:t>
            </a:r>
            <a:r>
              <a:rPr lang="en-US" sz="4000" baseline="30000" dirty="0">
                <a:solidFill>
                  <a:schemeClr val="bg2"/>
                </a:solidFill>
              </a:rPr>
              <a:t>®</a:t>
            </a:r>
            <a:br>
              <a:rPr lang="en-US" sz="4000" baseline="30000" dirty="0">
                <a:solidFill>
                  <a:schemeClr val="bg2"/>
                </a:solidFill>
              </a:rPr>
            </a:br>
            <a:r>
              <a:rPr lang="en-US" sz="2400" dirty="0">
                <a:solidFill>
                  <a:schemeClr val="bg2"/>
                </a:solidFill>
              </a:rPr>
              <a:t>A Comparison of Level Set, Phase Field, and Moving Mesh Methods</a:t>
            </a:r>
            <a:endParaRPr lang="en-US" sz="2400" baseline="30000" dirty="0">
              <a:solidFill>
                <a:schemeClr val="bg2"/>
              </a:solidFill>
            </a:endParaRPr>
          </a:p>
        </p:txBody>
      </p:sp>
      <p:pic>
        <p:nvPicPr>
          <p:cNvPr id="11" name="Picture 10">
            <a:extLst>
              <a:ext uri="{FF2B5EF4-FFF2-40B4-BE49-F238E27FC236}">
                <a16:creationId xmlns:a16="http://schemas.microsoft.com/office/drawing/2014/main" id="{42CF42A0-28DE-4A10-8554-FC17DECD4763}"/>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12" name="Picture 11">
            <a:extLst>
              <a:ext uri="{FF2B5EF4-FFF2-40B4-BE49-F238E27FC236}">
                <a16:creationId xmlns:a16="http://schemas.microsoft.com/office/drawing/2014/main" id="{6FBAB66A-94D7-4179-828B-D0C09EDC8436}"/>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3893558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Field with Topology Changes</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44900" y="1778000"/>
            <a:ext cx="5003800" cy="5003800"/>
          </a:xfrm>
        </p:spPr>
      </p:pic>
    </p:spTree>
    <p:extLst>
      <p:ext uri="{BB962C8B-B14F-4D97-AF65-F5344CB8AC3E}">
        <p14:creationId xmlns:p14="http://schemas.microsoft.com/office/powerpoint/2010/main" val="898346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Adaptive Meshing</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44900" y="1778000"/>
            <a:ext cx="5003800" cy="5003800"/>
          </a:xfrm>
        </p:spPr>
      </p:pic>
    </p:spTree>
    <p:extLst>
      <p:ext uri="{BB962C8B-B14F-4D97-AF65-F5344CB8AC3E}">
        <p14:creationId xmlns:p14="http://schemas.microsoft.com/office/powerpoint/2010/main" val="157784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FD37853-70F9-4B86-8358-E4057B7EDC36}"/>
              </a:ext>
            </a:extLst>
          </p:cNvPr>
          <p:cNvSpPr>
            <a:spLocks noGrp="1"/>
          </p:cNvSpPr>
          <p:nvPr>
            <p:ph sz="half" idx="18"/>
          </p:nvPr>
        </p:nvSpPr>
        <p:spPr/>
        <p:txBody>
          <a:bodyPr>
            <a:normAutofit fontScale="70000" lnSpcReduction="20000"/>
          </a:bodyPr>
          <a:lstStyle/>
          <a:p>
            <a:pPr>
              <a:lnSpc>
                <a:spcPct val="120000"/>
              </a:lnSpc>
              <a:spcBef>
                <a:spcPts val="500"/>
              </a:spcBef>
            </a:pPr>
            <a:r>
              <a:rPr lang="en-US" dirty="0"/>
              <a:t>The displacement velocity of the free surface is obtained as the fluid’s velocity</a:t>
            </a:r>
          </a:p>
          <a:p>
            <a:pPr>
              <a:lnSpc>
                <a:spcPct val="120000"/>
              </a:lnSpc>
              <a:spcBef>
                <a:spcPts val="500"/>
              </a:spcBef>
            </a:pPr>
            <a:r>
              <a:rPr lang="en-US" dirty="0"/>
              <a:t>The solution to the moving mesh equations smoothly displaces the mesh nodes at the surface and inside the bulk of the fluid</a:t>
            </a:r>
          </a:p>
          <a:p>
            <a:pPr>
              <a:lnSpc>
                <a:spcPct val="120000"/>
              </a:lnSpc>
              <a:spcBef>
                <a:spcPts val="500"/>
              </a:spcBef>
            </a:pPr>
            <a:r>
              <a:rPr lang="en-US" dirty="0"/>
              <a:t>The </a:t>
            </a:r>
            <a:r>
              <a:rPr lang="en-US" dirty="0" err="1"/>
              <a:t>Navier</a:t>
            </a:r>
            <a:r>
              <a:rPr lang="en-US" dirty="0"/>
              <a:t>-Stokes equations are solved on a moving frame fully coupled to the mesh equations</a:t>
            </a:r>
          </a:p>
        </p:txBody>
      </p:sp>
      <p:sp>
        <p:nvSpPr>
          <p:cNvPr id="3" name="Content Placeholder 2"/>
          <p:cNvSpPr>
            <a:spLocks noGrp="1"/>
          </p:cNvSpPr>
          <p:nvPr>
            <p:ph sz="quarter" idx="17"/>
          </p:nvPr>
        </p:nvSpPr>
        <p:spPr/>
        <p:txBody>
          <a:bodyPr>
            <a:normAutofit/>
          </a:bodyPr>
          <a:lstStyle/>
          <a:p>
            <a:r>
              <a:rPr lang="en-US" dirty="0"/>
              <a:t> </a:t>
            </a:r>
          </a:p>
        </p:txBody>
      </p:sp>
      <p:sp>
        <p:nvSpPr>
          <p:cNvPr id="2" name="Title 1"/>
          <p:cNvSpPr>
            <a:spLocks noGrp="1"/>
          </p:cNvSpPr>
          <p:nvPr>
            <p:ph type="title"/>
          </p:nvPr>
        </p:nvSpPr>
        <p:spPr/>
        <p:txBody>
          <a:bodyPr/>
          <a:lstStyle/>
          <a:p>
            <a:r>
              <a:rPr lang="en-US" dirty="0"/>
              <a:t>Free Surface with Moving Mesh</a:t>
            </a:r>
          </a:p>
        </p:txBody>
      </p:sp>
      <p:pic>
        <p:nvPicPr>
          <p:cNvPr id="7" name="Picture 6">
            <a:extLst>
              <a:ext uri="{FF2B5EF4-FFF2-40B4-BE49-F238E27FC236}">
                <a16:creationId xmlns:a16="http://schemas.microsoft.com/office/drawing/2014/main" id="{EC796A58-0666-4E54-8948-A71D67B55184}"/>
              </a:ext>
            </a:extLst>
          </p:cNvPr>
          <p:cNvPicPr>
            <a:picLocks noChangeAspect="1"/>
          </p:cNvPicPr>
          <p:nvPr/>
        </p:nvPicPr>
        <p:blipFill rotWithShape="1">
          <a:blip r:embed="rId2"/>
          <a:srcRect r="32856" b="5405"/>
          <a:stretch/>
        </p:blipFill>
        <p:spPr>
          <a:xfrm>
            <a:off x="4361411" y="582355"/>
            <a:ext cx="8186189" cy="6487312"/>
          </a:xfrm>
          <a:prstGeom prst="rect">
            <a:avLst/>
          </a:prstGeom>
        </p:spPr>
      </p:pic>
    </p:spTree>
    <p:extLst>
      <p:ext uri="{BB962C8B-B14F-4D97-AF65-F5344CB8AC3E}">
        <p14:creationId xmlns:p14="http://schemas.microsoft.com/office/powerpoint/2010/main" val="1169809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C0E6DE7-3E02-4ABC-A08D-A6155E3394EB}"/>
              </a:ext>
            </a:extLst>
          </p:cNvPr>
          <p:cNvSpPr>
            <a:spLocks noGrp="1"/>
          </p:cNvSpPr>
          <p:nvPr>
            <p:ph sz="half" idx="18"/>
          </p:nvPr>
        </p:nvSpPr>
        <p:spPr/>
        <p:txBody>
          <a:bodyPr>
            <a:normAutofit fontScale="77500" lnSpcReduction="20000"/>
          </a:bodyPr>
          <a:lstStyle/>
          <a:p>
            <a:pPr>
              <a:lnSpc>
                <a:spcPct val="120000"/>
              </a:lnSpc>
              <a:spcBef>
                <a:spcPts val="500"/>
              </a:spcBef>
            </a:pPr>
            <a:r>
              <a:rPr lang="en-US" dirty="0"/>
              <a:t>Benefits:</a:t>
            </a:r>
          </a:p>
          <a:p>
            <a:pPr marL="542925" lvl="1" indent="-295275">
              <a:lnSpc>
                <a:spcPct val="120000"/>
              </a:lnSpc>
              <a:spcBef>
                <a:spcPts val="500"/>
              </a:spcBef>
            </a:pPr>
            <a:r>
              <a:rPr lang="en-US" dirty="0"/>
              <a:t>Forces on the surface, such as surface tension, can be added directly at the surface as boundary conditions</a:t>
            </a:r>
          </a:p>
          <a:p>
            <a:pPr marL="542925" lvl="1" indent="-295275">
              <a:lnSpc>
                <a:spcPct val="120000"/>
              </a:lnSpc>
              <a:spcBef>
                <a:spcPts val="500"/>
              </a:spcBef>
            </a:pPr>
            <a:r>
              <a:rPr lang="en-US" dirty="0"/>
              <a:t>Computationally efficient since there is the option to avoid computing the velocity and pressure fields in the gas phase </a:t>
            </a:r>
          </a:p>
          <a:p>
            <a:pPr>
              <a:lnSpc>
                <a:spcPct val="120000"/>
              </a:lnSpc>
              <a:spcBef>
                <a:spcPts val="500"/>
              </a:spcBef>
            </a:pPr>
            <a:r>
              <a:rPr lang="en-US" dirty="0"/>
              <a:t>Downside:</a:t>
            </a:r>
          </a:p>
          <a:p>
            <a:pPr marL="542925" lvl="1" indent="-295275">
              <a:lnSpc>
                <a:spcPct val="120000"/>
              </a:lnSpc>
              <a:spcBef>
                <a:spcPts val="500"/>
              </a:spcBef>
            </a:pPr>
            <a:r>
              <a:rPr lang="en-US" dirty="0"/>
              <a:t>Cannot handle topology changes</a:t>
            </a:r>
          </a:p>
        </p:txBody>
      </p:sp>
      <p:sp>
        <p:nvSpPr>
          <p:cNvPr id="7" name="Content Placeholder 6">
            <a:extLst>
              <a:ext uri="{FF2B5EF4-FFF2-40B4-BE49-F238E27FC236}">
                <a16:creationId xmlns:a16="http://schemas.microsoft.com/office/drawing/2014/main" id="{3B35F2D2-975C-42AE-B05A-0A0EAAC43D5B}"/>
              </a:ext>
            </a:extLst>
          </p:cNvPr>
          <p:cNvSpPr>
            <a:spLocks noGrp="1"/>
          </p:cNvSpPr>
          <p:nvPr>
            <p:ph sz="quarter" idx="17"/>
          </p:nvPr>
        </p:nvSpPr>
        <p:spPr/>
        <p:txBody>
          <a:bodyPr/>
          <a:lstStyle/>
          <a:p>
            <a:endParaRPr lang="en-US"/>
          </a:p>
        </p:txBody>
      </p:sp>
      <p:sp>
        <p:nvSpPr>
          <p:cNvPr id="2" name="Title 1"/>
          <p:cNvSpPr>
            <a:spLocks noGrp="1"/>
          </p:cNvSpPr>
          <p:nvPr>
            <p:ph type="title"/>
          </p:nvPr>
        </p:nvSpPr>
        <p:spPr/>
        <p:txBody>
          <a:bodyPr/>
          <a:lstStyle/>
          <a:p>
            <a:r>
              <a:rPr lang="en-US"/>
              <a:t>Free Surface with Moving Mesh</a:t>
            </a:r>
            <a:endParaRPr lang="en-US" dirty="0"/>
          </a:p>
        </p:txBody>
      </p:sp>
      <p:pic>
        <p:nvPicPr>
          <p:cNvPr id="6" name="Picture 5">
            <a:extLst>
              <a:ext uri="{FF2B5EF4-FFF2-40B4-BE49-F238E27FC236}">
                <a16:creationId xmlns:a16="http://schemas.microsoft.com/office/drawing/2014/main" id="{4D6FCCFA-5B95-4E87-B143-E879AEE9507B}"/>
              </a:ext>
            </a:extLst>
          </p:cNvPr>
          <p:cNvPicPr>
            <a:picLocks noChangeAspect="1"/>
          </p:cNvPicPr>
          <p:nvPr/>
        </p:nvPicPr>
        <p:blipFill rotWithShape="1">
          <a:blip r:embed="rId2"/>
          <a:srcRect r="32856" b="5405"/>
          <a:stretch/>
        </p:blipFill>
        <p:spPr>
          <a:xfrm>
            <a:off x="4361411" y="582355"/>
            <a:ext cx="8186189" cy="6487312"/>
          </a:xfrm>
          <a:prstGeom prst="rect">
            <a:avLst/>
          </a:prstGeom>
        </p:spPr>
      </p:pic>
    </p:spTree>
    <p:extLst>
      <p:ext uri="{BB962C8B-B14F-4D97-AF65-F5344CB8AC3E}">
        <p14:creationId xmlns:p14="http://schemas.microsoft.com/office/powerpoint/2010/main" val="3769581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EDB467-F683-452D-B262-FCC1BC74996F}"/>
              </a:ext>
            </a:extLst>
          </p:cNvPr>
          <p:cNvSpPr>
            <a:spLocks noGrp="1"/>
          </p:cNvSpPr>
          <p:nvPr>
            <p:ph type="title"/>
          </p:nvPr>
        </p:nvSpPr>
        <p:spPr/>
        <p:txBody>
          <a:bodyPr/>
          <a:lstStyle/>
          <a:p>
            <a:r>
              <a:rPr lang="en-US" cap="small" dirty="0"/>
              <a:t>Moving Mesh vs Phase field</a:t>
            </a:r>
          </a:p>
        </p:txBody>
      </p:sp>
      <p:grpSp>
        <p:nvGrpSpPr>
          <p:cNvPr id="6" name="Group 5">
            <a:extLst>
              <a:ext uri="{FF2B5EF4-FFF2-40B4-BE49-F238E27FC236}">
                <a16:creationId xmlns:a16="http://schemas.microsoft.com/office/drawing/2014/main" id="{3C7C58E3-AFFD-43EC-AF4D-D6390EED7A07}"/>
              </a:ext>
            </a:extLst>
          </p:cNvPr>
          <p:cNvGrpSpPr/>
          <p:nvPr/>
        </p:nvGrpSpPr>
        <p:grpSpPr>
          <a:xfrm>
            <a:off x="1029542" y="900853"/>
            <a:ext cx="10169712" cy="5742566"/>
            <a:chOff x="2377433" y="1904997"/>
            <a:chExt cx="7609418" cy="4296836"/>
          </a:xfrm>
        </p:grpSpPr>
        <p:pic>
          <p:nvPicPr>
            <p:cNvPr id="7" name="Picture 6">
              <a:extLst>
                <a:ext uri="{FF2B5EF4-FFF2-40B4-BE49-F238E27FC236}">
                  <a16:creationId xmlns:a16="http://schemas.microsoft.com/office/drawing/2014/main" id="{03E2D18F-41AA-4D0C-B0D9-4D3619907C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7433" y="4201583"/>
              <a:ext cx="2000250" cy="2000250"/>
            </a:xfrm>
            <a:prstGeom prst="rect">
              <a:avLst/>
            </a:prstGeom>
          </p:spPr>
        </p:pic>
        <p:pic>
          <p:nvPicPr>
            <p:cNvPr id="8" name="Picture 7">
              <a:extLst>
                <a:ext uri="{FF2B5EF4-FFF2-40B4-BE49-F238E27FC236}">
                  <a16:creationId xmlns:a16="http://schemas.microsoft.com/office/drawing/2014/main" id="{693DDC6E-BBEF-446D-B8EA-C40CBA586A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2017" y="4201583"/>
              <a:ext cx="2000250" cy="2000250"/>
            </a:xfrm>
            <a:prstGeom prst="rect">
              <a:avLst/>
            </a:prstGeom>
          </p:spPr>
        </p:pic>
        <p:pic>
          <p:nvPicPr>
            <p:cNvPr id="9" name="Picture 8">
              <a:extLst>
                <a:ext uri="{FF2B5EF4-FFF2-40B4-BE49-F238E27FC236}">
                  <a16:creationId xmlns:a16="http://schemas.microsoft.com/office/drawing/2014/main" id="{B206FAF3-9068-4DDB-ACA6-8E21F45FA5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6601" y="4201583"/>
              <a:ext cx="2000250" cy="2000250"/>
            </a:xfrm>
            <a:prstGeom prst="rect">
              <a:avLst/>
            </a:prstGeom>
          </p:spPr>
        </p:pic>
        <p:pic>
          <p:nvPicPr>
            <p:cNvPr id="10" name="Picture 9">
              <a:extLst>
                <a:ext uri="{FF2B5EF4-FFF2-40B4-BE49-F238E27FC236}">
                  <a16:creationId xmlns:a16="http://schemas.microsoft.com/office/drawing/2014/main" id="{80414FCB-20B1-438D-ADCB-4304B1E26E7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82017" y="1904997"/>
              <a:ext cx="1997769" cy="1997769"/>
            </a:xfrm>
            <a:prstGeom prst="rect">
              <a:avLst/>
            </a:prstGeom>
          </p:spPr>
        </p:pic>
        <p:pic>
          <p:nvPicPr>
            <p:cNvPr id="11" name="Picture 10">
              <a:extLst>
                <a:ext uri="{FF2B5EF4-FFF2-40B4-BE49-F238E27FC236}">
                  <a16:creationId xmlns:a16="http://schemas.microsoft.com/office/drawing/2014/main" id="{E56385C2-CE24-4E31-897E-1F7DF78C2BD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84119" y="1904997"/>
              <a:ext cx="1997769" cy="1997769"/>
            </a:xfrm>
            <a:prstGeom prst="rect">
              <a:avLst/>
            </a:prstGeom>
          </p:spPr>
        </p:pic>
        <p:pic>
          <p:nvPicPr>
            <p:cNvPr id="12" name="Picture 11">
              <a:extLst>
                <a:ext uri="{FF2B5EF4-FFF2-40B4-BE49-F238E27FC236}">
                  <a16:creationId xmlns:a16="http://schemas.microsoft.com/office/drawing/2014/main" id="{CA2FF49D-D6E6-4794-B8E7-21816993EB9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77433" y="1904997"/>
              <a:ext cx="2000251" cy="2000251"/>
            </a:xfrm>
            <a:prstGeom prst="rect">
              <a:avLst/>
            </a:prstGeom>
          </p:spPr>
        </p:pic>
      </p:grpSp>
    </p:spTree>
    <p:extLst>
      <p:ext uri="{BB962C8B-B14F-4D97-AF65-F5344CB8AC3E}">
        <p14:creationId xmlns:p14="http://schemas.microsoft.com/office/powerpoint/2010/main" val="2018513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Moving Mesh vs Phase field</a:t>
            </a: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44900" y="1778000"/>
            <a:ext cx="5003800" cy="5003800"/>
          </a:xfrm>
        </p:spPr>
      </p:pic>
    </p:spTree>
    <p:extLst>
      <p:ext uri="{BB962C8B-B14F-4D97-AF65-F5344CB8AC3E}">
        <p14:creationId xmlns:p14="http://schemas.microsoft.com/office/powerpoint/2010/main" val="1566821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Conclusions for Modeling of Free Surfaces</a:t>
            </a:r>
          </a:p>
        </p:txBody>
      </p:sp>
      <p:sp>
        <p:nvSpPr>
          <p:cNvPr id="4" name="Content Placeholder 3">
            <a:extLst>
              <a:ext uri="{FF2B5EF4-FFF2-40B4-BE49-F238E27FC236}">
                <a16:creationId xmlns:a16="http://schemas.microsoft.com/office/drawing/2014/main" id="{348BA146-8B83-4618-B0C5-4F74A6610C78}"/>
              </a:ext>
            </a:extLst>
          </p:cNvPr>
          <p:cNvSpPr>
            <a:spLocks noGrp="1"/>
          </p:cNvSpPr>
          <p:nvPr>
            <p:ph sz="quarter" idx="11"/>
          </p:nvPr>
        </p:nvSpPr>
        <p:spPr/>
        <p:txBody>
          <a:bodyPr/>
          <a:lstStyle/>
          <a:p>
            <a:r>
              <a:rPr lang="en-US" dirty="0"/>
              <a:t> </a:t>
            </a:r>
          </a:p>
        </p:txBody>
      </p:sp>
      <p:sp>
        <p:nvSpPr>
          <p:cNvPr id="3" name="Content Placeholder 2"/>
          <p:cNvSpPr>
            <a:spLocks noGrp="1"/>
          </p:cNvSpPr>
          <p:nvPr>
            <p:ph sz="half" idx="10"/>
          </p:nvPr>
        </p:nvSpPr>
        <p:spPr/>
        <p:txBody>
          <a:bodyPr/>
          <a:lstStyle/>
          <a:p>
            <a:r>
              <a:rPr lang="en-US" dirty="0"/>
              <a:t>Moving mesh is the best choice if there are no topology changes</a:t>
            </a:r>
          </a:p>
          <a:p>
            <a:r>
              <a:rPr lang="en-US" dirty="0"/>
              <a:t>Phase field is the best choice for modeling free surfaces with surface tension effects and where topology changes occur</a:t>
            </a:r>
          </a:p>
          <a:p>
            <a:r>
              <a:rPr lang="en-US" dirty="0"/>
              <a:t>Level set is the most computationally effective method when surface tension is less important</a:t>
            </a:r>
          </a:p>
        </p:txBody>
      </p:sp>
      <p:pic>
        <p:nvPicPr>
          <p:cNvPr id="6" name="Picture 5">
            <a:extLst>
              <a:ext uri="{FF2B5EF4-FFF2-40B4-BE49-F238E27FC236}">
                <a16:creationId xmlns:a16="http://schemas.microsoft.com/office/drawing/2014/main" id="{861B6D5E-699F-49B1-9CBE-1C5D401167D4}"/>
              </a:ext>
            </a:extLst>
          </p:cNvPr>
          <p:cNvPicPr>
            <a:picLocks noChangeAspect="1"/>
          </p:cNvPicPr>
          <p:nvPr/>
        </p:nvPicPr>
        <p:blipFill rotWithShape="1">
          <a:blip r:embed="rId2"/>
          <a:srcRect l="20473" t="2601" r="20691" b="23237"/>
          <a:stretch/>
        </p:blipFill>
        <p:spPr>
          <a:xfrm>
            <a:off x="5138280" y="0"/>
            <a:ext cx="7053720" cy="6858000"/>
          </a:xfrm>
          <a:prstGeom prst="rect">
            <a:avLst/>
          </a:prstGeom>
        </p:spPr>
      </p:pic>
    </p:spTree>
    <p:extLst>
      <p:ext uri="{BB962C8B-B14F-4D97-AF65-F5344CB8AC3E}">
        <p14:creationId xmlns:p14="http://schemas.microsoft.com/office/powerpoint/2010/main" val="627115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Free Liquid Surfaces </a:t>
            </a:r>
          </a:p>
        </p:txBody>
      </p:sp>
      <p:sp>
        <p:nvSpPr>
          <p:cNvPr id="4" name="Content Placeholder 3">
            <a:extLst>
              <a:ext uri="{FF2B5EF4-FFF2-40B4-BE49-F238E27FC236}">
                <a16:creationId xmlns:a16="http://schemas.microsoft.com/office/drawing/2014/main" id="{8BC31D78-A691-4F78-B9DF-23B60F8C716F}"/>
              </a:ext>
            </a:extLst>
          </p:cNvPr>
          <p:cNvSpPr>
            <a:spLocks noGrp="1"/>
          </p:cNvSpPr>
          <p:nvPr>
            <p:ph sz="quarter" idx="11"/>
          </p:nvPr>
        </p:nvSpPr>
        <p:spPr/>
        <p:txBody>
          <a:bodyPr/>
          <a:lstStyle/>
          <a:p>
            <a:r>
              <a:rPr lang="en-US" dirty="0"/>
              <a:t> </a:t>
            </a:r>
          </a:p>
        </p:txBody>
      </p:sp>
      <p:sp>
        <p:nvSpPr>
          <p:cNvPr id="3" name="Content Placeholder 2"/>
          <p:cNvSpPr>
            <a:spLocks noGrp="1"/>
          </p:cNvSpPr>
          <p:nvPr>
            <p:ph sz="half" idx="10"/>
          </p:nvPr>
        </p:nvSpPr>
        <p:spPr/>
        <p:txBody>
          <a:bodyPr/>
          <a:lstStyle/>
          <a:p>
            <a:pPr marL="0" indent="0">
              <a:buNone/>
            </a:pPr>
            <a:r>
              <a:rPr lang="en-US" sz="2400" b="1" dirty="0"/>
              <a:t>Three different approaches:</a:t>
            </a:r>
          </a:p>
          <a:p>
            <a:r>
              <a:rPr lang="en-US" dirty="0"/>
              <a:t>Level Set</a:t>
            </a:r>
          </a:p>
          <a:p>
            <a:r>
              <a:rPr lang="en-US" dirty="0"/>
              <a:t>Phase Field</a:t>
            </a:r>
          </a:p>
          <a:p>
            <a:r>
              <a:rPr lang="en-US" dirty="0"/>
              <a:t>Moving Mesh</a:t>
            </a:r>
          </a:p>
        </p:txBody>
      </p:sp>
      <p:pic>
        <p:nvPicPr>
          <p:cNvPr id="8" name="Picture 7">
            <a:extLst>
              <a:ext uri="{FF2B5EF4-FFF2-40B4-BE49-F238E27FC236}">
                <a16:creationId xmlns:a16="http://schemas.microsoft.com/office/drawing/2014/main" id="{6ACEBFCE-5806-4DF3-BFA5-BF7DE3ADD818}"/>
              </a:ext>
            </a:extLst>
          </p:cNvPr>
          <p:cNvPicPr>
            <a:picLocks noChangeAspect="1"/>
          </p:cNvPicPr>
          <p:nvPr/>
        </p:nvPicPr>
        <p:blipFill rotWithShape="1">
          <a:blip r:embed="rId2"/>
          <a:srcRect l="20473" t="2601" r="20691" b="23237"/>
          <a:stretch/>
        </p:blipFill>
        <p:spPr>
          <a:xfrm>
            <a:off x="5138280" y="0"/>
            <a:ext cx="7053720" cy="6858000"/>
          </a:xfrm>
          <a:prstGeom prst="rect">
            <a:avLst/>
          </a:prstGeom>
        </p:spPr>
      </p:pic>
    </p:spTree>
    <p:extLst>
      <p:ext uri="{BB962C8B-B14F-4D97-AF65-F5344CB8AC3E}">
        <p14:creationId xmlns:p14="http://schemas.microsoft.com/office/powerpoint/2010/main" val="3356828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3E0C317-BB4C-4179-A95F-2FCD584DB020}"/>
              </a:ext>
            </a:extLst>
          </p:cNvPr>
          <p:cNvSpPr>
            <a:spLocks noGrp="1"/>
          </p:cNvSpPr>
          <p:nvPr>
            <p:ph sz="half" idx="18"/>
          </p:nvPr>
        </p:nvSpPr>
        <p:spPr/>
        <p:txBody>
          <a:bodyPr>
            <a:normAutofit fontScale="77500" lnSpcReduction="20000"/>
          </a:bodyPr>
          <a:lstStyle/>
          <a:p>
            <a:pPr>
              <a:lnSpc>
                <a:spcPct val="120000"/>
              </a:lnSpc>
              <a:spcBef>
                <a:spcPts val="500"/>
              </a:spcBef>
            </a:pPr>
            <a:r>
              <a:rPr lang="en-US" dirty="0"/>
              <a:t>The free surface is an </a:t>
            </a:r>
            <a:r>
              <a:rPr lang="en-US" dirty="0" err="1"/>
              <a:t>isosurface</a:t>
            </a:r>
            <a:r>
              <a:rPr lang="en-US" dirty="0"/>
              <a:t> of either the level set or the phase field function, both denoted </a:t>
            </a:r>
            <a:r>
              <a:rPr lang="en-US" i="1" dirty="0">
                <a:latin typeface="Symbol" panose="05050102010706020507" pitchFamily="18" charset="2"/>
              </a:rPr>
              <a:t>f</a:t>
            </a:r>
            <a:endParaRPr lang="en-US" dirty="0"/>
          </a:p>
          <a:p>
            <a:pPr>
              <a:lnSpc>
                <a:spcPct val="120000"/>
              </a:lnSpc>
              <a:spcBef>
                <a:spcPts val="500"/>
              </a:spcBef>
            </a:pPr>
            <a:r>
              <a:rPr lang="en-US" dirty="0"/>
              <a:t>The level set or phase field functions, </a:t>
            </a:r>
            <a:r>
              <a:rPr lang="en-US" i="1" dirty="0">
                <a:latin typeface="Symbol" panose="05050102010706020507" pitchFamily="18" charset="2"/>
              </a:rPr>
              <a:t>f</a:t>
            </a:r>
            <a:r>
              <a:rPr lang="en-US" dirty="0"/>
              <a:t>, are advected by the fluids’ velocity vectors</a:t>
            </a:r>
          </a:p>
          <a:p>
            <a:pPr>
              <a:lnSpc>
                <a:spcPct val="120000"/>
              </a:lnSpc>
              <a:spcBef>
                <a:spcPts val="500"/>
              </a:spcBef>
            </a:pPr>
            <a:r>
              <a:rPr lang="en-US" dirty="0"/>
              <a:t>The value of </a:t>
            </a:r>
            <a:r>
              <a:rPr lang="en-US" i="1" dirty="0">
                <a:latin typeface="Symbol" panose="05050102010706020507" pitchFamily="18" charset="2"/>
              </a:rPr>
              <a:t>f</a:t>
            </a:r>
            <a:r>
              <a:rPr lang="en-US" dirty="0"/>
              <a:t> determines the properties of the fluids, e.g. if it is the liquid or the gas</a:t>
            </a:r>
          </a:p>
        </p:txBody>
      </p:sp>
      <p:sp>
        <p:nvSpPr>
          <p:cNvPr id="3" name="Content Placeholder 2"/>
          <p:cNvSpPr>
            <a:spLocks noGrp="1"/>
          </p:cNvSpPr>
          <p:nvPr>
            <p:ph sz="quarter" idx="17"/>
          </p:nvPr>
        </p:nvSpPr>
        <p:spPr/>
        <p:txBody>
          <a:bodyPr>
            <a:normAutofit/>
          </a:bodyPr>
          <a:lstStyle/>
          <a:p>
            <a:endParaRPr lang="en-US" dirty="0"/>
          </a:p>
        </p:txBody>
      </p:sp>
      <p:sp>
        <p:nvSpPr>
          <p:cNvPr id="2" name="Title 1"/>
          <p:cNvSpPr>
            <a:spLocks noGrp="1"/>
          </p:cNvSpPr>
          <p:nvPr>
            <p:ph type="title"/>
          </p:nvPr>
        </p:nvSpPr>
        <p:spPr/>
        <p:txBody>
          <a:bodyPr/>
          <a:lstStyle/>
          <a:p>
            <a:r>
              <a:rPr lang="en-US" dirty="0"/>
              <a:t>Level Set and Phase Field Methods</a:t>
            </a:r>
          </a:p>
        </p:txBody>
      </p:sp>
      <p:pic>
        <p:nvPicPr>
          <p:cNvPr id="8" name="Picture 7">
            <a:extLst>
              <a:ext uri="{FF2B5EF4-FFF2-40B4-BE49-F238E27FC236}">
                <a16:creationId xmlns:a16="http://schemas.microsoft.com/office/drawing/2014/main" id="{7D6F58D6-DC42-4CF4-B50E-93FC75607493}"/>
              </a:ext>
            </a:extLst>
          </p:cNvPr>
          <p:cNvPicPr>
            <a:picLocks noChangeAspect="1"/>
          </p:cNvPicPr>
          <p:nvPr/>
        </p:nvPicPr>
        <p:blipFill rotWithShape="1">
          <a:blip r:embed="rId2"/>
          <a:srcRect r="33550" b="3800"/>
          <a:stretch/>
        </p:blipFill>
        <p:spPr>
          <a:xfrm>
            <a:off x="4361411" y="582355"/>
            <a:ext cx="8101522" cy="6597378"/>
          </a:xfrm>
          <a:prstGeom prst="rect">
            <a:avLst/>
          </a:prstGeom>
        </p:spPr>
      </p:pic>
    </p:spTree>
    <p:extLst>
      <p:ext uri="{BB962C8B-B14F-4D97-AF65-F5344CB8AC3E}">
        <p14:creationId xmlns:p14="http://schemas.microsoft.com/office/powerpoint/2010/main" val="657650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 Set and Phase Field Methods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The model equation (the nonconservative form):</a:t>
                </a:r>
              </a:p>
              <a:p>
                <a:endParaRPr lang="en-US" dirty="0"/>
              </a:p>
              <a:p>
                <a:pPr marL="389457" lvl="1" indent="0">
                  <a:buNone/>
                </a:pPr>
                <a14:m>
                  <m:oMathPara xmlns:m="http://schemas.openxmlformats.org/officeDocument/2006/math">
                    <m:oMathParaPr>
                      <m:jc m:val="centerGroup"/>
                    </m:oMathParaPr>
                    <m:oMath xmlns:m="http://schemas.openxmlformats.org/officeDocument/2006/math">
                      <m:f>
                        <m:fPr>
                          <m:ctrlPr>
                            <a:rPr lang="da-DK" sz="2500" b="0" i="1" smtClean="0">
                              <a:latin typeface="Cambria Math" panose="02040503050406030204" pitchFamily="18" charset="0"/>
                            </a:rPr>
                          </m:ctrlPr>
                        </m:fPr>
                        <m:num>
                          <m:r>
                            <a:rPr lang="da-DK" sz="2500" b="0" i="1" smtClean="0">
                              <a:latin typeface="Cambria Math" panose="02040503050406030204" pitchFamily="18" charset="0"/>
                            </a:rPr>
                            <m:t>𝜕</m:t>
                          </m:r>
                          <m:r>
                            <a:rPr lang="da-DK" sz="2500" b="0" i="1" smtClean="0">
                              <a:latin typeface="Cambria Math" panose="02040503050406030204" pitchFamily="18" charset="0"/>
                              <a:ea typeface="Cambria Math" panose="02040503050406030204" pitchFamily="18" charset="0"/>
                            </a:rPr>
                            <m:t>𝜙</m:t>
                          </m:r>
                        </m:num>
                        <m:den>
                          <m:r>
                            <a:rPr lang="da-DK" sz="2500" b="0" i="1" smtClean="0">
                              <a:latin typeface="Cambria Math" panose="02040503050406030204" pitchFamily="18" charset="0"/>
                            </a:rPr>
                            <m:t>𝜕</m:t>
                          </m:r>
                          <m:r>
                            <a:rPr lang="da-DK" sz="2500" b="0" i="1" smtClean="0">
                              <a:latin typeface="Cambria Math" panose="02040503050406030204" pitchFamily="18" charset="0"/>
                            </a:rPr>
                            <m:t>𝑡</m:t>
                          </m:r>
                        </m:den>
                      </m:f>
                      <m:r>
                        <a:rPr lang="da-DK" sz="2500" b="0" i="1" smtClean="0">
                          <a:latin typeface="Cambria Math" panose="02040503050406030204" pitchFamily="18" charset="0"/>
                        </a:rPr>
                        <m:t>+</m:t>
                      </m:r>
                      <m:r>
                        <a:rPr lang="da-DK" sz="2500" b="1" i="1" smtClean="0">
                          <a:latin typeface="Cambria Math" panose="02040503050406030204" pitchFamily="18" charset="0"/>
                        </a:rPr>
                        <m:t>𝒖</m:t>
                      </m:r>
                      <m:r>
                        <a:rPr lang="da-DK" sz="2500" i="1">
                          <a:latin typeface="Cambria Math" panose="02040503050406030204" pitchFamily="18" charset="0"/>
                          <a:ea typeface="Cambria Math" panose="02040503050406030204" pitchFamily="18" charset="0"/>
                        </a:rPr>
                        <m:t>∙</m:t>
                      </m:r>
                      <m:r>
                        <m:rPr>
                          <m:sty m:val="p"/>
                        </m:rPr>
                        <a:rPr lang="da-DK" sz="2500" i="1">
                          <a:latin typeface="Cambria Math" panose="02040503050406030204" pitchFamily="18" charset="0"/>
                          <a:ea typeface="Cambria Math" panose="02040503050406030204" pitchFamily="18" charset="0"/>
                        </a:rPr>
                        <m:t>∇</m:t>
                      </m:r>
                      <m:r>
                        <a:rPr lang="da-DK" sz="2500" i="1">
                          <a:latin typeface="Cambria Math" panose="02040503050406030204" pitchFamily="18" charset="0"/>
                          <a:ea typeface="Cambria Math" panose="02040503050406030204" pitchFamily="18" charset="0"/>
                        </a:rPr>
                        <m:t>𝜙</m:t>
                      </m:r>
                      <m:r>
                        <a:rPr lang="da-DK" sz="2500" b="0" i="1" smtClean="0">
                          <a:latin typeface="Cambria Math" panose="02040503050406030204" pitchFamily="18" charset="0"/>
                        </a:rPr>
                        <m:t>=</m:t>
                      </m:r>
                      <m:r>
                        <a:rPr lang="da-DK" sz="2500" b="0" i="1" smtClean="0">
                          <a:latin typeface="Cambria Math" panose="02040503050406030204" pitchFamily="18" charset="0"/>
                        </a:rPr>
                        <m:t>𝐹</m:t>
                      </m:r>
                    </m:oMath>
                  </m:oMathPara>
                </a14:m>
                <a:endParaRPr lang="en-US" sz="2500" dirty="0"/>
              </a:p>
              <a:p>
                <a:pPr marL="0" indent="0">
                  <a:buNone/>
                </a:pPr>
                <a:br>
                  <a:rPr lang="en-US" dirty="0"/>
                </a:br>
                <a:br>
                  <a:rPr lang="en-US" dirty="0"/>
                </a:br>
                <a:br>
                  <a:rPr lang="en-US" dirty="0"/>
                </a:br>
                <a:br>
                  <a:rPr lang="en-US" dirty="0"/>
                </a:br>
                <a:endParaRPr lang="en-US" dirty="0"/>
              </a:p>
              <a:p>
                <a:r>
                  <a:rPr lang="en-US" dirty="0"/>
                  <a:t>The source term, </a:t>
                </a:r>
                <a:r>
                  <a:rPr lang="en-US" i="1" dirty="0">
                    <a:latin typeface="Cambria Math" panose="02040503050406030204" pitchFamily="18" charset="0"/>
                    <a:ea typeface="Cambria Math" panose="02040503050406030204" pitchFamily="18" charset="0"/>
                  </a:rPr>
                  <a:t>F</a:t>
                </a:r>
                <a:r>
                  <a:rPr lang="en-US" dirty="0"/>
                  <a:t>, differs in the two methods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376" t="-853"/>
                </a:stretch>
              </a:blipFill>
            </p:spPr>
            <p:txBody>
              <a:bodyPr/>
              <a:lstStyle/>
              <a:p>
                <a:r>
                  <a:rPr lang="en-US">
                    <a:noFill/>
                  </a:rPr>
                  <a:t> </a:t>
                </a:r>
              </a:p>
            </p:txBody>
          </p:sp>
        </mc:Fallback>
      </mc:AlternateContent>
      <p:cxnSp>
        <p:nvCxnSpPr>
          <p:cNvPr id="9" name="Elbow Connector 8"/>
          <p:cNvCxnSpPr>
            <a:cxnSpLocks/>
          </p:cNvCxnSpPr>
          <p:nvPr/>
        </p:nvCxnSpPr>
        <p:spPr>
          <a:xfrm rot="10800000">
            <a:off x="7086806" y="3077329"/>
            <a:ext cx="2305795" cy="1250871"/>
          </a:xfrm>
          <a:prstGeom prst="bentConnector3">
            <a:avLst>
              <a:gd name="adj1" fmla="val -23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Elbow Connector 10"/>
          <p:cNvCxnSpPr>
            <a:cxnSpLocks/>
          </p:cNvCxnSpPr>
          <p:nvPr/>
        </p:nvCxnSpPr>
        <p:spPr>
          <a:xfrm rot="16200000" flipV="1">
            <a:off x="5876060" y="3675519"/>
            <a:ext cx="1002828" cy="16529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885330" y="4328199"/>
            <a:ext cx="7277057" cy="369332"/>
          </a:xfrm>
          <a:prstGeom prst="rect">
            <a:avLst/>
          </a:prstGeom>
          <a:noFill/>
          <a:ln>
            <a:noFill/>
          </a:ln>
        </p:spPr>
        <p:txBody>
          <a:bodyPr wrap="none" rtlCol="0">
            <a:spAutoFit/>
          </a:bodyPr>
          <a:lstStyle/>
          <a:p>
            <a:r>
              <a:rPr lang="en-US" dirty="0">
                <a:latin typeface="Calibri Light" panose="020F0302020204030204" pitchFamily="34" charset="0"/>
              </a:rPr>
              <a:t>The velocity vector     The phase field or level set function     A source term</a:t>
            </a:r>
          </a:p>
        </p:txBody>
      </p:sp>
      <p:sp>
        <p:nvSpPr>
          <p:cNvPr id="14" name="Rectangle 13"/>
          <p:cNvSpPr/>
          <p:nvPr/>
        </p:nvSpPr>
        <p:spPr>
          <a:xfrm>
            <a:off x="5477616" y="4310985"/>
            <a:ext cx="590656" cy="262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350440" y="4310984"/>
            <a:ext cx="590656" cy="262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9392600" y="4307784"/>
            <a:ext cx="590656" cy="262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460122" y="3081175"/>
            <a:ext cx="590656" cy="262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0839" y="3084563"/>
            <a:ext cx="590656" cy="262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Elbow Connector 21"/>
          <p:cNvCxnSpPr>
            <a:cxnSpLocks/>
          </p:cNvCxnSpPr>
          <p:nvPr/>
        </p:nvCxnSpPr>
        <p:spPr>
          <a:xfrm rot="5400000" flipH="1" flipV="1">
            <a:off x="4717085" y="3308523"/>
            <a:ext cx="1007957" cy="89415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902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Level Set and Phase Field Methods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a:t>Fluid Properties with volume averaging:</a:t>
                </a:r>
              </a:p>
              <a:p>
                <a:endParaRPr lang="en-US" dirty="0"/>
              </a:p>
              <a:p>
                <a:pPr marL="389457" lvl="1" indent="0">
                  <a:buNone/>
                </a:pPr>
                <a14:m>
                  <m:oMathPara xmlns:m="http://schemas.openxmlformats.org/officeDocument/2006/math">
                    <m:oMathParaPr>
                      <m:jc m:val="centerGroup"/>
                    </m:oMathParaPr>
                    <m:oMath xmlns:m="http://schemas.openxmlformats.org/officeDocument/2006/math">
                      <m:r>
                        <a:rPr lang="da-DK" sz="2500" b="0" i="1" smtClean="0">
                          <a:latin typeface="Cambria Math" panose="02040503050406030204" pitchFamily="18" charset="0"/>
                          <a:ea typeface="Cambria Math" panose="02040503050406030204" pitchFamily="18" charset="0"/>
                        </a:rPr>
                        <m:t>𝜌</m:t>
                      </m:r>
                      <m:r>
                        <a:rPr lang="da-DK" sz="2500" b="0" i="1" smtClean="0">
                          <a:latin typeface="Cambria Math" panose="02040503050406030204" pitchFamily="18" charset="0"/>
                          <a:ea typeface="Cambria Math" panose="02040503050406030204" pitchFamily="18" charset="0"/>
                        </a:rPr>
                        <m:t>=</m:t>
                      </m:r>
                      <m:sSub>
                        <m:sSubPr>
                          <m:ctrlPr>
                            <a:rPr lang="da-DK" sz="2500" b="0" i="1" smtClean="0">
                              <a:latin typeface="Cambria Math" panose="02040503050406030204" pitchFamily="18" charset="0"/>
                              <a:ea typeface="Cambria Math" panose="02040503050406030204" pitchFamily="18" charset="0"/>
                            </a:rPr>
                          </m:ctrlPr>
                        </m:sSubPr>
                        <m:e>
                          <m:r>
                            <a:rPr lang="da-DK" sz="2500" i="1">
                              <a:latin typeface="Cambria Math" panose="02040503050406030204" pitchFamily="18" charset="0"/>
                              <a:ea typeface="Cambria Math" panose="02040503050406030204" pitchFamily="18" charset="0"/>
                            </a:rPr>
                            <m:t>𝜌</m:t>
                          </m:r>
                        </m:e>
                        <m:sub>
                          <m:r>
                            <a:rPr lang="da-DK" sz="2500" b="0" i="1" smtClean="0">
                              <a:latin typeface="Cambria Math" panose="02040503050406030204" pitchFamily="18" charset="0"/>
                              <a:ea typeface="Cambria Math" panose="02040503050406030204" pitchFamily="18" charset="0"/>
                            </a:rPr>
                            <m:t>1</m:t>
                          </m:r>
                        </m:sub>
                      </m:sSub>
                      <m:r>
                        <a:rPr lang="da-DK" sz="2500" b="0" i="1" smtClean="0">
                          <a:latin typeface="Cambria Math" panose="02040503050406030204" pitchFamily="18" charset="0"/>
                          <a:ea typeface="Cambria Math" panose="02040503050406030204" pitchFamily="18" charset="0"/>
                        </a:rPr>
                        <m:t>+</m:t>
                      </m:r>
                      <m:d>
                        <m:dPr>
                          <m:ctrlPr>
                            <a:rPr lang="da-DK" sz="2500" b="0" i="1" smtClean="0">
                              <a:latin typeface="Cambria Math" panose="02040503050406030204" pitchFamily="18" charset="0"/>
                              <a:ea typeface="Cambria Math" panose="02040503050406030204" pitchFamily="18" charset="0"/>
                            </a:rPr>
                          </m:ctrlPr>
                        </m:dPr>
                        <m:e>
                          <m:sSub>
                            <m:sSubPr>
                              <m:ctrlPr>
                                <a:rPr lang="da-DK" sz="2500" i="1">
                                  <a:latin typeface="Cambria Math" panose="02040503050406030204" pitchFamily="18" charset="0"/>
                                  <a:ea typeface="Cambria Math" panose="02040503050406030204" pitchFamily="18" charset="0"/>
                                </a:rPr>
                              </m:ctrlPr>
                            </m:sSubPr>
                            <m:e>
                              <m:r>
                                <a:rPr lang="da-DK" sz="2500" i="1">
                                  <a:latin typeface="Cambria Math" panose="02040503050406030204" pitchFamily="18" charset="0"/>
                                  <a:ea typeface="Cambria Math" panose="02040503050406030204" pitchFamily="18" charset="0"/>
                                </a:rPr>
                                <m:t>𝜌</m:t>
                              </m:r>
                            </m:e>
                            <m:sub>
                              <m:r>
                                <a:rPr lang="da-DK" sz="2500" b="0" i="1" smtClean="0">
                                  <a:latin typeface="Cambria Math" panose="02040503050406030204" pitchFamily="18" charset="0"/>
                                  <a:ea typeface="Cambria Math" panose="02040503050406030204" pitchFamily="18" charset="0"/>
                                </a:rPr>
                                <m:t>2</m:t>
                              </m:r>
                            </m:sub>
                          </m:sSub>
                          <m:r>
                            <a:rPr lang="da-DK" sz="2500" b="0" i="1" smtClean="0">
                              <a:latin typeface="Cambria Math" panose="02040503050406030204" pitchFamily="18" charset="0"/>
                              <a:ea typeface="Cambria Math" panose="02040503050406030204" pitchFamily="18" charset="0"/>
                            </a:rPr>
                            <m:t>−</m:t>
                          </m:r>
                          <m:sSub>
                            <m:sSubPr>
                              <m:ctrlPr>
                                <a:rPr lang="da-DK" sz="2500" i="1">
                                  <a:latin typeface="Cambria Math" panose="02040503050406030204" pitchFamily="18" charset="0"/>
                                  <a:ea typeface="Cambria Math" panose="02040503050406030204" pitchFamily="18" charset="0"/>
                                </a:rPr>
                              </m:ctrlPr>
                            </m:sSubPr>
                            <m:e>
                              <m:r>
                                <a:rPr lang="da-DK" sz="2500" i="1">
                                  <a:latin typeface="Cambria Math" panose="02040503050406030204" pitchFamily="18" charset="0"/>
                                  <a:ea typeface="Cambria Math" panose="02040503050406030204" pitchFamily="18" charset="0"/>
                                </a:rPr>
                                <m:t>𝜌</m:t>
                              </m:r>
                            </m:e>
                            <m:sub>
                              <m:r>
                                <a:rPr lang="da-DK" sz="2500" i="1">
                                  <a:latin typeface="Cambria Math" panose="02040503050406030204" pitchFamily="18" charset="0"/>
                                  <a:ea typeface="Cambria Math" panose="02040503050406030204" pitchFamily="18" charset="0"/>
                                </a:rPr>
                                <m:t>1</m:t>
                              </m:r>
                            </m:sub>
                          </m:sSub>
                        </m:e>
                      </m:d>
                      <m:r>
                        <a:rPr lang="da-DK" sz="2500" i="1">
                          <a:latin typeface="Cambria Math" panose="02040503050406030204" pitchFamily="18" charset="0"/>
                          <a:ea typeface="Cambria Math" panose="02040503050406030204" pitchFamily="18" charset="0"/>
                        </a:rPr>
                        <m:t>𝜙</m:t>
                      </m:r>
                    </m:oMath>
                  </m:oMathPara>
                </a14:m>
                <a:endParaRPr lang="en-US" sz="2500" dirty="0"/>
              </a:p>
              <a:p>
                <a:pPr marL="389457" lvl="1" indent="0">
                  <a:buNone/>
                </a:pPr>
                <a:endParaRPr lang="en-US" sz="2500" dirty="0"/>
              </a:p>
              <a:p>
                <a:pPr marL="389457" lvl="1" indent="0">
                  <a:buNone/>
                </a:pPr>
                <a14:m>
                  <m:oMathPara xmlns:m="http://schemas.openxmlformats.org/officeDocument/2006/math">
                    <m:oMathParaPr>
                      <m:jc m:val="centerGroup"/>
                    </m:oMathParaPr>
                    <m:oMath xmlns:m="http://schemas.openxmlformats.org/officeDocument/2006/math">
                      <m:r>
                        <a:rPr lang="da-DK" sz="2500" i="1" smtClean="0">
                          <a:latin typeface="Cambria Math" panose="02040503050406030204" pitchFamily="18" charset="0"/>
                          <a:ea typeface="Cambria Math" panose="02040503050406030204" pitchFamily="18" charset="0"/>
                        </a:rPr>
                        <m:t>𝜇</m:t>
                      </m:r>
                      <m:r>
                        <a:rPr lang="da-DK" sz="2500" i="1">
                          <a:latin typeface="Cambria Math" panose="02040503050406030204" pitchFamily="18" charset="0"/>
                          <a:ea typeface="Cambria Math" panose="02040503050406030204" pitchFamily="18" charset="0"/>
                        </a:rPr>
                        <m:t>=</m:t>
                      </m:r>
                      <m:sSub>
                        <m:sSubPr>
                          <m:ctrlPr>
                            <a:rPr lang="da-DK" sz="2500" i="1">
                              <a:latin typeface="Cambria Math" panose="02040503050406030204" pitchFamily="18" charset="0"/>
                              <a:ea typeface="Cambria Math" panose="02040503050406030204" pitchFamily="18" charset="0"/>
                            </a:rPr>
                          </m:ctrlPr>
                        </m:sSubPr>
                        <m:e>
                          <m:r>
                            <a:rPr lang="da-DK" sz="2500" i="1">
                              <a:latin typeface="Cambria Math" panose="02040503050406030204" pitchFamily="18" charset="0"/>
                              <a:ea typeface="Cambria Math" panose="02040503050406030204" pitchFamily="18" charset="0"/>
                            </a:rPr>
                            <m:t>𝜇</m:t>
                          </m:r>
                        </m:e>
                        <m:sub>
                          <m:r>
                            <a:rPr lang="da-DK" sz="2500" i="1">
                              <a:latin typeface="Cambria Math" panose="02040503050406030204" pitchFamily="18" charset="0"/>
                              <a:ea typeface="Cambria Math" panose="02040503050406030204" pitchFamily="18" charset="0"/>
                            </a:rPr>
                            <m:t>1</m:t>
                          </m:r>
                        </m:sub>
                      </m:sSub>
                      <m:r>
                        <a:rPr lang="da-DK" sz="2500" i="1">
                          <a:latin typeface="Cambria Math" panose="02040503050406030204" pitchFamily="18" charset="0"/>
                          <a:ea typeface="Cambria Math" panose="02040503050406030204" pitchFamily="18" charset="0"/>
                        </a:rPr>
                        <m:t>+</m:t>
                      </m:r>
                      <m:d>
                        <m:dPr>
                          <m:ctrlPr>
                            <a:rPr lang="da-DK" sz="2500" i="1">
                              <a:latin typeface="Cambria Math" panose="02040503050406030204" pitchFamily="18" charset="0"/>
                              <a:ea typeface="Cambria Math" panose="02040503050406030204" pitchFamily="18" charset="0"/>
                            </a:rPr>
                          </m:ctrlPr>
                        </m:dPr>
                        <m:e>
                          <m:sSub>
                            <m:sSubPr>
                              <m:ctrlPr>
                                <a:rPr lang="da-DK" sz="2500" i="1">
                                  <a:latin typeface="Cambria Math" panose="02040503050406030204" pitchFamily="18" charset="0"/>
                                  <a:ea typeface="Cambria Math" panose="02040503050406030204" pitchFamily="18" charset="0"/>
                                </a:rPr>
                              </m:ctrlPr>
                            </m:sSubPr>
                            <m:e>
                              <m:r>
                                <a:rPr lang="da-DK" sz="2500" i="1">
                                  <a:latin typeface="Cambria Math" panose="02040503050406030204" pitchFamily="18" charset="0"/>
                                  <a:ea typeface="Cambria Math" panose="02040503050406030204" pitchFamily="18" charset="0"/>
                                </a:rPr>
                                <m:t>𝜇</m:t>
                              </m:r>
                            </m:e>
                            <m:sub>
                              <m:r>
                                <a:rPr lang="da-DK" sz="2500" i="1">
                                  <a:latin typeface="Cambria Math" panose="02040503050406030204" pitchFamily="18" charset="0"/>
                                  <a:ea typeface="Cambria Math" panose="02040503050406030204" pitchFamily="18" charset="0"/>
                                </a:rPr>
                                <m:t>2</m:t>
                              </m:r>
                            </m:sub>
                          </m:sSub>
                          <m:r>
                            <a:rPr lang="da-DK" sz="2500" i="1">
                              <a:latin typeface="Cambria Math" panose="02040503050406030204" pitchFamily="18" charset="0"/>
                              <a:ea typeface="Cambria Math" panose="02040503050406030204" pitchFamily="18" charset="0"/>
                            </a:rPr>
                            <m:t>−</m:t>
                          </m:r>
                          <m:sSub>
                            <m:sSubPr>
                              <m:ctrlPr>
                                <a:rPr lang="da-DK" sz="2500" i="1">
                                  <a:latin typeface="Cambria Math" panose="02040503050406030204" pitchFamily="18" charset="0"/>
                                  <a:ea typeface="Cambria Math" panose="02040503050406030204" pitchFamily="18" charset="0"/>
                                </a:rPr>
                              </m:ctrlPr>
                            </m:sSubPr>
                            <m:e>
                              <m:r>
                                <a:rPr lang="da-DK" sz="2500" i="1">
                                  <a:latin typeface="Cambria Math" panose="02040503050406030204" pitchFamily="18" charset="0"/>
                                  <a:ea typeface="Cambria Math" panose="02040503050406030204" pitchFamily="18" charset="0"/>
                                </a:rPr>
                                <m:t>𝜇</m:t>
                              </m:r>
                            </m:e>
                            <m:sub>
                              <m:r>
                                <a:rPr lang="da-DK" sz="2500" i="1">
                                  <a:latin typeface="Cambria Math" panose="02040503050406030204" pitchFamily="18" charset="0"/>
                                  <a:ea typeface="Cambria Math" panose="02040503050406030204" pitchFamily="18" charset="0"/>
                                </a:rPr>
                                <m:t>1</m:t>
                              </m:r>
                            </m:sub>
                          </m:sSub>
                        </m:e>
                      </m:d>
                      <m:r>
                        <a:rPr lang="da-DK" sz="2500" i="1">
                          <a:latin typeface="Cambria Math" panose="02040503050406030204" pitchFamily="18" charset="0"/>
                          <a:ea typeface="Cambria Math" panose="02040503050406030204" pitchFamily="18" charset="0"/>
                        </a:rPr>
                        <m:t>𝜙</m:t>
                      </m:r>
                    </m:oMath>
                  </m:oMathPara>
                </a14:m>
                <a:br>
                  <a:rPr lang="en-US" sz="2500" dirty="0"/>
                </a:br>
                <a:br>
                  <a:rPr lang="en-US" sz="2500" dirty="0"/>
                </a:br>
                <a:endParaRPr lang="en-US" sz="2500" dirty="0"/>
              </a:p>
              <a:p>
                <a:pPr marL="389457" lvl="1" indent="0">
                  <a:buNone/>
                </a:pPr>
                <a:endParaRPr lang="en-US" sz="2500" dirty="0"/>
              </a:p>
              <a:p>
                <a:r>
                  <a:rPr lang="en-US" dirty="0"/>
                  <a:t>The example is for the level set function but the analogy is valid for the phase field function</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376" t="-853"/>
                </a:stretch>
              </a:blipFill>
            </p:spPr>
            <p:txBody>
              <a:bodyPr/>
              <a:lstStyle/>
              <a:p>
                <a:r>
                  <a:rPr lang="en-US">
                    <a:noFill/>
                  </a:rPr>
                  <a:t> </a:t>
                </a:r>
              </a:p>
            </p:txBody>
          </p:sp>
        </mc:Fallback>
      </mc:AlternateContent>
      <p:sp>
        <p:nvSpPr>
          <p:cNvPr id="12" name="TextBox 11"/>
          <p:cNvSpPr txBox="1"/>
          <p:nvPr/>
        </p:nvSpPr>
        <p:spPr>
          <a:xfrm>
            <a:off x="2890420" y="4385771"/>
            <a:ext cx="3008516" cy="369332"/>
          </a:xfrm>
          <a:prstGeom prst="rect">
            <a:avLst/>
          </a:prstGeom>
          <a:noFill/>
          <a:ln>
            <a:noFill/>
          </a:ln>
        </p:spPr>
        <p:txBody>
          <a:bodyPr wrap="none" rtlCol="0">
            <a:spAutoFit/>
          </a:bodyPr>
          <a:lstStyle/>
          <a:p>
            <a:r>
              <a:rPr lang="en-US" dirty="0">
                <a:latin typeface="Calibri Light" panose="020F0302020204030204" pitchFamily="34" charset="0"/>
              </a:rPr>
              <a:t>Density         Dynamic Viscosity</a:t>
            </a:r>
          </a:p>
        </p:txBody>
      </p:sp>
      <p:sp>
        <p:nvSpPr>
          <p:cNvPr id="14" name="Rectangle 13"/>
          <p:cNvSpPr/>
          <p:nvPr/>
        </p:nvSpPr>
        <p:spPr>
          <a:xfrm>
            <a:off x="5477616" y="4310985"/>
            <a:ext cx="590656" cy="262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350440" y="4310984"/>
            <a:ext cx="590656" cy="262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9392600" y="4307784"/>
            <a:ext cx="590656" cy="262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460122" y="3081175"/>
            <a:ext cx="590656" cy="262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0839" y="3084563"/>
            <a:ext cx="590656" cy="2626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Elbow Connector 21"/>
          <p:cNvCxnSpPr>
            <a:cxnSpLocks/>
          </p:cNvCxnSpPr>
          <p:nvPr/>
        </p:nvCxnSpPr>
        <p:spPr>
          <a:xfrm rot="5400000" flipH="1" flipV="1">
            <a:off x="3153112" y="3104617"/>
            <a:ext cx="1494640" cy="1067666"/>
          </a:xfrm>
          <a:prstGeom prst="bentConnector3">
            <a:avLst>
              <a:gd name="adj1" fmla="val 10010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1">
            <a:extLst>
              <a:ext uri="{FF2B5EF4-FFF2-40B4-BE49-F238E27FC236}">
                <a16:creationId xmlns:a16="http://schemas.microsoft.com/office/drawing/2014/main" id="{99198B08-8059-5ABD-A6DF-AA3A473DF9CD}"/>
              </a:ext>
            </a:extLst>
          </p:cNvPr>
          <p:cNvCxnSpPr>
            <a:cxnSpLocks/>
          </p:cNvCxnSpPr>
          <p:nvPr/>
        </p:nvCxnSpPr>
        <p:spPr>
          <a:xfrm rot="5400000" flipH="1" flipV="1">
            <a:off x="3983016" y="3971743"/>
            <a:ext cx="654132" cy="173923"/>
          </a:xfrm>
          <a:prstGeom prst="bentConnector3">
            <a:avLst>
              <a:gd name="adj1" fmla="val 99259"/>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3300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2FAB3CA-BD66-4F9D-A6B1-D2EA27E071B9}"/>
              </a:ext>
            </a:extLst>
          </p:cNvPr>
          <p:cNvSpPr>
            <a:spLocks noGrp="1"/>
          </p:cNvSpPr>
          <p:nvPr>
            <p:ph sz="half" idx="18"/>
          </p:nvPr>
        </p:nvSpPr>
        <p:spPr/>
        <p:txBody>
          <a:bodyPr>
            <a:normAutofit fontScale="77500" lnSpcReduction="20000"/>
          </a:bodyPr>
          <a:lstStyle/>
          <a:p>
            <a:pPr marL="0" indent="0">
              <a:lnSpc>
                <a:spcPct val="120000"/>
              </a:lnSpc>
              <a:spcBef>
                <a:spcPts val="500"/>
              </a:spcBef>
              <a:buNone/>
            </a:pPr>
            <a:r>
              <a:rPr lang="en-US" dirty="0"/>
              <a:t>Surface tension introduced as a source term in the momentum equations:</a:t>
            </a:r>
          </a:p>
          <a:p>
            <a:pPr>
              <a:lnSpc>
                <a:spcPct val="120000"/>
              </a:lnSpc>
              <a:spcBef>
                <a:spcPts val="500"/>
              </a:spcBef>
            </a:pPr>
            <a:r>
              <a:rPr lang="en-US" dirty="0"/>
              <a:t>Level set uses the curvature of the </a:t>
            </a:r>
            <a:r>
              <a:rPr lang="en-US" dirty="0" err="1"/>
              <a:t>isosurface</a:t>
            </a:r>
            <a:r>
              <a:rPr lang="en-US" dirty="0"/>
              <a:t> to compute the source</a:t>
            </a:r>
          </a:p>
          <a:p>
            <a:pPr>
              <a:lnSpc>
                <a:spcPct val="120000"/>
              </a:lnSpc>
              <a:spcBef>
                <a:spcPts val="500"/>
              </a:spcBef>
            </a:pPr>
            <a:r>
              <a:rPr lang="en-US" dirty="0"/>
              <a:t>Phase field adds a force computed from the chemical potential close to the </a:t>
            </a:r>
            <a:r>
              <a:rPr lang="en-US" dirty="0" err="1"/>
              <a:t>isosurface</a:t>
            </a:r>
            <a:r>
              <a:rPr lang="en-US" dirty="0"/>
              <a:t> to account for surface tension </a:t>
            </a:r>
          </a:p>
        </p:txBody>
      </p:sp>
      <p:sp>
        <p:nvSpPr>
          <p:cNvPr id="3" name="Content Placeholder 2"/>
          <p:cNvSpPr>
            <a:spLocks noGrp="1"/>
          </p:cNvSpPr>
          <p:nvPr>
            <p:ph sz="quarter" idx="17"/>
          </p:nvPr>
        </p:nvSpPr>
        <p:spPr/>
        <p:txBody>
          <a:bodyPr/>
          <a:lstStyle/>
          <a:p>
            <a:endParaRPr lang="en-US" dirty="0"/>
          </a:p>
        </p:txBody>
      </p:sp>
      <p:sp>
        <p:nvSpPr>
          <p:cNvPr id="2" name="Title 1"/>
          <p:cNvSpPr>
            <a:spLocks noGrp="1"/>
          </p:cNvSpPr>
          <p:nvPr>
            <p:ph type="title"/>
          </p:nvPr>
        </p:nvSpPr>
        <p:spPr/>
        <p:txBody>
          <a:bodyPr/>
          <a:lstStyle/>
          <a:p>
            <a:r>
              <a:rPr lang="en-US"/>
              <a:t>Level Set and Phase Field Methods</a:t>
            </a:r>
            <a:endParaRPr lang="en-US" dirty="0"/>
          </a:p>
        </p:txBody>
      </p:sp>
      <p:pic>
        <p:nvPicPr>
          <p:cNvPr id="8" name="Picture 7">
            <a:extLst>
              <a:ext uri="{FF2B5EF4-FFF2-40B4-BE49-F238E27FC236}">
                <a16:creationId xmlns:a16="http://schemas.microsoft.com/office/drawing/2014/main" id="{164AD574-51D9-470E-983E-326ADD2FDFD2}"/>
              </a:ext>
            </a:extLst>
          </p:cNvPr>
          <p:cNvPicPr>
            <a:picLocks noChangeAspect="1"/>
          </p:cNvPicPr>
          <p:nvPr/>
        </p:nvPicPr>
        <p:blipFill rotWithShape="1">
          <a:blip r:embed="rId2"/>
          <a:srcRect r="33967" b="5776"/>
          <a:stretch/>
        </p:blipFill>
        <p:spPr>
          <a:xfrm>
            <a:off x="4361411" y="582355"/>
            <a:ext cx="8050722" cy="6461912"/>
          </a:xfrm>
          <a:prstGeom prst="rect">
            <a:avLst/>
          </a:prstGeom>
        </p:spPr>
      </p:pic>
    </p:spTree>
    <p:extLst>
      <p:ext uri="{BB962C8B-B14F-4D97-AF65-F5344CB8AC3E}">
        <p14:creationId xmlns:p14="http://schemas.microsoft.com/office/powerpoint/2010/main" val="1537770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Example Problem</a:t>
            </a:r>
            <a:endParaRPr lang="en-US" dirty="0"/>
          </a:p>
        </p:txBody>
      </p:sp>
      <p:sp>
        <p:nvSpPr>
          <p:cNvPr id="7" name="Content Placeholder 6">
            <a:extLst>
              <a:ext uri="{FF2B5EF4-FFF2-40B4-BE49-F238E27FC236}">
                <a16:creationId xmlns:a16="http://schemas.microsoft.com/office/drawing/2014/main" id="{3F539A7F-729F-414E-A749-204E32F5AC53}"/>
              </a:ext>
            </a:extLst>
          </p:cNvPr>
          <p:cNvSpPr>
            <a:spLocks noGrp="1"/>
          </p:cNvSpPr>
          <p:nvPr>
            <p:ph sz="quarter" idx="11"/>
          </p:nvPr>
        </p:nvSpPr>
        <p:spPr/>
        <p:txBody>
          <a:bodyPr/>
          <a:lstStyle/>
          <a:p>
            <a:r>
              <a:rPr lang="en-US" dirty="0"/>
              <a:t> </a:t>
            </a:r>
          </a:p>
        </p:txBody>
      </p:sp>
      <p:sp>
        <p:nvSpPr>
          <p:cNvPr id="5" name="Content Placeholder 4"/>
          <p:cNvSpPr>
            <a:spLocks noGrp="1"/>
          </p:cNvSpPr>
          <p:nvPr>
            <p:ph sz="half" idx="10"/>
          </p:nvPr>
        </p:nvSpPr>
        <p:spPr/>
        <p:txBody>
          <a:bodyPr/>
          <a:lstStyle/>
          <a:p>
            <a:r>
              <a:rPr lang="en-US"/>
              <a:t>Add gravity</a:t>
            </a:r>
          </a:p>
          <a:p>
            <a:r>
              <a:rPr lang="en-US"/>
              <a:t>Add reference point with a pressure point constraint</a:t>
            </a:r>
          </a:p>
          <a:p>
            <a:r>
              <a:rPr lang="en-US"/>
              <a:t>Use Navier slip condition for the walls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400" y="432881"/>
            <a:ext cx="6299200" cy="6299200"/>
          </a:xfrm>
          <a:prstGeom prst="rect">
            <a:avLst/>
          </a:prstGeom>
        </p:spPr>
      </p:pic>
    </p:spTree>
    <p:extLst>
      <p:ext uri="{BB962C8B-B14F-4D97-AF65-F5344CB8AC3E}">
        <p14:creationId xmlns:p14="http://schemas.microsoft.com/office/powerpoint/2010/main" val="2195736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71C3BD-3170-4EAE-947A-4AF2A1BF90C7}"/>
              </a:ext>
            </a:extLst>
          </p:cNvPr>
          <p:cNvSpPr>
            <a:spLocks noGrp="1"/>
          </p:cNvSpPr>
          <p:nvPr>
            <p:ph type="title"/>
          </p:nvPr>
        </p:nvSpPr>
        <p:spPr/>
        <p:txBody>
          <a:bodyPr/>
          <a:lstStyle/>
          <a:p>
            <a:r>
              <a:rPr lang="en-US" cap="small" dirty="0"/>
              <a:t>Results: Level Set vs Phase Field</a:t>
            </a:r>
          </a:p>
        </p:txBody>
      </p:sp>
      <p:pic>
        <p:nvPicPr>
          <p:cNvPr id="6" name="Content Placeholder 4">
            <a:extLst>
              <a:ext uri="{FF2B5EF4-FFF2-40B4-BE49-F238E27FC236}">
                <a16:creationId xmlns:a16="http://schemas.microsoft.com/office/drawing/2014/main" id="{F62BF573-EBBD-492C-97FF-434FD8A988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576" y="900853"/>
            <a:ext cx="2682722" cy="2682722"/>
          </a:xfrm>
          <a:prstGeom prst="rect">
            <a:avLst/>
          </a:prstGeom>
        </p:spPr>
      </p:pic>
      <p:pic>
        <p:nvPicPr>
          <p:cNvPr id="7" name="Picture 6">
            <a:extLst>
              <a:ext uri="{FF2B5EF4-FFF2-40B4-BE49-F238E27FC236}">
                <a16:creationId xmlns:a16="http://schemas.microsoft.com/office/drawing/2014/main" id="{67C3961B-26E7-4935-AEEC-7E67E6D4DD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3576" y="3981016"/>
            <a:ext cx="2682722" cy="2682722"/>
          </a:xfrm>
          <a:prstGeom prst="rect">
            <a:avLst/>
          </a:prstGeom>
        </p:spPr>
      </p:pic>
      <p:pic>
        <p:nvPicPr>
          <p:cNvPr id="8" name="Picture 7">
            <a:extLst>
              <a:ext uri="{FF2B5EF4-FFF2-40B4-BE49-F238E27FC236}">
                <a16:creationId xmlns:a16="http://schemas.microsoft.com/office/drawing/2014/main" id="{7071A10B-051C-4A73-9BB3-B55805D993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5065" y="900853"/>
            <a:ext cx="2682722" cy="2682722"/>
          </a:xfrm>
          <a:prstGeom prst="rect">
            <a:avLst/>
          </a:prstGeom>
        </p:spPr>
      </p:pic>
      <p:pic>
        <p:nvPicPr>
          <p:cNvPr id="9" name="Picture 8">
            <a:extLst>
              <a:ext uri="{FF2B5EF4-FFF2-40B4-BE49-F238E27FC236}">
                <a16:creationId xmlns:a16="http://schemas.microsoft.com/office/drawing/2014/main" id="{E6B545CF-E7D5-4D1D-A3D2-03E03B50C9C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5065" y="3981016"/>
            <a:ext cx="2682722" cy="2682722"/>
          </a:xfrm>
          <a:prstGeom prst="rect">
            <a:avLst/>
          </a:prstGeom>
        </p:spPr>
      </p:pic>
      <p:pic>
        <p:nvPicPr>
          <p:cNvPr id="10" name="Picture 9">
            <a:extLst>
              <a:ext uri="{FF2B5EF4-FFF2-40B4-BE49-F238E27FC236}">
                <a16:creationId xmlns:a16="http://schemas.microsoft.com/office/drawing/2014/main" id="{3CC766EA-8F64-45B7-9708-D31B2E2147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16554" y="900853"/>
            <a:ext cx="2682722" cy="2682722"/>
          </a:xfrm>
          <a:prstGeom prst="rect">
            <a:avLst/>
          </a:prstGeom>
        </p:spPr>
      </p:pic>
      <p:pic>
        <p:nvPicPr>
          <p:cNvPr id="11" name="Picture 10">
            <a:extLst>
              <a:ext uri="{FF2B5EF4-FFF2-40B4-BE49-F238E27FC236}">
                <a16:creationId xmlns:a16="http://schemas.microsoft.com/office/drawing/2014/main" id="{30BC0858-226C-41FC-96E7-E34745A33E3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16554" y="3981016"/>
            <a:ext cx="2682722" cy="2682722"/>
          </a:xfrm>
          <a:prstGeom prst="rect">
            <a:avLst/>
          </a:prstGeom>
        </p:spPr>
      </p:pic>
    </p:spTree>
    <p:extLst>
      <p:ext uri="{BB962C8B-B14F-4D97-AF65-F5344CB8AC3E}">
        <p14:creationId xmlns:p14="http://schemas.microsoft.com/office/powerpoint/2010/main" val="2759262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Phase Field</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44900" y="1778000"/>
            <a:ext cx="5003800" cy="5003800"/>
          </a:xfrm>
        </p:spPr>
      </p:pic>
    </p:spTree>
    <p:extLst>
      <p:ext uri="{BB962C8B-B14F-4D97-AF65-F5344CB8AC3E}">
        <p14:creationId xmlns:p14="http://schemas.microsoft.com/office/powerpoint/2010/main" val="3379773700"/>
      </p:ext>
    </p:extLst>
  </p:cSld>
  <p:clrMapOvr>
    <a:masterClrMapping/>
  </p:clrMapOvr>
</p:sld>
</file>

<file path=ppt/theme/theme1.xml><?xml version="1.0" encoding="utf-8"?>
<a:theme xmlns:a="http://schemas.openxmlformats.org/drawingml/2006/main" name="1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docProps/app.xml><?xml version="1.0" encoding="utf-8"?>
<Properties xmlns="http://schemas.openxmlformats.org/officeDocument/2006/extended-properties" xmlns:vt="http://schemas.openxmlformats.org/officeDocument/2006/docPropsVTypes">
  <Template>Rapid Detection Test for Corornavirus</Template>
  <TotalTime>2270</TotalTime>
  <Words>456</Words>
  <Application>Microsoft Office PowerPoint</Application>
  <PresentationFormat>Widescreen</PresentationFormat>
  <Paragraphs>58</Paragraphs>
  <Slides>16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Calibri Light</vt:lpstr>
      <vt:lpstr>Cambria Math</vt:lpstr>
      <vt:lpstr>Lato</vt:lpstr>
      <vt:lpstr>Lato Black</vt:lpstr>
      <vt:lpstr>Lato Light</vt:lpstr>
      <vt:lpstr>Symbol</vt:lpstr>
      <vt:lpstr>Wingdings</vt:lpstr>
      <vt:lpstr>1_comsol-slide-template-NEW</vt:lpstr>
      <vt:lpstr>Modeling of Free Surfaces in  COMSOL Multiphysics® A Comparison of Level Set, Phase Field, and Moving Mesh Methods</vt:lpstr>
      <vt:lpstr>Free Liquid Surfaces </vt:lpstr>
      <vt:lpstr>Level Set and Phase Field Methods</vt:lpstr>
      <vt:lpstr>Level Set and Phase Field Methods</vt:lpstr>
      <vt:lpstr>Level Set and Phase Field Methods</vt:lpstr>
      <vt:lpstr>Level Set and Phase Field Methods</vt:lpstr>
      <vt:lpstr>The Example Problem</vt:lpstr>
      <vt:lpstr>Results: Level Set vs Phase Field</vt:lpstr>
      <vt:lpstr>Phase Field</vt:lpstr>
      <vt:lpstr>Phase Field with Topology Changes</vt:lpstr>
      <vt:lpstr>Adaptive Meshing</vt:lpstr>
      <vt:lpstr>Free Surface with Moving Mesh</vt:lpstr>
      <vt:lpstr>Free Surface with Moving Mesh</vt:lpstr>
      <vt:lpstr>Moving Mesh vs Phase field</vt:lpstr>
      <vt:lpstr>Moving Mesh vs Phase field</vt:lpstr>
      <vt:lpstr>Conclusions for Modeling of Free Surfaces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of Free Surfaces in COMSOL</dc:title>
  <dc:creator>Ed Fontes</dc:creator>
  <cp:lastModifiedBy>Ed Fontes</cp:lastModifiedBy>
  <cp:revision>26</cp:revision>
  <dcterms:created xsi:type="dcterms:W3CDTF">2018-05-24T13:51:56Z</dcterms:created>
  <dcterms:modified xsi:type="dcterms:W3CDTF">2024-11-27T06:19:46Z</dcterms:modified>
</cp:coreProperties>
</file>