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video/unknown"/>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73" r:id="rId2"/>
  </p:sldMasterIdLst>
  <p:sldIdLst>
    <p:sldId id="256" r:id="rId3"/>
    <p:sldId id="257" r:id="rId4"/>
    <p:sldId id="259" r:id="rId5"/>
    <p:sldId id="258" r:id="rId6"/>
    <p:sldId id="261" r:id="rId7"/>
    <p:sldId id="262" r:id="rId8"/>
    <p:sldId id="267" r:id="rId9"/>
    <p:sldId id="268" r:id="rId10"/>
    <p:sldId id="269"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6" autoAdjust="0"/>
    <p:restoredTop sz="94650" autoAdjust="0"/>
  </p:normalViewPr>
  <p:slideViewPr>
    <p:cSldViewPr snapToGrid="0">
      <p:cViewPr varScale="1">
        <p:scale>
          <a:sx n="116" d="100"/>
          <a:sy n="116" d="100"/>
        </p:scale>
        <p:origin x="138" y="16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4.emf"/></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9.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4078869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51698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3149403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3313193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09500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475224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149949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170597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32993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35772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956177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558174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1357415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82062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67442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200179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5975424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380645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7919410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883285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2625670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7387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831850" y="4588933"/>
            <a:ext cx="10750549" cy="1029669"/>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0334187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1868491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3515064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0275179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343033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4909134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7021311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1245984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7601694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223989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108009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760973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0172835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8475603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395259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278667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283080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6079764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07226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205964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13437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41924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028405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266558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0366251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5671191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550582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506694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6923695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2365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0734136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07964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9732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822518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297387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122723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8563477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4136530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3824986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4258473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256544224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96905670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7051501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80503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94167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1647927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9819118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9091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56667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112484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9" Type="http://schemas.openxmlformats.org/officeDocument/2006/relationships/slideLayout" Target="../slideLayouts/slideLayout51.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42" Type="http://schemas.openxmlformats.org/officeDocument/2006/relationships/slideLayout" Target="../slideLayouts/slideLayout54.xml"/><Relationship Id="rId47" Type="http://schemas.openxmlformats.org/officeDocument/2006/relationships/slideLayout" Target="../slideLayouts/slideLayout59.xml"/><Relationship Id="rId50" Type="http://schemas.openxmlformats.org/officeDocument/2006/relationships/slideLayout" Target="../slideLayouts/slideLayout62.xml"/><Relationship Id="rId55" Type="http://schemas.openxmlformats.org/officeDocument/2006/relationships/slideLayout" Target="../slideLayouts/slideLayout67.xml"/><Relationship Id="rId63" Type="http://schemas.openxmlformats.org/officeDocument/2006/relationships/image" Target="../media/image4.emf"/><Relationship Id="rId7" Type="http://schemas.openxmlformats.org/officeDocument/2006/relationships/slideLayout" Target="../slideLayouts/slideLayout1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9" Type="http://schemas.openxmlformats.org/officeDocument/2006/relationships/slideLayout" Target="../slideLayouts/slideLayout41.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slideLayout" Target="../slideLayouts/slideLayout52.xml"/><Relationship Id="rId45" Type="http://schemas.openxmlformats.org/officeDocument/2006/relationships/slideLayout" Target="../slideLayouts/slideLayout57.xml"/><Relationship Id="rId53" Type="http://schemas.openxmlformats.org/officeDocument/2006/relationships/slideLayout" Target="../slideLayouts/slideLayout65.xml"/><Relationship Id="rId58" Type="http://schemas.openxmlformats.org/officeDocument/2006/relationships/slideLayout" Target="../slideLayouts/slideLayout70.xml"/><Relationship Id="rId5" Type="http://schemas.openxmlformats.org/officeDocument/2006/relationships/slideLayout" Target="../slideLayouts/slideLayout17.xml"/><Relationship Id="rId61" Type="http://schemas.openxmlformats.org/officeDocument/2006/relationships/theme" Target="../theme/theme2.xml"/><Relationship Id="rId19" Type="http://schemas.openxmlformats.org/officeDocument/2006/relationships/slideLayout" Target="../slideLayouts/slideLayout3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43" Type="http://schemas.openxmlformats.org/officeDocument/2006/relationships/slideLayout" Target="../slideLayouts/slideLayout55.xml"/><Relationship Id="rId48" Type="http://schemas.openxmlformats.org/officeDocument/2006/relationships/slideLayout" Target="../slideLayouts/slideLayout60.xml"/><Relationship Id="rId56" Type="http://schemas.openxmlformats.org/officeDocument/2006/relationships/slideLayout" Target="../slideLayouts/slideLayout68.xml"/><Relationship Id="rId64" Type="http://schemas.openxmlformats.org/officeDocument/2006/relationships/image" Target="../media/image2.png"/><Relationship Id="rId8" Type="http://schemas.openxmlformats.org/officeDocument/2006/relationships/slideLayout" Target="../slideLayouts/slideLayout20.xml"/><Relationship Id="rId51" Type="http://schemas.openxmlformats.org/officeDocument/2006/relationships/slideLayout" Target="../slideLayouts/slideLayout63.xml"/><Relationship Id="rId3" Type="http://schemas.openxmlformats.org/officeDocument/2006/relationships/slideLayout" Target="../slideLayouts/slideLayout15.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 Id="rId46" Type="http://schemas.openxmlformats.org/officeDocument/2006/relationships/slideLayout" Target="../slideLayouts/slideLayout58.xml"/><Relationship Id="rId59" Type="http://schemas.openxmlformats.org/officeDocument/2006/relationships/slideLayout" Target="../slideLayouts/slideLayout71.xml"/><Relationship Id="rId20" Type="http://schemas.openxmlformats.org/officeDocument/2006/relationships/slideLayout" Target="../slideLayouts/slideLayout32.xml"/><Relationship Id="rId41" Type="http://schemas.openxmlformats.org/officeDocument/2006/relationships/slideLayout" Target="../slideLayouts/slideLayout53.xml"/><Relationship Id="rId54" Type="http://schemas.openxmlformats.org/officeDocument/2006/relationships/slideLayout" Target="../slideLayouts/slideLayout66.xml"/><Relationship Id="rId62" Type="http://schemas.openxmlformats.org/officeDocument/2006/relationships/image" Target="../media/image3.emf"/><Relationship Id="rId1" Type="http://schemas.openxmlformats.org/officeDocument/2006/relationships/slideLayout" Target="../slideLayouts/slideLayout13.xml"/><Relationship Id="rId6" Type="http://schemas.openxmlformats.org/officeDocument/2006/relationships/slideLayout" Target="../slideLayouts/slideLayout18.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49" Type="http://schemas.openxmlformats.org/officeDocument/2006/relationships/slideLayout" Target="../slideLayouts/slideLayout61.xml"/><Relationship Id="rId57" Type="http://schemas.openxmlformats.org/officeDocument/2006/relationships/slideLayout" Target="../slideLayouts/slideLayout69.xml"/><Relationship Id="rId10" Type="http://schemas.openxmlformats.org/officeDocument/2006/relationships/slideLayout" Target="../slideLayouts/slideLayout22.xml"/><Relationship Id="rId31" Type="http://schemas.openxmlformats.org/officeDocument/2006/relationships/slideLayout" Target="../slideLayouts/slideLayout43.xml"/><Relationship Id="rId44" Type="http://schemas.openxmlformats.org/officeDocument/2006/relationships/slideLayout" Target="../slideLayouts/slideLayout56.xml"/><Relationship Id="rId52" Type="http://schemas.openxmlformats.org/officeDocument/2006/relationships/slideLayout" Target="../slideLayouts/slideLayout64.xml"/><Relationship Id="rId60" Type="http://schemas.openxmlformats.org/officeDocument/2006/relationships/slideLayout" Target="../slideLayouts/slideLayout7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5396927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5"/>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558605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733"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 id="2147483705" r:id="rId33"/>
    <p:sldLayoutId id="2147483706" r:id="rId34"/>
    <p:sldLayoutId id="2147483707" r:id="rId35"/>
    <p:sldLayoutId id="2147483708" r:id="rId36"/>
    <p:sldLayoutId id="2147483709" r:id="rId37"/>
    <p:sldLayoutId id="2147483710" r:id="rId38"/>
    <p:sldLayoutId id="2147483711" r:id="rId39"/>
    <p:sldLayoutId id="2147483712" r:id="rId40"/>
    <p:sldLayoutId id="2147483713" r:id="rId41"/>
    <p:sldLayoutId id="2147483714" r:id="rId42"/>
    <p:sldLayoutId id="2147483715" r:id="rId43"/>
    <p:sldLayoutId id="2147483716" r:id="rId44"/>
    <p:sldLayoutId id="2147483717" r:id="rId45"/>
    <p:sldLayoutId id="2147483718" r:id="rId46"/>
    <p:sldLayoutId id="2147483719" r:id="rId47"/>
    <p:sldLayoutId id="2147483720" r:id="rId48"/>
    <p:sldLayoutId id="2147483721" r:id="rId49"/>
    <p:sldLayoutId id="2147483722" r:id="rId50"/>
    <p:sldLayoutId id="2147483723" r:id="rId51"/>
    <p:sldLayoutId id="2147483724" r:id="rId52"/>
    <p:sldLayoutId id="2147483725" r:id="rId53"/>
    <p:sldLayoutId id="2147483726" r:id="rId54"/>
    <p:sldLayoutId id="2147483727" r:id="rId55"/>
    <p:sldLayoutId id="2147483728" r:id="rId56"/>
    <p:sldLayoutId id="2147483729" r:id="rId57"/>
    <p:sldLayoutId id="2147483730" r:id="rId58"/>
    <p:sldLayoutId id="2147483731" r:id="rId59"/>
    <p:sldLayoutId id="2147483732"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video" Target="../media/media1.gif"/><Relationship Id="rId1" Type="http://schemas.microsoft.com/office/2007/relationships/media" Target="../media/media1.gif"/><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video" Target="../media/media2.gif"/><Relationship Id="rId1" Type="http://schemas.microsoft.com/office/2007/relationships/media" Target="../media/media2.gif"/><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video" Target="../media/media3.gif"/><Relationship Id="rId1" Type="http://schemas.microsoft.com/office/2007/relationships/media" Target="../media/media3.gif"/><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49275-B4BC-44CC-BF10-3E181208611C}"/>
              </a:ext>
            </a:extLst>
          </p:cNvPr>
          <p:cNvSpPr>
            <a:spLocks noGrp="1"/>
          </p:cNvSpPr>
          <p:nvPr>
            <p:ph type="ctrTitle"/>
          </p:nvPr>
        </p:nvSpPr>
        <p:spPr/>
        <p:txBody>
          <a:bodyPr/>
          <a:lstStyle/>
          <a:p>
            <a:r>
              <a:rPr lang="en-US" noProof="0" dirty="0"/>
              <a:t>Spinodal Decomposition Benchmarks</a:t>
            </a:r>
          </a:p>
        </p:txBody>
      </p:sp>
    </p:spTree>
    <p:extLst>
      <p:ext uri="{BB962C8B-B14F-4D97-AF65-F5344CB8AC3E}">
        <p14:creationId xmlns:p14="http://schemas.microsoft.com/office/powerpoint/2010/main" val="3870171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B0FE6-AFCB-490A-AFEA-EBF3272808D2}"/>
              </a:ext>
            </a:extLst>
          </p:cNvPr>
          <p:cNvSpPr>
            <a:spLocks noGrp="1"/>
          </p:cNvSpPr>
          <p:nvPr>
            <p:ph type="title"/>
          </p:nvPr>
        </p:nvSpPr>
        <p:spPr/>
        <p:txBody>
          <a:bodyPr/>
          <a:lstStyle/>
          <a:p>
            <a:r>
              <a:rPr lang="en-US" noProof="0" dirty="0"/>
              <a:t>Conclusions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9D31314-D1C8-43F5-87D3-BED5A85AF75B}"/>
                  </a:ext>
                </a:extLst>
              </p:cNvPr>
              <p:cNvSpPr>
                <a:spLocks noGrp="1"/>
              </p:cNvSpPr>
              <p:nvPr>
                <p:ph idx="1"/>
              </p:nvPr>
            </p:nvSpPr>
            <p:spPr/>
            <p:txBody>
              <a:bodyPr/>
              <a:lstStyle/>
              <a:p>
                <a:r>
                  <a:rPr lang="en-US" noProof="0" dirty="0"/>
                  <a:t>The Phase Field interface was used to solve three benchmark problems</a:t>
                </a:r>
              </a:p>
              <a:p>
                <a:r>
                  <a:rPr lang="en-US" noProof="0" dirty="0"/>
                  <a:t>An equilibrium state of spinodal decomposition was reached in all three cases and the influence of boundary conditions is clearly visible</a:t>
                </a:r>
              </a:p>
              <a:p>
                <a:r>
                  <a:rPr lang="en-US" noProof="0" dirty="0"/>
                  <a:t>The total free energy </a:t>
                </a:r>
                <a14:m>
                  <m:oMath xmlns:m="http://schemas.openxmlformats.org/officeDocument/2006/math">
                    <m:r>
                      <a:rPr lang="en-US" b="0" i="1" noProof="0" smtClean="0">
                        <a:latin typeface="Cambria Math" panose="02040503050406030204" pitchFamily="18" charset="0"/>
                      </a:rPr>
                      <m:t>𝐹</m:t>
                    </m:r>
                  </m:oMath>
                </a14:m>
                <a:r>
                  <a:rPr lang="en-US" noProof="0" dirty="0"/>
                  <a:t> was plotted versus time</a:t>
                </a:r>
              </a:p>
              <a:p>
                <a:r>
                  <a:rPr lang="en-US" noProof="0" dirty="0"/>
                  <a:t>The results are in line with those published by the phase field community</a:t>
                </a:r>
              </a:p>
            </p:txBody>
          </p:sp>
        </mc:Choice>
        <mc:Fallback xmlns="">
          <p:sp>
            <p:nvSpPr>
              <p:cNvPr id="3" name="Content Placeholder 2">
                <a:extLst>
                  <a:ext uri="{FF2B5EF4-FFF2-40B4-BE49-F238E27FC236}">
                    <a16:creationId xmlns:a16="http://schemas.microsoft.com/office/drawing/2014/main" id="{49D31314-D1C8-43F5-87D3-BED5A85AF75B}"/>
                  </a:ext>
                </a:extLst>
              </p:cNvPr>
              <p:cNvSpPr>
                <a:spLocks noGrp="1" noRot="1" noChangeAspect="1" noMove="1" noResize="1" noEditPoints="1" noAdjustHandles="1" noChangeArrowheads="1" noChangeShapeType="1" noTextEdit="1"/>
              </p:cNvSpPr>
              <p:nvPr>
                <p:ph idx="1"/>
              </p:nvPr>
            </p:nvSpPr>
            <p:spPr>
              <a:blipFill>
                <a:blip r:embed="rId2"/>
                <a:stretch>
                  <a:fillRect l="-568" t="-731"/>
                </a:stretch>
              </a:blipFill>
            </p:spPr>
            <p:txBody>
              <a:bodyPr/>
              <a:lstStyle/>
              <a:p>
                <a:r>
                  <a:rPr lang="en-US">
                    <a:noFill/>
                  </a:rPr>
                  <a:t> </a:t>
                </a:r>
              </a:p>
            </p:txBody>
          </p:sp>
        </mc:Fallback>
      </mc:AlternateContent>
    </p:spTree>
    <p:extLst>
      <p:ext uri="{BB962C8B-B14F-4D97-AF65-F5344CB8AC3E}">
        <p14:creationId xmlns:p14="http://schemas.microsoft.com/office/powerpoint/2010/main" val="3873101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B3BB6-73C7-4AE1-9294-AAD51A325BE4}"/>
              </a:ext>
            </a:extLst>
          </p:cNvPr>
          <p:cNvSpPr>
            <a:spLocks noGrp="1"/>
          </p:cNvSpPr>
          <p:nvPr>
            <p:ph type="title"/>
          </p:nvPr>
        </p:nvSpPr>
        <p:spPr/>
        <p:txBody>
          <a:bodyPr/>
          <a:lstStyle/>
          <a:p>
            <a:r>
              <a:rPr lang="en-US" noProof="0" dirty="0"/>
              <a:t>Purpose of This Set of Models</a:t>
            </a:r>
          </a:p>
        </p:txBody>
      </p:sp>
      <p:sp>
        <p:nvSpPr>
          <p:cNvPr id="3" name="Content Placeholder 2">
            <a:extLst>
              <a:ext uri="{FF2B5EF4-FFF2-40B4-BE49-F238E27FC236}">
                <a16:creationId xmlns:a16="http://schemas.microsoft.com/office/drawing/2014/main" id="{8BAEF75F-AD64-4DE1-A350-65E5B0D640E2}"/>
              </a:ext>
            </a:extLst>
          </p:cNvPr>
          <p:cNvSpPr>
            <a:spLocks noGrp="1"/>
          </p:cNvSpPr>
          <p:nvPr>
            <p:ph idx="1"/>
          </p:nvPr>
        </p:nvSpPr>
        <p:spPr/>
        <p:txBody>
          <a:bodyPr/>
          <a:lstStyle/>
          <a:p>
            <a:r>
              <a:rPr lang="en-US" noProof="0" dirty="0"/>
              <a:t>To exemplify and validate the use of COMSOL Multiphysics</a:t>
            </a:r>
            <a:r>
              <a:rPr lang="en-US" baseline="30000" dirty="0"/>
              <a:t>®</a:t>
            </a:r>
            <a:r>
              <a:rPr lang="en-US" noProof="0" dirty="0"/>
              <a:t> for modeling and simulation with the phase field method</a:t>
            </a:r>
          </a:p>
          <a:p>
            <a:r>
              <a:rPr lang="en-US" noProof="0" dirty="0"/>
              <a:t>Many processes in the mesoscale can be described using this method</a:t>
            </a:r>
            <a:endParaRPr lang="en-US" i="1" noProof="0" dirty="0"/>
          </a:p>
          <a:p>
            <a:r>
              <a:rPr lang="en-US" noProof="0" dirty="0"/>
              <a:t>Several codes have been developed in the scientific community</a:t>
            </a:r>
          </a:p>
          <a:p>
            <a:pPr lvl="1"/>
            <a:r>
              <a:rPr lang="en-US" noProof="0" dirty="0"/>
              <a:t>These codes are often benchmarked against a set of standard benchmark problems</a:t>
            </a:r>
          </a:p>
          <a:p>
            <a:r>
              <a:rPr lang="en-US" noProof="0" dirty="0"/>
              <a:t>The </a:t>
            </a:r>
            <a:r>
              <a:rPr lang="en-US" i="1" noProof="0" dirty="0"/>
              <a:t>Phase Field</a:t>
            </a:r>
            <a:r>
              <a:rPr lang="en-US" noProof="0" dirty="0"/>
              <a:t> interface in COMSOL Multiphysics is applicable to these problems</a:t>
            </a:r>
          </a:p>
          <a:p>
            <a:pPr lvl="1"/>
            <a:r>
              <a:rPr lang="en-US" noProof="0" dirty="0"/>
              <a:t>The models in this presentation define and solve three standard benchmark problems for </a:t>
            </a:r>
            <a:r>
              <a:rPr lang="en-US" i="1" noProof="0" dirty="0"/>
              <a:t>spinodal decomposition</a:t>
            </a:r>
          </a:p>
        </p:txBody>
      </p:sp>
    </p:spTree>
    <p:extLst>
      <p:ext uri="{BB962C8B-B14F-4D97-AF65-F5344CB8AC3E}">
        <p14:creationId xmlns:p14="http://schemas.microsoft.com/office/powerpoint/2010/main" val="325794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0D9D7-0773-4F66-BFCB-D9C13222960E}"/>
              </a:ext>
            </a:extLst>
          </p:cNvPr>
          <p:cNvSpPr>
            <a:spLocks noGrp="1"/>
          </p:cNvSpPr>
          <p:nvPr>
            <p:ph type="title"/>
          </p:nvPr>
        </p:nvSpPr>
        <p:spPr/>
        <p:txBody>
          <a:bodyPr/>
          <a:lstStyle/>
          <a:p>
            <a:r>
              <a:rPr lang="en-US" noProof="0" dirty="0"/>
              <a:t>Spinodal Decomposition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A97FFB2-0C5E-45B2-834B-2AA19251F292}"/>
                  </a:ext>
                </a:extLst>
              </p:cNvPr>
              <p:cNvSpPr>
                <a:spLocks noGrp="1"/>
              </p:cNvSpPr>
              <p:nvPr>
                <p:ph idx="1"/>
              </p:nvPr>
            </p:nvSpPr>
            <p:spPr/>
            <p:txBody>
              <a:bodyPr/>
              <a:lstStyle/>
              <a:p>
                <a:r>
                  <a:rPr lang="en-US" noProof="0" dirty="0"/>
                  <a:t>Spinodal decomposition describes phase separation in a two-phase system</a:t>
                </a:r>
              </a:p>
              <a:p>
                <a:r>
                  <a:rPr lang="en-US" noProof="0" dirty="0"/>
                  <a:t>The atomic fraction of a solute (</a:t>
                </a:r>
                <a14:m>
                  <m:oMath xmlns:m="http://schemas.openxmlformats.org/officeDocument/2006/math">
                    <m:r>
                      <a:rPr lang="en-US" b="0" i="1" noProof="0" smtClean="0">
                        <a:latin typeface="Cambria Math" panose="02040503050406030204" pitchFamily="18" charset="0"/>
                        <a:ea typeface="Cambria Math" panose="02040503050406030204" pitchFamily="18" charset="0"/>
                      </a:rPr>
                      <m:t>𝑐</m:t>
                    </m:r>
                  </m:oMath>
                </a14:m>
                <a:r>
                  <a:rPr lang="en-US" noProof="0" dirty="0"/>
                  <a:t>) follows the Cahn-Hilliard equation</a:t>
                </a:r>
                <a:br>
                  <a:rPr lang="en-US" noProof="0" dirty="0"/>
                </a:br>
                <a:endParaRPr lang="en-US" noProof="0" dirty="0"/>
              </a:p>
              <a:p>
                <a:pPr marL="268288" indent="0">
                  <a:buNone/>
                  <a:tabLst>
                    <a:tab pos="268288" algn="l"/>
                  </a:tabLst>
                </a:pPr>
                <a14:m>
                  <m:oMathPara xmlns:m="http://schemas.openxmlformats.org/officeDocument/2006/math">
                    <m:oMathParaPr>
                      <m:jc m:val="centerGroup"/>
                    </m:oMathParaPr>
                    <m:oMath xmlns:m="http://schemas.openxmlformats.org/officeDocument/2006/math">
                      <m:f>
                        <m:fPr>
                          <m:ctrlPr>
                            <a:rPr lang="en-US" i="1" noProof="0" smtClean="0">
                              <a:latin typeface="Cambria Math" panose="02040503050406030204" pitchFamily="18" charset="0"/>
                            </a:rPr>
                          </m:ctrlPr>
                        </m:fPr>
                        <m:num>
                          <m:r>
                            <a:rPr lang="en-US" i="1" noProof="0" smtClean="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𝑐</m:t>
                          </m:r>
                        </m:num>
                        <m:den>
                          <m:r>
                            <a:rPr lang="en-US" i="1" noProof="0" smtClean="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𝑡</m:t>
                          </m:r>
                        </m:den>
                      </m:f>
                      <m:r>
                        <a:rPr lang="en-US" b="0" i="1" noProof="0" smtClean="0">
                          <a:latin typeface="Cambria Math" panose="02040503050406030204" pitchFamily="18" charset="0"/>
                        </a:rPr>
                        <m:t>=</m:t>
                      </m:r>
                      <m:r>
                        <m:rPr>
                          <m:sty m:val="p"/>
                        </m:rPr>
                        <a:rPr lang="en-US" b="0" i="1" noProof="0" smtClean="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m:t>
                      </m:r>
                      <m:d>
                        <m:dPr>
                          <m:begChr m:val="["/>
                          <m:endChr m:val="]"/>
                          <m:ctrlPr>
                            <a:rPr lang="en-US" b="0" i="1" noProof="0" smtClean="0">
                              <a:latin typeface="Cambria Math" panose="02040503050406030204" pitchFamily="18" charset="0"/>
                              <a:ea typeface="Cambria Math" panose="02040503050406030204" pitchFamily="18" charset="0"/>
                            </a:rPr>
                          </m:ctrlPr>
                        </m:dPr>
                        <m:e>
                          <m:r>
                            <a:rPr lang="en-US" b="0" i="1" noProof="0" smtClean="0">
                              <a:latin typeface="Cambria Math" panose="02040503050406030204" pitchFamily="18" charset="0"/>
                              <a:ea typeface="Cambria Math" panose="02040503050406030204" pitchFamily="18" charset="0"/>
                            </a:rPr>
                            <m:t>𝑀</m:t>
                          </m:r>
                          <m:r>
                            <m:rPr>
                              <m:sty m:val="p"/>
                            </m:rPr>
                            <a:rPr lang="en-US" b="0" i="1" noProof="0" smtClean="0">
                              <a:latin typeface="Cambria Math" panose="02040503050406030204" pitchFamily="18" charset="0"/>
                              <a:ea typeface="Cambria Math" panose="02040503050406030204" pitchFamily="18" charset="0"/>
                            </a:rPr>
                            <m:t>∇</m:t>
                          </m:r>
                          <m:d>
                            <m:dPr>
                              <m:ctrlPr>
                                <a:rPr lang="en-US" b="0" i="1" noProof="0" smtClean="0">
                                  <a:latin typeface="Cambria Math" panose="02040503050406030204" pitchFamily="18" charset="0"/>
                                  <a:ea typeface="Cambria Math" panose="02040503050406030204" pitchFamily="18" charset="0"/>
                                </a:rPr>
                              </m:ctrlPr>
                            </m:dPr>
                            <m:e>
                              <m:f>
                                <m:fPr>
                                  <m:ctrlPr>
                                    <a:rPr lang="en-US" b="0" i="1" noProof="0" smtClean="0">
                                      <a:latin typeface="Cambria Math" panose="02040503050406030204" pitchFamily="18" charset="0"/>
                                      <a:ea typeface="Cambria Math" panose="02040503050406030204" pitchFamily="18" charset="0"/>
                                    </a:rPr>
                                  </m:ctrlPr>
                                </m:fPr>
                                <m:num>
                                  <m:r>
                                    <a:rPr lang="en-US" b="0" i="1" noProof="0" smtClean="0">
                                      <a:latin typeface="Cambria Math" panose="02040503050406030204" pitchFamily="18" charset="0"/>
                                      <a:ea typeface="Cambria Math" panose="02040503050406030204" pitchFamily="18" charset="0"/>
                                    </a:rPr>
                                    <m:t>𝜕</m:t>
                                  </m:r>
                                  <m:sSub>
                                    <m:sSubPr>
                                      <m:ctrlPr>
                                        <a:rPr lang="en-US" b="0" i="1" noProof="0" smtClean="0">
                                          <a:latin typeface="Cambria Math" panose="02040503050406030204" pitchFamily="18" charset="0"/>
                                          <a:ea typeface="Cambria Math" panose="02040503050406030204" pitchFamily="18" charset="0"/>
                                        </a:rPr>
                                      </m:ctrlPr>
                                    </m:sSubPr>
                                    <m:e>
                                      <m:r>
                                        <a:rPr lang="en-US" b="0" i="1" noProof="0" smtClean="0">
                                          <a:latin typeface="Cambria Math" panose="02040503050406030204" pitchFamily="18" charset="0"/>
                                          <a:ea typeface="Cambria Math" panose="02040503050406030204" pitchFamily="18" charset="0"/>
                                        </a:rPr>
                                        <m:t>𝑓</m:t>
                                      </m:r>
                                    </m:e>
                                    <m:sub>
                                      <m:r>
                                        <m:rPr>
                                          <m:sty m:val="p"/>
                                        </m:rPr>
                                        <a:rPr lang="en-US" b="0" i="0" noProof="0" smtClean="0">
                                          <a:latin typeface="Cambria Math" panose="02040503050406030204" pitchFamily="18" charset="0"/>
                                          <a:ea typeface="Cambria Math" panose="02040503050406030204" pitchFamily="18" charset="0"/>
                                        </a:rPr>
                                        <m:t>chem</m:t>
                                      </m:r>
                                    </m:sub>
                                  </m:sSub>
                                </m:num>
                                <m:den>
                                  <m:r>
                                    <a:rPr lang="en-US" i="1" noProof="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𝑐</m:t>
                                  </m:r>
                                </m:den>
                              </m:f>
                              <m:r>
                                <a:rPr lang="en-US" b="0" i="1" noProof="0" smtClean="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𝜅</m:t>
                              </m:r>
                              <m:sSup>
                                <m:sSupPr>
                                  <m:ctrlPr>
                                    <a:rPr lang="en-US" b="0" i="1" noProof="0" smtClean="0">
                                      <a:latin typeface="Cambria Math" panose="02040503050406030204" pitchFamily="18" charset="0"/>
                                      <a:ea typeface="Cambria Math" panose="02040503050406030204" pitchFamily="18" charset="0"/>
                                    </a:rPr>
                                  </m:ctrlPr>
                                </m:sSupPr>
                                <m:e>
                                  <m:r>
                                    <m:rPr>
                                      <m:sty m:val="p"/>
                                    </m:rPr>
                                    <a:rPr lang="en-US" b="0" i="1" noProof="0" smtClean="0">
                                      <a:latin typeface="Cambria Math" panose="02040503050406030204" pitchFamily="18" charset="0"/>
                                      <a:ea typeface="Cambria Math" panose="02040503050406030204" pitchFamily="18" charset="0"/>
                                    </a:rPr>
                                    <m:t>∇</m:t>
                                  </m:r>
                                </m:e>
                                <m:sup>
                                  <m:r>
                                    <a:rPr lang="en-US" b="0" i="1" noProof="0" smtClean="0">
                                      <a:latin typeface="Cambria Math" panose="02040503050406030204" pitchFamily="18" charset="0"/>
                                      <a:ea typeface="Cambria Math" panose="02040503050406030204" pitchFamily="18" charset="0"/>
                                    </a:rPr>
                                    <m:t>2</m:t>
                                  </m:r>
                                </m:sup>
                              </m:sSup>
                              <m:r>
                                <a:rPr lang="en-US" b="0" i="1" noProof="0" smtClean="0">
                                  <a:latin typeface="Cambria Math" panose="02040503050406030204" pitchFamily="18" charset="0"/>
                                  <a:ea typeface="Cambria Math" panose="02040503050406030204" pitchFamily="18" charset="0"/>
                                </a:rPr>
                                <m:t>𝑐</m:t>
                              </m:r>
                            </m:e>
                          </m:d>
                        </m:e>
                      </m:d>
                    </m:oMath>
                  </m:oMathPara>
                </a14:m>
                <a:br>
                  <a:rPr lang="en-US" b="0" noProof="0" dirty="0">
                    <a:ea typeface="Cambria Math" panose="02040503050406030204" pitchFamily="18" charset="0"/>
                  </a:rPr>
                </a:br>
                <a:r>
                  <a:rPr lang="en-US" noProof="0" dirty="0"/>
                  <a:t>where </a:t>
                </a:r>
                <a14:m>
                  <m:oMath xmlns:m="http://schemas.openxmlformats.org/officeDocument/2006/math">
                    <m:r>
                      <a:rPr lang="en-US" i="1" noProof="0">
                        <a:latin typeface="Cambria Math" panose="02040503050406030204" pitchFamily="18" charset="0"/>
                        <a:ea typeface="Cambria Math" panose="02040503050406030204" pitchFamily="18" charset="0"/>
                      </a:rPr>
                      <m:t>𝑀</m:t>
                    </m:r>
                  </m:oMath>
                </a14:m>
                <a:r>
                  <a:rPr lang="en-US" noProof="0" dirty="0"/>
                  <a:t> is the solute’s mobility, </a:t>
                </a:r>
                <a14:m>
                  <m:oMath xmlns:m="http://schemas.openxmlformats.org/officeDocument/2006/math">
                    <m:sSub>
                      <m:sSubPr>
                        <m:ctrlPr>
                          <a:rPr lang="en-US" b="0" i="1" noProof="0" smtClean="0">
                            <a:latin typeface="Cambria Math" panose="02040503050406030204" pitchFamily="18" charset="0"/>
                            <a:ea typeface="Cambria Math" panose="02040503050406030204" pitchFamily="18" charset="0"/>
                          </a:rPr>
                        </m:ctrlPr>
                      </m:sSubPr>
                      <m:e>
                        <m:r>
                          <a:rPr lang="en-US" b="0" i="1" noProof="0" smtClean="0">
                            <a:latin typeface="Cambria Math" panose="02040503050406030204" pitchFamily="18" charset="0"/>
                            <a:ea typeface="Cambria Math" panose="02040503050406030204" pitchFamily="18" charset="0"/>
                          </a:rPr>
                          <m:t>𝑓</m:t>
                        </m:r>
                      </m:e>
                      <m:sub>
                        <m:r>
                          <m:rPr>
                            <m:sty m:val="p"/>
                          </m:rPr>
                          <a:rPr lang="en-US" b="0" i="0" noProof="0" smtClean="0">
                            <a:latin typeface="Cambria Math" panose="02040503050406030204" pitchFamily="18" charset="0"/>
                            <a:ea typeface="Cambria Math" panose="02040503050406030204" pitchFamily="18" charset="0"/>
                          </a:rPr>
                          <m:t>chem</m:t>
                        </m:r>
                      </m:sub>
                    </m:sSub>
                  </m:oMath>
                </a14:m>
                <a:r>
                  <a:rPr lang="en-US" noProof="0" dirty="0"/>
                  <a:t> is the chemical free energy density, and </a:t>
                </a:r>
                <a14:m>
                  <m:oMath xmlns:m="http://schemas.openxmlformats.org/officeDocument/2006/math">
                    <m:r>
                      <a:rPr lang="en-US" i="1" noProof="0">
                        <a:latin typeface="Cambria Math" panose="02040503050406030204" pitchFamily="18" charset="0"/>
                        <a:ea typeface="Cambria Math" panose="02040503050406030204" pitchFamily="18" charset="0"/>
                      </a:rPr>
                      <m:t>𝜅</m:t>
                    </m:r>
                  </m:oMath>
                </a14:m>
                <a:r>
                  <a:rPr lang="en-US" noProof="0" dirty="0"/>
                  <a:t> is the gradient energy coefficient</a:t>
                </a:r>
              </a:p>
              <a:p>
                <a:r>
                  <a:rPr lang="en-US" noProof="0" dirty="0"/>
                  <a:t>The total free energy of the system is expressed as follows:</a:t>
                </a:r>
                <a:br>
                  <a:rPr lang="en-US" noProof="0" dirty="0"/>
                </a:br>
                <a:endParaRPr lang="en-US" noProof="0" dirty="0"/>
              </a:p>
              <a:p>
                <a:pPr marL="0" indent="0">
                  <a:buNone/>
                </a:pPr>
                <a14:m>
                  <m:oMathPara xmlns:m="http://schemas.openxmlformats.org/officeDocument/2006/math">
                    <m:oMathParaPr>
                      <m:jc m:val="centerGroup"/>
                    </m:oMathParaPr>
                    <m:oMath xmlns:m="http://schemas.openxmlformats.org/officeDocument/2006/math">
                      <m:r>
                        <a:rPr lang="en-US" b="0" i="1" noProof="0" smtClean="0">
                          <a:latin typeface="Cambria Math" panose="02040503050406030204" pitchFamily="18" charset="0"/>
                        </a:rPr>
                        <m:t>𝐹</m:t>
                      </m:r>
                      <m:r>
                        <a:rPr lang="en-US" b="0" i="1" noProof="0" smtClean="0">
                          <a:latin typeface="Cambria Math" panose="02040503050406030204" pitchFamily="18" charset="0"/>
                        </a:rPr>
                        <m:t>=</m:t>
                      </m:r>
                      <m:nary>
                        <m:naryPr>
                          <m:chr m:val="∰"/>
                          <m:limLoc m:val="undOvr"/>
                          <m:subHide m:val="on"/>
                          <m:supHide m:val="on"/>
                          <m:ctrlPr>
                            <a:rPr lang="en-US" b="0" i="1" noProof="0" smtClean="0">
                              <a:latin typeface="Cambria Math" panose="02040503050406030204" pitchFamily="18" charset="0"/>
                            </a:rPr>
                          </m:ctrlPr>
                        </m:naryPr>
                        <m:sub/>
                        <m:sup/>
                        <m:e>
                          <m:d>
                            <m:dPr>
                              <m:begChr m:val="["/>
                              <m:endChr m:val="]"/>
                              <m:ctrlPr>
                                <a:rPr lang="en-US" b="0" i="1" noProof="0" smtClean="0">
                                  <a:latin typeface="Cambria Math" panose="02040503050406030204" pitchFamily="18" charset="0"/>
                                </a:rPr>
                              </m:ctrlPr>
                            </m:dPr>
                            <m:e>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𝑓</m:t>
                                  </m:r>
                                </m:e>
                                <m:sub>
                                  <m:r>
                                    <m:rPr>
                                      <m:sty m:val="p"/>
                                    </m:rPr>
                                    <a:rPr lang="en-US" noProof="0">
                                      <a:latin typeface="Cambria Math" panose="02040503050406030204" pitchFamily="18" charset="0"/>
                                      <a:ea typeface="Cambria Math" panose="02040503050406030204" pitchFamily="18" charset="0"/>
                                    </a:rPr>
                                    <m:t>chem</m:t>
                                  </m:r>
                                </m:sub>
                              </m:sSub>
                              <m:r>
                                <a:rPr lang="en-US" i="1" noProof="0">
                                  <a:latin typeface="Cambria Math" panose="02040503050406030204" pitchFamily="18" charset="0"/>
                                  <a:ea typeface="Cambria Math" panose="02040503050406030204" pitchFamily="18" charset="0"/>
                                </a:rPr>
                                <m:t>+</m:t>
                              </m:r>
                              <m:f>
                                <m:fPr>
                                  <m:ctrlPr>
                                    <a:rPr lang="en-US" i="1" noProof="0">
                                      <a:latin typeface="Cambria Math" panose="02040503050406030204" pitchFamily="18" charset="0"/>
                                      <a:ea typeface="Cambria Math" panose="02040503050406030204" pitchFamily="18" charset="0"/>
                                    </a:rPr>
                                  </m:ctrlPr>
                                </m:fPr>
                                <m:num>
                                  <m:r>
                                    <a:rPr lang="en-US" i="1" noProof="0">
                                      <a:latin typeface="Cambria Math" panose="02040503050406030204" pitchFamily="18" charset="0"/>
                                      <a:ea typeface="Cambria Math" panose="02040503050406030204" pitchFamily="18" charset="0"/>
                                    </a:rPr>
                                    <m:t>𝜅</m:t>
                                  </m:r>
                                </m:num>
                                <m:den>
                                  <m:r>
                                    <a:rPr lang="en-US" i="1" noProof="0">
                                      <a:latin typeface="Cambria Math" panose="02040503050406030204" pitchFamily="18" charset="0"/>
                                      <a:ea typeface="Cambria Math" panose="02040503050406030204" pitchFamily="18" charset="0"/>
                                    </a:rPr>
                                    <m:t>2</m:t>
                                  </m:r>
                                </m:den>
                              </m:f>
                              <m:d>
                                <m:dPr>
                                  <m:ctrlPr>
                                    <a:rPr lang="en-US" i="1" noProof="0">
                                      <a:latin typeface="Cambria Math" panose="02040503050406030204" pitchFamily="18" charset="0"/>
                                      <a:ea typeface="Cambria Math" panose="02040503050406030204" pitchFamily="18" charset="0"/>
                                    </a:rPr>
                                  </m:ctrlPr>
                                </m:dPr>
                                <m:e>
                                  <m:r>
                                    <m:rPr>
                                      <m:sty m:val="p"/>
                                    </m:rPr>
                                    <a:rPr lang="en-US" i="1" noProof="0">
                                      <a:latin typeface="Cambria Math" panose="02040503050406030204" pitchFamily="18" charset="0"/>
                                      <a:ea typeface="Cambria Math" panose="02040503050406030204" pitchFamily="18" charset="0"/>
                                    </a:rPr>
                                    <m:t>∇</m:t>
                                  </m:r>
                                  <m:r>
                                    <a:rPr lang="en-US" i="1" noProof="0">
                                      <a:latin typeface="Cambria Math" panose="02040503050406030204" pitchFamily="18" charset="0"/>
                                      <a:ea typeface="Cambria Math" panose="02040503050406030204" pitchFamily="18" charset="0"/>
                                    </a:rPr>
                                    <m:t>𝑐</m:t>
                                  </m:r>
                                </m:e>
                              </m:d>
                              <m:r>
                                <a:rPr lang="en-US" i="1" noProof="0">
                                  <a:latin typeface="Cambria Math" panose="02040503050406030204" pitchFamily="18" charset="0"/>
                                  <a:ea typeface="Cambria Math" panose="02040503050406030204" pitchFamily="18" charset="0"/>
                                </a:rPr>
                                <m:t>∙</m:t>
                              </m:r>
                              <m:d>
                                <m:dPr>
                                  <m:ctrlPr>
                                    <a:rPr lang="en-US" i="1" noProof="0">
                                      <a:latin typeface="Cambria Math" panose="02040503050406030204" pitchFamily="18" charset="0"/>
                                      <a:ea typeface="Cambria Math" panose="02040503050406030204" pitchFamily="18" charset="0"/>
                                    </a:rPr>
                                  </m:ctrlPr>
                                </m:dPr>
                                <m:e>
                                  <m:r>
                                    <m:rPr>
                                      <m:sty m:val="p"/>
                                    </m:rPr>
                                    <a:rPr lang="en-US" i="1" noProof="0">
                                      <a:latin typeface="Cambria Math" panose="02040503050406030204" pitchFamily="18" charset="0"/>
                                      <a:ea typeface="Cambria Math" panose="02040503050406030204" pitchFamily="18" charset="0"/>
                                    </a:rPr>
                                    <m:t>∇</m:t>
                                  </m:r>
                                  <m:r>
                                    <a:rPr lang="en-US" i="1" noProof="0">
                                      <a:latin typeface="Cambria Math" panose="02040503050406030204" pitchFamily="18" charset="0"/>
                                      <a:ea typeface="Cambria Math" panose="02040503050406030204" pitchFamily="18" charset="0"/>
                                    </a:rPr>
                                    <m:t>𝑐</m:t>
                                  </m:r>
                                </m:e>
                              </m:d>
                            </m:e>
                          </m:d>
                          <m:r>
                            <a:rPr lang="en-US" b="0" i="1" noProof="0" smtClean="0">
                              <a:latin typeface="Cambria Math" panose="02040503050406030204" pitchFamily="18" charset="0"/>
                            </a:rPr>
                            <m:t>𝑑𝑉</m:t>
                          </m:r>
                        </m:e>
                      </m:nary>
                    </m:oMath>
                  </m:oMathPara>
                </a14:m>
                <a:endParaRPr lang="en-US" noProof="0" dirty="0"/>
              </a:p>
            </p:txBody>
          </p:sp>
        </mc:Choice>
        <mc:Fallback xmlns="">
          <p:sp>
            <p:nvSpPr>
              <p:cNvPr id="3" name="Content Placeholder 2">
                <a:extLst>
                  <a:ext uri="{FF2B5EF4-FFF2-40B4-BE49-F238E27FC236}">
                    <a16:creationId xmlns:a16="http://schemas.microsoft.com/office/drawing/2014/main" id="{1A97FFB2-0C5E-45B2-834B-2AA19251F292}"/>
                  </a:ext>
                </a:extLst>
              </p:cNvPr>
              <p:cNvSpPr>
                <a:spLocks noGrp="1" noRot="1" noChangeAspect="1" noMove="1" noResize="1" noEditPoints="1" noAdjustHandles="1" noChangeArrowheads="1" noChangeShapeType="1" noTextEdit="1"/>
              </p:cNvSpPr>
              <p:nvPr>
                <p:ph idx="1"/>
              </p:nvPr>
            </p:nvSpPr>
            <p:spPr>
              <a:blipFill>
                <a:blip r:embed="rId2"/>
                <a:stretch>
                  <a:fillRect l="-568" t="-731"/>
                </a:stretch>
              </a:blipFill>
            </p:spPr>
            <p:txBody>
              <a:bodyPr/>
              <a:lstStyle/>
              <a:p>
                <a:r>
                  <a:rPr lang="en-US">
                    <a:noFill/>
                  </a:rPr>
                  <a:t> </a:t>
                </a:r>
              </a:p>
            </p:txBody>
          </p:sp>
        </mc:Fallback>
      </mc:AlternateContent>
    </p:spTree>
    <p:extLst>
      <p:ext uri="{BB962C8B-B14F-4D97-AF65-F5344CB8AC3E}">
        <p14:creationId xmlns:p14="http://schemas.microsoft.com/office/powerpoint/2010/main" val="2010081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99C80-597A-4474-A6B6-94F56DD9F1A4}"/>
              </a:ext>
            </a:extLst>
          </p:cNvPr>
          <p:cNvSpPr>
            <a:spLocks noGrp="1"/>
          </p:cNvSpPr>
          <p:nvPr>
            <p:ph type="title"/>
          </p:nvPr>
        </p:nvSpPr>
        <p:spPr/>
        <p:txBody>
          <a:bodyPr/>
          <a:lstStyle/>
          <a:p>
            <a:r>
              <a:rPr lang="en-US" noProof="0" dirty="0"/>
              <a:t>Problem 1(a-b) specifications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7A497BC-813F-4045-A592-8C25CE4F84E3}"/>
                  </a:ext>
                </a:extLst>
              </p:cNvPr>
              <p:cNvSpPr>
                <a:spLocks noGrp="1"/>
              </p:cNvSpPr>
              <p:nvPr>
                <p:ph idx="1"/>
              </p:nvPr>
            </p:nvSpPr>
            <p:spPr/>
            <p:txBody>
              <a:bodyPr/>
              <a:lstStyle/>
              <a:p>
                <a:r>
                  <a:rPr lang="en-US" noProof="0" dirty="0"/>
                  <a:t>A 2D square domain with a side length of 200 meters</a:t>
                </a:r>
              </a:p>
              <a:p>
                <a:r>
                  <a:rPr lang="en-US" noProof="0" dirty="0"/>
                  <a:t>A simple polynomial form is chosen for the chemical free energy density:</a:t>
                </a:r>
              </a:p>
              <a:p>
                <a:pPr marL="0" indent="0">
                  <a:buNone/>
                </a:pPr>
                <a14:m>
                  <m:oMathPara xmlns:m="http://schemas.openxmlformats.org/officeDocument/2006/math">
                    <m:oMathParaPr>
                      <m:jc m:val="centerGroup"/>
                    </m:oMathParaPr>
                    <m:oMath xmlns:m="http://schemas.openxmlformats.org/officeDocument/2006/math">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𝑓</m:t>
                          </m:r>
                        </m:e>
                        <m:sub>
                          <m:r>
                            <m:rPr>
                              <m:sty m:val="p"/>
                            </m:rPr>
                            <a:rPr lang="en-US" noProof="0">
                              <a:latin typeface="Cambria Math" panose="02040503050406030204" pitchFamily="18" charset="0"/>
                              <a:ea typeface="Cambria Math" panose="02040503050406030204" pitchFamily="18" charset="0"/>
                            </a:rPr>
                            <m:t>chem</m:t>
                          </m:r>
                        </m:sub>
                      </m:sSub>
                      <m:r>
                        <a:rPr lang="en-US" b="0" i="1" noProof="0" smtClean="0">
                          <a:latin typeface="Cambria Math" panose="02040503050406030204" pitchFamily="18" charset="0"/>
                          <a:ea typeface="Cambria Math" panose="02040503050406030204" pitchFamily="18" charset="0"/>
                        </a:rPr>
                        <m:t>=</m:t>
                      </m:r>
                      <m:sSub>
                        <m:sSubPr>
                          <m:ctrlPr>
                            <a:rPr lang="en-US" b="0" i="1" noProof="0" smtClean="0">
                              <a:latin typeface="Cambria Math" panose="02040503050406030204" pitchFamily="18" charset="0"/>
                              <a:ea typeface="Cambria Math" panose="02040503050406030204" pitchFamily="18" charset="0"/>
                            </a:rPr>
                          </m:ctrlPr>
                        </m:sSubPr>
                        <m:e>
                          <m:r>
                            <a:rPr lang="en-US" b="0" i="1" noProof="0" smtClean="0">
                              <a:latin typeface="Cambria Math" panose="02040503050406030204" pitchFamily="18" charset="0"/>
                              <a:ea typeface="Cambria Math" panose="02040503050406030204" pitchFamily="18" charset="0"/>
                            </a:rPr>
                            <m:t>𝜌</m:t>
                          </m:r>
                        </m:e>
                        <m:sub>
                          <m:r>
                            <a:rPr lang="en-US" b="0" i="1" noProof="0" smtClean="0">
                              <a:latin typeface="Cambria Math" panose="02040503050406030204" pitchFamily="18" charset="0"/>
                              <a:ea typeface="Cambria Math" panose="02040503050406030204" pitchFamily="18" charset="0"/>
                            </a:rPr>
                            <m:t>𝑠</m:t>
                          </m:r>
                        </m:sub>
                      </m:sSub>
                      <m:sSup>
                        <m:sSupPr>
                          <m:ctrlPr>
                            <a:rPr lang="en-US" b="0" i="1" noProof="0" smtClean="0">
                              <a:latin typeface="Cambria Math" panose="02040503050406030204" pitchFamily="18" charset="0"/>
                              <a:ea typeface="Cambria Math" panose="02040503050406030204" pitchFamily="18" charset="0"/>
                            </a:rPr>
                          </m:ctrlPr>
                        </m:sSupPr>
                        <m:e>
                          <m:d>
                            <m:dPr>
                              <m:ctrlPr>
                                <a:rPr lang="en-US" b="0" i="1" noProof="0" smtClean="0">
                                  <a:latin typeface="Cambria Math" panose="02040503050406030204" pitchFamily="18" charset="0"/>
                                  <a:ea typeface="Cambria Math" panose="02040503050406030204" pitchFamily="18" charset="0"/>
                                </a:rPr>
                              </m:ctrlPr>
                            </m:dPr>
                            <m:e>
                              <m:r>
                                <a:rPr lang="en-US" b="0" i="1" noProof="0" smtClean="0">
                                  <a:latin typeface="Cambria Math" panose="02040503050406030204" pitchFamily="18" charset="0"/>
                                  <a:ea typeface="Cambria Math" panose="02040503050406030204" pitchFamily="18" charset="0"/>
                                </a:rPr>
                                <m:t>𝑐</m:t>
                              </m:r>
                              <m:r>
                                <a:rPr lang="en-US" b="0" i="1" noProof="0" smtClean="0">
                                  <a:latin typeface="Cambria Math" panose="02040503050406030204" pitchFamily="18" charset="0"/>
                                  <a:ea typeface="Cambria Math" panose="02040503050406030204" pitchFamily="18" charset="0"/>
                                </a:rPr>
                                <m:t>−</m:t>
                              </m:r>
                              <m:sSub>
                                <m:sSubPr>
                                  <m:ctrlPr>
                                    <a:rPr lang="en-US" b="0" i="1" noProof="0" smtClean="0">
                                      <a:latin typeface="Cambria Math" panose="02040503050406030204" pitchFamily="18" charset="0"/>
                                      <a:ea typeface="Cambria Math" panose="02040503050406030204" pitchFamily="18" charset="0"/>
                                    </a:rPr>
                                  </m:ctrlPr>
                                </m:sSubPr>
                                <m:e>
                                  <m:r>
                                    <a:rPr lang="en-US" b="0" i="1" noProof="0" smtClean="0">
                                      <a:latin typeface="Cambria Math" panose="02040503050406030204" pitchFamily="18" charset="0"/>
                                      <a:ea typeface="Cambria Math" panose="02040503050406030204" pitchFamily="18" charset="0"/>
                                    </a:rPr>
                                    <m:t>𝑐</m:t>
                                  </m:r>
                                </m:e>
                                <m:sub>
                                  <m:r>
                                    <a:rPr lang="en-US" b="0" i="1" noProof="0" smtClean="0">
                                      <a:latin typeface="Cambria Math" panose="02040503050406030204" pitchFamily="18" charset="0"/>
                                      <a:ea typeface="Cambria Math" panose="02040503050406030204" pitchFamily="18" charset="0"/>
                                    </a:rPr>
                                    <m:t>𝛼</m:t>
                                  </m:r>
                                </m:sub>
                              </m:sSub>
                            </m:e>
                          </m:d>
                        </m:e>
                        <m:sup>
                          <m:r>
                            <a:rPr lang="en-US" b="0" i="1" noProof="0" smtClean="0">
                              <a:latin typeface="Cambria Math" panose="02040503050406030204" pitchFamily="18" charset="0"/>
                              <a:ea typeface="Cambria Math" panose="02040503050406030204" pitchFamily="18" charset="0"/>
                            </a:rPr>
                            <m:t>2</m:t>
                          </m:r>
                        </m:sup>
                      </m:sSup>
                      <m:sSup>
                        <m:sSupPr>
                          <m:ctrlPr>
                            <a:rPr lang="en-US" i="1" noProof="0">
                              <a:latin typeface="Cambria Math" panose="02040503050406030204" pitchFamily="18" charset="0"/>
                              <a:ea typeface="Cambria Math" panose="02040503050406030204" pitchFamily="18" charset="0"/>
                            </a:rPr>
                          </m:ctrlPr>
                        </m:sSupPr>
                        <m:e>
                          <m:d>
                            <m:dPr>
                              <m:ctrlPr>
                                <a:rPr lang="en-US" i="1" noProof="0">
                                  <a:latin typeface="Cambria Math" panose="02040503050406030204" pitchFamily="18" charset="0"/>
                                  <a:ea typeface="Cambria Math" panose="02040503050406030204" pitchFamily="18" charset="0"/>
                                </a:rPr>
                              </m:ctrlPr>
                            </m:dPr>
                            <m:e>
                              <m:sSub>
                                <m:sSubPr>
                                  <m:ctrlPr>
                                    <a:rPr lang="en-US" b="0" i="1" noProof="0" smtClean="0">
                                      <a:latin typeface="Cambria Math" panose="02040503050406030204" pitchFamily="18" charset="0"/>
                                      <a:ea typeface="Cambria Math" panose="02040503050406030204" pitchFamily="18" charset="0"/>
                                    </a:rPr>
                                  </m:ctrlPr>
                                </m:sSubPr>
                                <m:e>
                                  <m:r>
                                    <a:rPr lang="en-US" b="0" i="1" noProof="0" smtClean="0">
                                      <a:latin typeface="Cambria Math" panose="02040503050406030204" pitchFamily="18" charset="0"/>
                                      <a:ea typeface="Cambria Math" panose="02040503050406030204" pitchFamily="18" charset="0"/>
                                    </a:rPr>
                                    <m:t>𝑐</m:t>
                                  </m:r>
                                </m:e>
                                <m:sub>
                                  <m:r>
                                    <a:rPr lang="en-US" b="0" i="1" noProof="0" smtClean="0">
                                      <a:latin typeface="Cambria Math" panose="02040503050406030204" pitchFamily="18" charset="0"/>
                                      <a:ea typeface="Cambria Math" panose="02040503050406030204" pitchFamily="18" charset="0"/>
                                    </a:rPr>
                                    <m:t>𝛽</m:t>
                                  </m:r>
                                </m:sub>
                              </m:sSub>
                              <m:r>
                                <a:rPr lang="en-US" b="0" i="1" noProof="0" smtClean="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𝑐</m:t>
                              </m:r>
                            </m:e>
                          </m:d>
                        </m:e>
                        <m:sup>
                          <m:r>
                            <a:rPr lang="en-US" b="0" i="1" noProof="0" smtClean="0">
                              <a:latin typeface="Cambria Math" panose="02040503050406030204" pitchFamily="18" charset="0"/>
                              <a:ea typeface="Cambria Math" panose="02040503050406030204" pitchFamily="18" charset="0"/>
                            </a:rPr>
                            <m:t>2</m:t>
                          </m:r>
                        </m:sup>
                      </m:sSup>
                    </m:oMath>
                  </m:oMathPara>
                </a14:m>
                <a:endParaRPr lang="en-US" noProof="0" dirty="0"/>
              </a:p>
              <a:p>
                <a:r>
                  <a:rPr lang="en-US" noProof="0" dirty="0"/>
                  <a:t>Parameter values: </a:t>
                </a:r>
                <a14:m>
                  <m:oMath xmlns:m="http://schemas.openxmlformats.org/officeDocument/2006/math">
                    <m:r>
                      <a:rPr lang="en-US" i="1" noProof="0" smtClean="0">
                        <a:latin typeface="Cambria Math" panose="02040503050406030204" pitchFamily="18" charset="0"/>
                        <a:ea typeface="Cambria Math" panose="02040503050406030204" pitchFamily="18" charset="0"/>
                      </a:rPr>
                      <m:t>𝑀</m:t>
                    </m:r>
                    <m:r>
                      <a:rPr lang="en-US" b="0" i="1" noProof="0" smtClean="0">
                        <a:latin typeface="Cambria Math" panose="02040503050406030204" pitchFamily="18" charset="0"/>
                        <a:ea typeface="Cambria Math" panose="02040503050406030204" pitchFamily="18" charset="0"/>
                      </a:rPr>
                      <m:t>=5 </m:t>
                    </m:r>
                    <m:sSup>
                      <m:sSupPr>
                        <m:ctrlPr>
                          <a:rPr lang="en-US" b="0" i="1" noProof="0" smtClean="0">
                            <a:latin typeface="Cambria Math" panose="02040503050406030204" pitchFamily="18" charset="0"/>
                            <a:ea typeface="Cambria Math" panose="02040503050406030204" pitchFamily="18" charset="0"/>
                          </a:rPr>
                        </m:ctrlPr>
                      </m:sSupPr>
                      <m:e>
                        <m:r>
                          <m:rPr>
                            <m:sty m:val="p"/>
                          </m:rPr>
                          <a:rPr lang="en-US" b="0" i="0" noProof="0" smtClean="0">
                            <a:latin typeface="Cambria Math" panose="02040503050406030204" pitchFamily="18" charset="0"/>
                            <a:ea typeface="Cambria Math" panose="02040503050406030204" pitchFamily="18" charset="0"/>
                          </a:rPr>
                          <m:t>m</m:t>
                        </m:r>
                      </m:e>
                      <m:sup>
                        <m:r>
                          <a:rPr lang="en-US" b="0" i="0" noProof="0" smtClean="0">
                            <a:latin typeface="Cambria Math" panose="02040503050406030204" pitchFamily="18" charset="0"/>
                            <a:ea typeface="Cambria Math" panose="02040503050406030204" pitchFamily="18" charset="0"/>
                          </a:rPr>
                          <m:t>3</m:t>
                        </m:r>
                      </m:sup>
                    </m:sSup>
                    <m:r>
                      <m:rPr>
                        <m:sty m:val="p"/>
                      </m:rPr>
                      <a:rPr lang="en-US" b="0" i="0" noProof="0" smtClean="0">
                        <a:latin typeface="Cambria Math" panose="02040503050406030204" pitchFamily="18" charset="0"/>
                        <a:ea typeface="Cambria Math" panose="02040503050406030204" pitchFamily="18" charset="0"/>
                      </a:rPr>
                      <m:t>s</m:t>
                    </m:r>
                    <m:r>
                      <a:rPr lang="en-US" b="0" i="0" noProof="0" smtClean="0">
                        <a:latin typeface="Cambria Math" panose="02040503050406030204" pitchFamily="18" charset="0"/>
                        <a:ea typeface="Cambria Math" panose="02040503050406030204" pitchFamily="18" charset="0"/>
                      </a:rPr>
                      <m:t>/</m:t>
                    </m:r>
                    <m:r>
                      <m:rPr>
                        <m:sty m:val="p"/>
                      </m:rPr>
                      <a:rPr lang="en-US" b="0" i="0" noProof="0" smtClean="0">
                        <a:latin typeface="Cambria Math" panose="02040503050406030204" pitchFamily="18" charset="0"/>
                        <a:ea typeface="Cambria Math" panose="02040503050406030204" pitchFamily="18" charset="0"/>
                      </a:rPr>
                      <m:t>kg</m:t>
                    </m:r>
                  </m:oMath>
                </a14:m>
                <a:r>
                  <a:rPr lang="en-US" noProof="0" dirty="0"/>
                  <a:t>, </a:t>
                </a:r>
                <a14:m>
                  <m:oMath xmlns:m="http://schemas.openxmlformats.org/officeDocument/2006/math">
                    <m:r>
                      <a:rPr lang="en-US" i="1" noProof="0">
                        <a:latin typeface="Cambria Math" panose="02040503050406030204" pitchFamily="18" charset="0"/>
                        <a:ea typeface="Cambria Math" panose="02040503050406030204" pitchFamily="18" charset="0"/>
                      </a:rPr>
                      <m:t>𝜅</m:t>
                    </m:r>
                    <m:r>
                      <a:rPr lang="en-US" i="1" noProof="0">
                        <a:latin typeface="Cambria Math" panose="02040503050406030204" pitchFamily="18" charset="0"/>
                        <a:ea typeface="Cambria Math" panose="02040503050406030204" pitchFamily="18" charset="0"/>
                      </a:rPr>
                      <m:t>=2 </m:t>
                    </m:r>
                    <m:r>
                      <m:rPr>
                        <m:sty m:val="p"/>
                      </m:rPr>
                      <a:rPr lang="en-US" b="0" i="0" noProof="0" smtClean="0">
                        <a:latin typeface="Cambria Math" panose="02040503050406030204" pitchFamily="18" charset="0"/>
                        <a:ea typeface="Cambria Math" panose="02040503050406030204" pitchFamily="18" charset="0"/>
                      </a:rPr>
                      <m:t>J</m:t>
                    </m:r>
                    <m:r>
                      <a:rPr lang="en-US" noProof="0">
                        <a:latin typeface="Cambria Math" panose="02040503050406030204" pitchFamily="18" charset="0"/>
                        <a:ea typeface="Cambria Math" panose="02040503050406030204" pitchFamily="18" charset="0"/>
                      </a:rPr>
                      <m:t>/</m:t>
                    </m:r>
                    <m:r>
                      <m:rPr>
                        <m:sty m:val="p"/>
                      </m:rPr>
                      <a:rPr lang="en-US" b="0" i="0" noProof="0" smtClean="0">
                        <a:latin typeface="Cambria Math" panose="02040503050406030204" pitchFamily="18" charset="0"/>
                        <a:ea typeface="Cambria Math" panose="02040503050406030204" pitchFamily="18" charset="0"/>
                      </a:rPr>
                      <m:t>m</m:t>
                    </m:r>
                  </m:oMath>
                </a14:m>
                <a:r>
                  <a:rPr lang="en-US" noProof="0" dirty="0"/>
                  <a:t>, </a:t>
                </a:r>
                <a14:m>
                  <m:oMath xmlns:m="http://schemas.openxmlformats.org/officeDocument/2006/math">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𝜌</m:t>
                        </m:r>
                      </m:e>
                      <m:sub>
                        <m:r>
                          <a:rPr lang="en-US" i="1" noProof="0">
                            <a:latin typeface="Cambria Math" panose="02040503050406030204" pitchFamily="18" charset="0"/>
                            <a:ea typeface="Cambria Math" panose="02040503050406030204" pitchFamily="18" charset="0"/>
                          </a:rPr>
                          <m:t>𝑠</m:t>
                        </m:r>
                      </m:sub>
                    </m:sSub>
                    <m:r>
                      <a:rPr lang="en-US" i="1" noProof="0">
                        <a:latin typeface="Cambria Math" panose="02040503050406030204" pitchFamily="18" charset="0"/>
                        <a:ea typeface="Cambria Math" panose="02040503050406030204" pitchFamily="18" charset="0"/>
                      </a:rPr>
                      <m:t>=5 </m:t>
                    </m:r>
                    <m:r>
                      <m:rPr>
                        <m:sty m:val="p"/>
                      </m:rPr>
                      <a:rPr lang="en-US" b="0" i="0" noProof="0" smtClean="0">
                        <a:latin typeface="Cambria Math" panose="02040503050406030204" pitchFamily="18" charset="0"/>
                        <a:ea typeface="Cambria Math" panose="02040503050406030204" pitchFamily="18" charset="0"/>
                      </a:rPr>
                      <m:t>J</m:t>
                    </m:r>
                    <m:r>
                      <a:rPr lang="en-US" b="0" i="0" noProof="0" smtClean="0">
                        <a:latin typeface="Cambria Math" panose="02040503050406030204" pitchFamily="18" charset="0"/>
                        <a:ea typeface="Cambria Math" panose="02040503050406030204" pitchFamily="18" charset="0"/>
                      </a:rPr>
                      <m:t>/</m:t>
                    </m:r>
                    <m:sSup>
                      <m:sSupPr>
                        <m:ctrlPr>
                          <a:rPr lang="en-US" i="1" noProof="0">
                            <a:latin typeface="Cambria Math" panose="02040503050406030204" pitchFamily="18" charset="0"/>
                            <a:ea typeface="Cambria Math" panose="02040503050406030204" pitchFamily="18" charset="0"/>
                          </a:rPr>
                        </m:ctrlPr>
                      </m:sSupPr>
                      <m:e>
                        <m:r>
                          <m:rPr>
                            <m:sty m:val="p"/>
                          </m:rPr>
                          <a:rPr lang="en-US" noProof="0">
                            <a:latin typeface="Cambria Math" panose="02040503050406030204" pitchFamily="18" charset="0"/>
                            <a:ea typeface="Cambria Math" panose="02040503050406030204" pitchFamily="18" charset="0"/>
                          </a:rPr>
                          <m:t>m</m:t>
                        </m:r>
                      </m:e>
                      <m:sup>
                        <m:r>
                          <a:rPr lang="en-US" noProof="0">
                            <a:latin typeface="Cambria Math" panose="02040503050406030204" pitchFamily="18" charset="0"/>
                            <a:ea typeface="Cambria Math" panose="02040503050406030204" pitchFamily="18" charset="0"/>
                          </a:rPr>
                          <m:t>3</m:t>
                        </m:r>
                      </m:sup>
                    </m:sSup>
                  </m:oMath>
                </a14:m>
                <a:r>
                  <a:rPr lang="en-US" noProof="0" dirty="0"/>
                  <a:t>, </a:t>
                </a:r>
                <a14:m>
                  <m:oMath xmlns:m="http://schemas.openxmlformats.org/officeDocument/2006/math">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𝑐</m:t>
                        </m:r>
                      </m:e>
                      <m:sub>
                        <m:r>
                          <a:rPr lang="en-US" i="1" noProof="0">
                            <a:latin typeface="Cambria Math" panose="02040503050406030204" pitchFamily="18" charset="0"/>
                            <a:ea typeface="Cambria Math" panose="02040503050406030204" pitchFamily="18" charset="0"/>
                          </a:rPr>
                          <m:t>𝛼</m:t>
                        </m:r>
                      </m:sub>
                    </m:sSub>
                    <m:r>
                      <a:rPr lang="en-US" i="1" noProof="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0.3</m:t>
                    </m:r>
                  </m:oMath>
                </a14:m>
                <a:r>
                  <a:rPr lang="en-US" noProof="0" dirty="0"/>
                  <a:t>, </a:t>
                </a:r>
                <a14:m>
                  <m:oMath xmlns:m="http://schemas.openxmlformats.org/officeDocument/2006/math">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𝑐</m:t>
                        </m:r>
                      </m:e>
                      <m:sub>
                        <m:r>
                          <a:rPr lang="en-US" i="1" noProof="0">
                            <a:latin typeface="Cambria Math" panose="02040503050406030204" pitchFamily="18" charset="0"/>
                            <a:ea typeface="Cambria Math" panose="02040503050406030204" pitchFamily="18" charset="0"/>
                          </a:rPr>
                          <m:t>𝛽</m:t>
                        </m:r>
                      </m:sub>
                    </m:sSub>
                    <m:r>
                      <a:rPr lang="en-US" i="1" noProof="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0.7</m:t>
                    </m:r>
                  </m:oMath>
                </a14:m>
                <a:endParaRPr lang="en-US" noProof="0" dirty="0"/>
              </a:p>
              <a:p>
                <a:r>
                  <a:rPr lang="en-US" noProof="0" dirty="0"/>
                  <a:t>Interfacial energy: </a:t>
                </a:r>
                <a14:m>
                  <m:oMath xmlns:m="http://schemas.openxmlformats.org/officeDocument/2006/math">
                    <m:r>
                      <a:rPr lang="en-US" b="0" i="1" noProof="0" smtClean="0">
                        <a:latin typeface="Cambria Math" panose="02040503050406030204" pitchFamily="18" charset="0"/>
                      </a:rPr>
                      <m:t>𝜎</m:t>
                    </m:r>
                    <m:r>
                      <a:rPr lang="en-US" b="0" i="1" noProof="0" smtClean="0">
                        <a:latin typeface="Cambria Math" panose="02040503050406030204" pitchFamily="18" charset="0"/>
                      </a:rPr>
                      <m:t>=0.01508</m:t>
                    </m:r>
                    <m:rad>
                      <m:radPr>
                        <m:degHide m:val="on"/>
                        <m:ctrlPr>
                          <a:rPr lang="en-US" b="0" i="1" noProof="0" smtClean="0">
                            <a:latin typeface="Cambria Math" panose="02040503050406030204" pitchFamily="18" charset="0"/>
                          </a:rPr>
                        </m:ctrlPr>
                      </m:radPr>
                      <m:deg/>
                      <m:e>
                        <m:r>
                          <a:rPr lang="en-US" i="1" noProof="0">
                            <a:latin typeface="Cambria Math" panose="02040503050406030204" pitchFamily="18" charset="0"/>
                            <a:ea typeface="Cambria Math" panose="02040503050406030204" pitchFamily="18" charset="0"/>
                          </a:rPr>
                          <m:t>𝜅</m:t>
                        </m:r>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𝜌</m:t>
                            </m:r>
                          </m:e>
                          <m:sub>
                            <m:r>
                              <a:rPr lang="en-US" i="1" noProof="0">
                                <a:latin typeface="Cambria Math" panose="02040503050406030204" pitchFamily="18" charset="0"/>
                                <a:ea typeface="Cambria Math" panose="02040503050406030204" pitchFamily="18" charset="0"/>
                              </a:rPr>
                              <m:t>𝑠</m:t>
                            </m:r>
                          </m:sub>
                        </m:sSub>
                      </m:e>
                    </m:rad>
                  </m:oMath>
                </a14:m>
                <a:endParaRPr lang="en-US" noProof="0" dirty="0"/>
              </a:p>
              <a:p>
                <a:r>
                  <a:rPr lang="en-US" noProof="0" dirty="0"/>
                  <a:t>Initial condition for </a:t>
                </a:r>
                <a14:m>
                  <m:oMath xmlns:m="http://schemas.openxmlformats.org/officeDocument/2006/math">
                    <m:r>
                      <a:rPr lang="en-US" b="0" i="1" noProof="0" smtClean="0">
                        <a:latin typeface="Cambria Math" panose="02040503050406030204" pitchFamily="18" charset="0"/>
                        <a:ea typeface="Cambria Math" panose="02040503050406030204" pitchFamily="18" charset="0"/>
                      </a:rPr>
                      <m:t>𝑐</m:t>
                    </m:r>
                    <m:d>
                      <m:dPr>
                        <m:ctrlPr>
                          <a:rPr lang="en-US" b="0" i="1" noProof="0" smtClean="0">
                            <a:latin typeface="Cambria Math" panose="02040503050406030204" pitchFamily="18" charset="0"/>
                            <a:ea typeface="Cambria Math" panose="02040503050406030204" pitchFamily="18" charset="0"/>
                          </a:rPr>
                        </m:ctrlPr>
                      </m:dPr>
                      <m:e>
                        <m:r>
                          <a:rPr lang="en-US" b="0" i="1" noProof="0" smtClean="0">
                            <a:latin typeface="Cambria Math" panose="02040503050406030204" pitchFamily="18" charset="0"/>
                            <a:ea typeface="Cambria Math" panose="02040503050406030204" pitchFamily="18" charset="0"/>
                          </a:rPr>
                          <m:t>𝑥</m:t>
                        </m:r>
                        <m:r>
                          <a:rPr lang="en-US" b="0" i="1" noProof="0" smtClean="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𝑦</m:t>
                        </m:r>
                        <m:r>
                          <a:rPr lang="en-US" b="0" i="1" noProof="0" smtClean="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𝑡</m:t>
                        </m:r>
                      </m:e>
                    </m:d>
                  </m:oMath>
                </a14:m>
                <a:r>
                  <a:rPr lang="en-US" noProof="0" dirty="0"/>
                  <a:t> is</a:t>
                </a:r>
              </a:p>
              <a:p>
                <a:pPr marL="0" indent="0">
                  <a:buNone/>
                </a:pPr>
                <a14:m>
                  <m:oMathPara xmlns:m="http://schemas.openxmlformats.org/officeDocument/2006/math">
                    <m:oMathParaPr>
                      <m:jc m:val="centerGroup"/>
                    </m:oMathParaPr>
                    <m:oMath xmlns:m="http://schemas.openxmlformats.org/officeDocument/2006/math">
                      <m:r>
                        <a:rPr lang="en-US" sz="1800" b="0" i="1" noProof="0" smtClean="0">
                          <a:latin typeface="Cambria Math" panose="02040503050406030204" pitchFamily="18" charset="0"/>
                        </a:rPr>
                        <m:t>𝑐</m:t>
                      </m:r>
                      <m:d>
                        <m:dPr>
                          <m:ctrlPr>
                            <a:rPr lang="en-US" sz="1800" b="0" i="1" noProof="0" smtClean="0">
                              <a:latin typeface="Cambria Math" panose="02040503050406030204" pitchFamily="18" charset="0"/>
                            </a:rPr>
                          </m:ctrlPr>
                        </m:dPr>
                        <m:e>
                          <m:r>
                            <a:rPr lang="en-US" sz="1800" b="0" i="1" noProof="0" smtClean="0">
                              <a:latin typeface="Cambria Math" panose="02040503050406030204" pitchFamily="18" charset="0"/>
                            </a:rPr>
                            <m:t>𝑥</m:t>
                          </m:r>
                          <m:r>
                            <a:rPr lang="en-US" sz="1800" b="0" i="1" noProof="0" smtClean="0">
                              <a:latin typeface="Cambria Math" panose="02040503050406030204" pitchFamily="18" charset="0"/>
                            </a:rPr>
                            <m:t>,</m:t>
                          </m:r>
                          <m:r>
                            <a:rPr lang="en-US" sz="1800" b="0" i="1" noProof="0" smtClean="0">
                              <a:latin typeface="Cambria Math" panose="02040503050406030204" pitchFamily="18" charset="0"/>
                            </a:rPr>
                            <m:t>𝑦</m:t>
                          </m:r>
                          <m:r>
                            <a:rPr lang="en-US" sz="1800" b="0" i="1" noProof="0" smtClean="0">
                              <a:latin typeface="Cambria Math" panose="02040503050406030204" pitchFamily="18" charset="0"/>
                            </a:rPr>
                            <m:t>,0</m:t>
                          </m:r>
                        </m:e>
                      </m:d>
                      <m:r>
                        <a:rPr lang="en-US" sz="1800" b="0" i="1" noProof="0" smtClean="0">
                          <a:latin typeface="Cambria Math" panose="02040503050406030204" pitchFamily="18" charset="0"/>
                        </a:rPr>
                        <m:t>=</m:t>
                      </m:r>
                      <m:r>
                        <a:rPr lang="en-US" sz="1800" i="1" noProof="0">
                          <a:latin typeface="Cambria Math" panose="02040503050406030204" pitchFamily="18" charset="0"/>
                        </a:rPr>
                        <m:t>0.5+0.01</m:t>
                      </m:r>
                      <m:d>
                        <m:dPr>
                          <m:begChr m:val="["/>
                          <m:endChr m:val="]"/>
                          <m:ctrlPr>
                            <a:rPr lang="en-US" sz="1800" i="1" noProof="0" smtClean="0">
                              <a:latin typeface="Cambria Math" panose="02040503050406030204" pitchFamily="18" charset="0"/>
                            </a:rPr>
                          </m:ctrlPr>
                        </m:dPr>
                        <m:e>
                          <m:eqArr>
                            <m:eqArrPr>
                              <m:ctrlPr>
                                <a:rPr lang="en-US" sz="1800" i="1" noProof="0">
                                  <a:latin typeface="Cambria Math" panose="02040503050406030204" pitchFamily="18" charset="0"/>
                                </a:rPr>
                              </m:ctrlPr>
                            </m:eqArrPr>
                            <m:e>
                              <m:func>
                                <m:funcPr>
                                  <m:ctrlPr>
                                    <a:rPr lang="en-US" sz="1800" i="1" noProof="0">
                                      <a:latin typeface="Cambria Math" panose="02040503050406030204" pitchFamily="18" charset="0"/>
                                    </a:rPr>
                                  </m:ctrlPr>
                                </m:funcPr>
                                <m:fName>
                                  <m:r>
                                    <m:rPr>
                                      <m:sty m:val="p"/>
                                    </m:rPr>
                                    <a:rPr lang="en-US" sz="1800" noProof="0">
                                      <a:latin typeface="Cambria Math" panose="02040503050406030204" pitchFamily="18" charset="0"/>
                                    </a:rPr>
                                    <m:t>cos</m:t>
                                  </m:r>
                                </m:fName>
                                <m:e>
                                  <m:d>
                                    <m:dPr>
                                      <m:ctrlPr>
                                        <a:rPr lang="en-US" sz="1800" i="1" noProof="0">
                                          <a:latin typeface="Cambria Math" panose="02040503050406030204" pitchFamily="18" charset="0"/>
                                        </a:rPr>
                                      </m:ctrlPr>
                                    </m:dPr>
                                    <m:e>
                                      <m:r>
                                        <a:rPr lang="en-US" sz="1800" i="1" noProof="0">
                                          <a:latin typeface="Cambria Math" panose="02040503050406030204" pitchFamily="18" charset="0"/>
                                        </a:rPr>
                                        <m:t>0.105</m:t>
                                      </m:r>
                                      <m:r>
                                        <a:rPr lang="en-US" sz="1800" i="1" noProof="0">
                                          <a:latin typeface="Cambria Math" panose="02040503050406030204" pitchFamily="18" charset="0"/>
                                        </a:rPr>
                                        <m:t>𝑥</m:t>
                                      </m:r>
                                    </m:e>
                                  </m:d>
                                </m:e>
                              </m:func>
                              <m:func>
                                <m:funcPr>
                                  <m:ctrlPr>
                                    <a:rPr lang="en-US" sz="1800" i="1" noProof="0">
                                      <a:latin typeface="Cambria Math" panose="02040503050406030204" pitchFamily="18" charset="0"/>
                                    </a:rPr>
                                  </m:ctrlPr>
                                </m:funcPr>
                                <m:fName>
                                  <m:r>
                                    <m:rPr>
                                      <m:sty m:val="p"/>
                                    </m:rPr>
                                    <a:rPr lang="en-US" sz="1800" noProof="0">
                                      <a:latin typeface="Cambria Math" panose="02040503050406030204" pitchFamily="18" charset="0"/>
                                    </a:rPr>
                                    <m:t>cos</m:t>
                                  </m:r>
                                </m:fName>
                                <m:e>
                                  <m:d>
                                    <m:dPr>
                                      <m:ctrlPr>
                                        <a:rPr lang="en-US" sz="1800" i="1" noProof="0">
                                          <a:latin typeface="Cambria Math" panose="02040503050406030204" pitchFamily="18" charset="0"/>
                                        </a:rPr>
                                      </m:ctrlPr>
                                    </m:dPr>
                                    <m:e>
                                      <m:r>
                                        <a:rPr lang="en-US" sz="1800" i="1" noProof="0">
                                          <a:latin typeface="Cambria Math" panose="02040503050406030204" pitchFamily="18" charset="0"/>
                                        </a:rPr>
                                        <m:t>0.11</m:t>
                                      </m:r>
                                      <m:r>
                                        <a:rPr lang="en-US" sz="1800" i="1" noProof="0">
                                          <a:latin typeface="Cambria Math" panose="02040503050406030204" pitchFamily="18" charset="0"/>
                                        </a:rPr>
                                        <m:t>𝑦</m:t>
                                      </m:r>
                                    </m:e>
                                  </m:d>
                                </m:e>
                              </m:func>
                              <m:r>
                                <a:rPr lang="en-US" sz="1800" i="1" noProof="0">
                                  <a:latin typeface="Cambria Math" panose="02040503050406030204" pitchFamily="18" charset="0"/>
                                </a:rPr>
                                <m:t>+</m:t>
                              </m:r>
                              <m:sSup>
                                <m:sSupPr>
                                  <m:ctrlPr>
                                    <a:rPr lang="en-US" sz="1800" i="1" noProof="0">
                                      <a:latin typeface="Cambria Math" panose="02040503050406030204" pitchFamily="18" charset="0"/>
                                    </a:rPr>
                                  </m:ctrlPr>
                                </m:sSupPr>
                                <m:e>
                                  <m:d>
                                    <m:dPr>
                                      <m:begChr m:val="["/>
                                      <m:endChr m:val="]"/>
                                      <m:ctrlPr>
                                        <a:rPr lang="en-US" sz="1800" i="1" noProof="0">
                                          <a:latin typeface="Cambria Math" panose="02040503050406030204" pitchFamily="18" charset="0"/>
                                        </a:rPr>
                                      </m:ctrlPr>
                                    </m:dPr>
                                    <m:e>
                                      <m:func>
                                        <m:funcPr>
                                          <m:ctrlPr>
                                            <a:rPr lang="en-US" sz="1800" i="1" noProof="0">
                                              <a:latin typeface="Cambria Math" panose="02040503050406030204" pitchFamily="18" charset="0"/>
                                            </a:rPr>
                                          </m:ctrlPr>
                                        </m:funcPr>
                                        <m:fName>
                                          <m:r>
                                            <m:rPr>
                                              <m:sty m:val="p"/>
                                            </m:rPr>
                                            <a:rPr lang="en-US" sz="1800" noProof="0">
                                              <a:latin typeface="Cambria Math" panose="02040503050406030204" pitchFamily="18" charset="0"/>
                                            </a:rPr>
                                            <m:t>cos</m:t>
                                          </m:r>
                                        </m:fName>
                                        <m:e>
                                          <m:d>
                                            <m:dPr>
                                              <m:ctrlPr>
                                                <a:rPr lang="en-US" sz="1800" i="1" noProof="0">
                                                  <a:latin typeface="Cambria Math" panose="02040503050406030204" pitchFamily="18" charset="0"/>
                                                </a:rPr>
                                              </m:ctrlPr>
                                            </m:dPr>
                                            <m:e>
                                              <m:r>
                                                <a:rPr lang="en-US" sz="1800" i="1" noProof="0">
                                                  <a:latin typeface="Cambria Math" panose="02040503050406030204" pitchFamily="18" charset="0"/>
                                                </a:rPr>
                                                <m:t>0.13</m:t>
                                              </m:r>
                                              <m:r>
                                                <a:rPr lang="en-US" sz="1800" i="1" noProof="0">
                                                  <a:latin typeface="Cambria Math" panose="02040503050406030204" pitchFamily="18" charset="0"/>
                                                </a:rPr>
                                                <m:t>𝑥</m:t>
                                              </m:r>
                                            </m:e>
                                          </m:d>
                                          <m:func>
                                            <m:funcPr>
                                              <m:ctrlPr>
                                                <a:rPr lang="en-US" sz="1800" i="1" noProof="0">
                                                  <a:latin typeface="Cambria Math" panose="02040503050406030204" pitchFamily="18" charset="0"/>
                                                </a:rPr>
                                              </m:ctrlPr>
                                            </m:funcPr>
                                            <m:fName>
                                              <m:r>
                                                <m:rPr>
                                                  <m:sty m:val="p"/>
                                                </m:rPr>
                                                <a:rPr lang="en-US" sz="1800" noProof="0">
                                                  <a:latin typeface="Cambria Math" panose="02040503050406030204" pitchFamily="18" charset="0"/>
                                                </a:rPr>
                                                <m:t>cos</m:t>
                                              </m:r>
                                            </m:fName>
                                            <m:e>
                                              <m:d>
                                                <m:dPr>
                                                  <m:ctrlPr>
                                                    <a:rPr lang="en-US" sz="1800" i="1" noProof="0">
                                                      <a:latin typeface="Cambria Math" panose="02040503050406030204" pitchFamily="18" charset="0"/>
                                                    </a:rPr>
                                                  </m:ctrlPr>
                                                </m:dPr>
                                                <m:e>
                                                  <m:r>
                                                    <a:rPr lang="en-US" sz="1800" i="1" noProof="0">
                                                      <a:latin typeface="Cambria Math" panose="02040503050406030204" pitchFamily="18" charset="0"/>
                                                    </a:rPr>
                                                    <m:t>0.087</m:t>
                                                  </m:r>
                                                  <m:r>
                                                    <a:rPr lang="en-US" sz="1800" i="1" noProof="0">
                                                      <a:latin typeface="Cambria Math" panose="02040503050406030204" pitchFamily="18" charset="0"/>
                                                    </a:rPr>
                                                    <m:t>𝑦</m:t>
                                                  </m:r>
                                                </m:e>
                                              </m:d>
                                            </m:e>
                                          </m:func>
                                        </m:e>
                                      </m:func>
                                    </m:e>
                                  </m:d>
                                </m:e>
                                <m:sup>
                                  <m:r>
                                    <a:rPr lang="en-US" sz="1800" i="1" noProof="0">
                                      <a:latin typeface="Cambria Math" panose="02040503050406030204" pitchFamily="18" charset="0"/>
                                    </a:rPr>
                                    <m:t>2</m:t>
                                  </m:r>
                                </m:sup>
                              </m:sSup>
                            </m:e>
                            <m:e>
                              <m:r>
                                <a:rPr lang="en-US" sz="1800" i="1" noProof="0">
                                  <a:latin typeface="Cambria Math" panose="02040503050406030204" pitchFamily="18" charset="0"/>
                                </a:rPr>
                                <m:t>+</m:t>
                              </m:r>
                              <m:func>
                                <m:funcPr>
                                  <m:ctrlPr>
                                    <a:rPr lang="en-US" sz="1800" i="1" noProof="0">
                                      <a:latin typeface="Cambria Math" panose="02040503050406030204" pitchFamily="18" charset="0"/>
                                    </a:rPr>
                                  </m:ctrlPr>
                                </m:funcPr>
                                <m:fName>
                                  <m:r>
                                    <m:rPr>
                                      <m:sty m:val="p"/>
                                    </m:rPr>
                                    <a:rPr lang="en-US" sz="1800" noProof="0">
                                      <a:latin typeface="Cambria Math" panose="02040503050406030204" pitchFamily="18" charset="0"/>
                                    </a:rPr>
                                    <m:t>cos</m:t>
                                  </m:r>
                                </m:fName>
                                <m:e>
                                  <m:d>
                                    <m:dPr>
                                      <m:ctrlPr>
                                        <a:rPr lang="en-US" sz="1800" i="1" noProof="0">
                                          <a:latin typeface="Cambria Math" panose="02040503050406030204" pitchFamily="18" charset="0"/>
                                        </a:rPr>
                                      </m:ctrlPr>
                                    </m:dPr>
                                    <m:e>
                                      <m:r>
                                        <a:rPr lang="en-US" sz="1800" i="1" noProof="0">
                                          <a:latin typeface="Cambria Math" panose="02040503050406030204" pitchFamily="18" charset="0"/>
                                        </a:rPr>
                                        <m:t>0.025</m:t>
                                      </m:r>
                                      <m:r>
                                        <a:rPr lang="en-US" sz="1800" i="1" noProof="0">
                                          <a:latin typeface="Cambria Math" panose="02040503050406030204" pitchFamily="18" charset="0"/>
                                        </a:rPr>
                                        <m:t>𝑥</m:t>
                                      </m:r>
                                      <m:r>
                                        <a:rPr lang="en-US" sz="1800" i="1" noProof="0">
                                          <a:latin typeface="Cambria Math" panose="02040503050406030204" pitchFamily="18" charset="0"/>
                                        </a:rPr>
                                        <m:t>−0.15</m:t>
                                      </m:r>
                                      <m:r>
                                        <a:rPr lang="en-US" sz="1800" i="1" noProof="0">
                                          <a:latin typeface="Cambria Math" panose="02040503050406030204" pitchFamily="18" charset="0"/>
                                        </a:rPr>
                                        <m:t>𝑦</m:t>
                                      </m:r>
                                    </m:e>
                                  </m:d>
                                </m:e>
                              </m:func>
                              <m:func>
                                <m:funcPr>
                                  <m:ctrlPr>
                                    <a:rPr lang="en-US" sz="1800" i="1" noProof="0">
                                      <a:latin typeface="Cambria Math" panose="02040503050406030204" pitchFamily="18" charset="0"/>
                                    </a:rPr>
                                  </m:ctrlPr>
                                </m:funcPr>
                                <m:fName>
                                  <m:r>
                                    <m:rPr>
                                      <m:sty m:val="p"/>
                                    </m:rPr>
                                    <a:rPr lang="en-US" sz="1800" noProof="0">
                                      <a:latin typeface="Cambria Math" panose="02040503050406030204" pitchFamily="18" charset="0"/>
                                    </a:rPr>
                                    <m:t>cos</m:t>
                                  </m:r>
                                </m:fName>
                                <m:e>
                                  <m:d>
                                    <m:dPr>
                                      <m:ctrlPr>
                                        <a:rPr lang="en-US" sz="1800" i="1" noProof="0">
                                          <a:latin typeface="Cambria Math" panose="02040503050406030204" pitchFamily="18" charset="0"/>
                                        </a:rPr>
                                      </m:ctrlPr>
                                    </m:dPr>
                                    <m:e>
                                      <m:r>
                                        <a:rPr lang="en-US" sz="1800" i="1" noProof="0">
                                          <a:latin typeface="Cambria Math" panose="02040503050406030204" pitchFamily="18" charset="0"/>
                                        </a:rPr>
                                        <m:t>0.07</m:t>
                                      </m:r>
                                      <m:r>
                                        <a:rPr lang="en-US" sz="1800" i="1" noProof="0">
                                          <a:latin typeface="Cambria Math" panose="02040503050406030204" pitchFamily="18" charset="0"/>
                                        </a:rPr>
                                        <m:t>𝑥</m:t>
                                      </m:r>
                                      <m:r>
                                        <a:rPr lang="en-US" sz="1800" i="1" noProof="0">
                                          <a:latin typeface="Cambria Math" panose="02040503050406030204" pitchFamily="18" charset="0"/>
                                        </a:rPr>
                                        <m:t>−0.02</m:t>
                                      </m:r>
                                      <m:r>
                                        <a:rPr lang="en-US" sz="1800" i="1" noProof="0">
                                          <a:latin typeface="Cambria Math" panose="02040503050406030204" pitchFamily="18" charset="0"/>
                                        </a:rPr>
                                        <m:t>𝑦</m:t>
                                      </m:r>
                                    </m:e>
                                  </m:d>
                                </m:e>
                              </m:func>
                            </m:e>
                          </m:eqArr>
                        </m:e>
                      </m:d>
                    </m:oMath>
                  </m:oMathPara>
                </a14:m>
                <a:endParaRPr lang="en-US" noProof="0" dirty="0"/>
              </a:p>
              <a:p>
                <a:r>
                  <a:rPr lang="en-US" noProof="0" dirty="0"/>
                  <a:t>Problem (a) employs periodic boundary conditions, whereas problem (b) prescribes </a:t>
                </a:r>
                <a:br>
                  <a:rPr lang="en-US" noProof="0" dirty="0"/>
                </a:br>
                <a:r>
                  <a:rPr lang="en-US" noProof="0" dirty="0"/>
                  <a:t>no-flux conditions</a:t>
                </a:r>
              </a:p>
            </p:txBody>
          </p:sp>
        </mc:Choice>
        <mc:Fallback xmlns="">
          <p:sp>
            <p:nvSpPr>
              <p:cNvPr id="3" name="Content Placeholder 2">
                <a:extLst>
                  <a:ext uri="{FF2B5EF4-FFF2-40B4-BE49-F238E27FC236}">
                    <a16:creationId xmlns:a16="http://schemas.microsoft.com/office/drawing/2014/main" id="{47A497BC-813F-4045-A592-8C25CE4F84E3}"/>
                  </a:ext>
                </a:extLst>
              </p:cNvPr>
              <p:cNvSpPr>
                <a:spLocks noGrp="1" noRot="1" noChangeAspect="1" noMove="1" noResize="1" noEditPoints="1" noAdjustHandles="1" noChangeArrowheads="1" noChangeShapeType="1" noTextEdit="1"/>
              </p:cNvSpPr>
              <p:nvPr>
                <p:ph idx="1"/>
              </p:nvPr>
            </p:nvSpPr>
            <p:spPr>
              <a:blipFill>
                <a:blip r:embed="rId2"/>
                <a:stretch>
                  <a:fillRect l="-568" t="-731"/>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BF678611-E049-43EE-8175-916223D34AE2}"/>
              </a:ext>
            </a:extLst>
          </p:cNvPr>
          <p:cNvSpPr txBox="1"/>
          <p:nvPr/>
        </p:nvSpPr>
        <p:spPr>
          <a:xfrm>
            <a:off x="1926979" y="6375400"/>
            <a:ext cx="5747885" cy="400110"/>
          </a:xfrm>
          <a:prstGeom prst="rect">
            <a:avLst/>
          </a:prstGeom>
          <a:noFill/>
        </p:spPr>
        <p:txBody>
          <a:bodyPr wrap="square" rtlCol="0">
            <a:spAutoFit/>
          </a:bodyPr>
          <a:lstStyle/>
          <a:p>
            <a:r>
              <a:rPr lang="en-GB" sz="1000" dirty="0"/>
              <a:t>A. </a:t>
            </a:r>
            <a:r>
              <a:rPr lang="en-GB" sz="1000" dirty="0" err="1"/>
              <a:t>Jokisaari</a:t>
            </a:r>
            <a:r>
              <a:rPr lang="en-GB" sz="1000" dirty="0"/>
              <a:t>, P. Voorhees, J. Guyer, J. Warren, and O. </a:t>
            </a:r>
            <a:r>
              <a:rPr lang="en-GB" sz="1000" dirty="0" err="1"/>
              <a:t>Heinonen</a:t>
            </a:r>
            <a:r>
              <a:rPr lang="en-GB" sz="1000" dirty="0"/>
              <a:t>. Benchmark problems for numerical implementation of phase field models. </a:t>
            </a:r>
            <a:r>
              <a:rPr lang="en-GB" sz="1000" i="1" dirty="0"/>
              <a:t>Computational Materials Science</a:t>
            </a:r>
            <a:r>
              <a:rPr lang="en-GB" sz="1000" dirty="0"/>
              <a:t> 126, 139-151 (2017).</a:t>
            </a:r>
            <a:endParaRPr lang="en-FI" sz="1000" dirty="0"/>
          </a:p>
        </p:txBody>
      </p:sp>
      <p:sp>
        <p:nvSpPr>
          <p:cNvPr id="5" name="TextBox 4">
            <a:extLst>
              <a:ext uri="{FF2B5EF4-FFF2-40B4-BE49-F238E27FC236}">
                <a16:creationId xmlns:a16="http://schemas.microsoft.com/office/drawing/2014/main" id="{1EAFD822-5279-4EC2-97CD-77F91E4F615F}"/>
              </a:ext>
            </a:extLst>
          </p:cNvPr>
          <p:cNvSpPr txBox="1"/>
          <p:nvPr/>
        </p:nvSpPr>
        <p:spPr>
          <a:xfrm>
            <a:off x="8052816" y="6375400"/>
            <a:ext cx="3883313" cy="400110"/>
          </a:xfrm>
          <a:prstGeom prst="rect">
            <a:avLst/>
          </a:prstGeom>
          <a:noFill/>
        </p:spPr>
        <p:txBody>
          <a:bodyPr wrap="square" rtlCol="0">
            <a:spAutoFit/>
          </a:bodyPr>
          <a:lstStyle/>
          <a:p>
            <a:r>
              <a:rPr lang="en-GB" sz="1000" dirty="0"/>
              <a:t>Note: the original benchmark does not specify units. In order to clarify the physics, we have appended SI units to all quantities.</a:t>
            </a:r>
            <a:endParaRPr lang="en-FI" sz="1000" dirty="0"/>
          </a:p>
        </p:txBody>
      </p:sp>
    </p:spTree>
    <p:extLst>
      <p:ext uri="{BB962C8B-B14F-4D97-AF65-F5344CB8AC3E}">
        <p14:creationId xmlns:p14="http://schemas.microsoft.com/office/powerpoint/2010/main" val="1332504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99C80-597A-4474-A6B6-94F56DD9F1A4}"/>
              </a:ext>
            </a:extLst>
          </p:cNvPr>
          <p:cNvSpPr>
            <a:spLocks noGrp="1"/>
          </p:cNvSpPr>
          <p:nvPr>
            <p:ph type="title"/>
          </p:nvPr>
        </p:nvSpPr>
        <p:spPr/>
        <p:txBody>
          <a:bodyPr/>
          <a:lstStyle/>
          <a:p>
            <a:r>
              <a:rPr lang="en-US" noProof="0" dirty="0"/>
              <a:t>Problem 1(c) specifications</a:t>
            </a:r>
          </a:p>
        </p:txBody>
      </p:sp>
      <p:sp>
        <p:nvSpPr>
          <p:cNvPr id="3" name="Content Placeholder 2">
            <a:extLst>
              <a:ext uri="{FF2B5EF4-FFF2-40B4-BE49-F238E27FC236}">
                <a16:creationId xmlns:a16="http://schemas.microsoft.com/office/drawing/2014/main" id="{47A497BC-813F-4045-A592-8C25CE4F84E3}"/>
              </a:ext>
            </a:extLst>
          </p:cNvPr>
          <p:cNvSpPr>
            <a:spLocks noGrp="1"/>
          </p:cNvSpPr>
          <p:nvPr>
            <p:ph sz="half" idx="10"/>
          </p:nvPr>
        </p:nvSpPr>
        <p:spPr/>
        <p:txBody>
          <a:bodyPr/>
          <a:lstStyle/>
          <a:p>
            <a:r>
              <a:rPr lang="en-US" noProof="0" dirty="0"/>
              <a:t>In the third benchmark, a T-shaped geometry is used</a:t>
            </a:r>
          </a:p>
          <a:p>
            <a:r>
              <a:rPr lang="en-US" noProof="0" dirty="0"/>
              <a:t>The T-shape is composed of two attached rectangles, both having a length of 100 meters and width of 20 meters</a:t>
            </a:r>
          </a:p>
          <a:p>
            <a:r>
              <a:rPr lang="en-US" noProof="0" dirty="0"/>
              <a:t>The same no-flux boundary conditions are used as in 1(b)</a:t>
            </a:r>
          </a:p>
        </p:txBody>
      </p:sp>
      <p:pic>
        <p:nvPicPr>
          <p:cNvPr id="5" name="Picture 4">
            <a:extLst>
              <a:ext uri="{FF2B5EF4-FFF2-40B4-BE49-F238E27FC236}">
                <a16:creationId xmlns:a16="http://schemas.microsoft.com/office/drawing/2014/main" id="{DBA6F36F-A330-402F-BE35-4A2469C305CC}"/>
              </a:ext>
            </a:extLst>
          </p:cNvPr>
          <p:cNvPicPr>
            <a:picLocks noChangeAspect="1"/>
          </p:cNvPicPr>
          <p:nvPr/>
        </p:nvPicPr>
        <p:blipFill>
          <a:blip r:embed="rId2"/>
          <a:stretch>
            <a:fillRect/>
          </a:stretch>
        </p:blipFill>
        <p:spPr>
          <a:xfrm>
            <a:off x="6663881" y="1192669"/>
            <a:ext cx="4808516" cy="3606387"/>
          </a:xfrm>
          <a:prstGeom prst="rect">
            <a:avLst/>
          </a:prstGeom>
          <a:ln>
            <a:solidFill>
              <a:schemeClr val="bg2"/>
            </a:solidFill>
          </a:ln>
        </p:spPr>
      </p:pic>
      <p:sp>
        <p:nvSpPr>
          <p:cNvPr id="6" name="TextBox 5">
            <a:extLst>
              <a:ext uri="{FF2B5EF4-FFF2-40B4-BE49-F238E27FC236}">
                <a16:creationId xmlns:a16="http://schemas.microsoft.com/office/drawing/2014/main" id="{ECCBF08C-DDBE-4B43-AAE6-92307356C160}"/>
              </a:ext>
            </a:extLst>
          </p:cNvPr>
          <p:cNvSpPr txBox="1"/>
          <p:nvPr/>
        </p:nvSpPr>
        <p:spPr>
          <a:xfrm>
            <a:off x="6663881" y="4845035"/>
            <a:ext cx="3775393" cy="276999"/>
          </a:xfrm>
          <a:prstGeom prst="rect">
            <a:avLst/>
          </a:prstGeom>
          <a:noFill/>
        </p:spPr>
        <p:txBody>
          <a:bodyPr wrap="none" rtlCol="0">
            <a:spAutoFit/>
          </a:bodyPr>
          <a:lstStyle/>
          <a:p>
            <a:r>
              <a:rPr lang="en-GB" sz="1200" b="1" i="1" dirty="0">
                <a:solidFill>
                  <a:schemeClr val="accent1"/>
                </a:solidFill>
              </a:rPr>
              <a:t>T-shaped geometry drawn in COMSOL Multiphysics®.</a:t>
            </a:r>
            <a:endParaRPr lang="en-FI" sz="1200" b="1" i="1" dirty="0">
              <a:solidFill>
                <a:schemeClr val="accent1"/>
              </a:solidFill>
            </a:endParaRPr>
          </a:p>
        </p:txBody>
      </p:sp>
    </p:spTree>
    <p:extLst>
      <p:ext uri="{BB962C8B-B14F-4D97-AF65-F5344CB8AC3E}">
        <p14:creationId xmlns:p14="http://schemas.microsoft.com/office/powerpoint/2010/main" val="3065103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2E40B-7CE6-4050-8991-8805FE175DE1}"/>
              </a:ext>
            </a:extLst>
          </p:cNvPr>
          <p:cNvSpPr>
            <a:spLocks noGrp="1"/>
          </p:cNvSpPr>
          <p:nvPr>
            <p:ph type="title"/>
          </p:nvPr>
        </p:nvSpPr>
        <p:spPr/>
        <p:txBody>
          <a:bodyPr/>
          <a:lstStyle/>
          <a:p>
            <a:r>
              <a:rPr lang="en-US" noProof="0" dirty="0"/>
              <a:t>Implementation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C511328-B39A-47E0-892F-316874183315}"/>
                  </a:ext>
                </a:extLst>
              </p:cNvPr>
              <p:cNvSpPr>
                <a:spLocks noGrp="1"/>
              </p:cNvSpPr>
              <p:nvPr>
                <p:ph idx="1"/>
              </p:nvPr>
            </p:nvSpPr>
            <p:spPr/>
            <p:txBody>
              <a:bodyPr/>
              <a:lstStyle/>
              <a:p>
                <a:r>
                  <a:rPr lang="en-US" noProof="0" dirty="0"/>
                  <a:t>Problem is solved using the </a:t>
                </a:r>
                <a:r>
                  <a:rPr lang="en-US" i="1" noProof="0" dirty="0"/>
                  <a:t>Phase Field</a:t>
                </a:r>
                <a:r>
                  <a:rPr lang="en-US" noProof="0" dirty="0"/>
                  <a:t> interface</a:t>
                </a:r>
              </a:p>
              <a:p>
                <a:r>
                  <a:rPr lang="en-US" noProof="0" dirty="0"/>
                  <a:t>The solved equation is expressed as</a:t>
                </a:r>
                <a:br>
                  <a:rPr lang="en-US" noProof="0" dirty="0"/>
                </a:br>
                <a:endParaRPr lang="en-US" noProof="0" dirty="0"/>
              </a:p>
              <a:p>
                <a:pPr marL="0" indent="0">
                  <a:buNone/>
                </a:pPr>
                <a14:m>
                  <m:oMathPara xmlns:m="http://schemas.openxmlformats.org/officeDocument/2006/math">
                    <m:oMathParaPr>
                      <m:jc m:val="centerGroup"/>
                    </m:oMathParaPr>
                    <m:oMath xmlns:m="http://schemas.openxmlformats.org/officeDocument/2006/math">
                      <m:f>
                        <m:fPr>
                          <m:ctrlPr>
                            <a:rPr lang="en-US" i="1" noProof="0" smtClean="0">
                              <a:latin typeface="Cambria Math" panose="02040503050406030204" pitchFamily="18" charset="0"/>
                            </a:rPr>
                          </m:ctrlPr>
                        </m:fPr>
                        <m:num>
                          <m:r>
                            <a:rPr lang="en-US" i="1" noProof="0" smtClean="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𝑐</m:t>
                          </m:r>
                        </m:num>
                        <m:den>
                          <m:r>
                            <a:rPr lang="en-US" i="1" noProof="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𝑡</m:t>
                          </m:r>
                        </m:den>
                      </m:f>
                      <m:r>
                        <a:rPr lang="en-US" b="0" i="1" noProof="0" smtClean="0">
                          <a:latin typeface="Cambria Math" panose="02040503050406030204" pitchFamily="18" charset="0"/>
                        </a:rPr>
                        <m:t>=</m:t>
                      </m:r>
                      <m:r>
                        <m:rPr>
                          <m:sty m:val="p"/>
                        </m:rPr>
                        <a:rPr lang="en-US" b="0" i="1" noProof="0" smtClean="0">
                          <a:latin typeface="Cambria Math" panose="02040503050406030204" pitchFamily="18" charset="0"/>
                          <a:ea typeface="Cambria Math" panose="02040503050406030204" pitchFamily="18" charset="0"/>
                        </a:rPr>
                        <m:t>∇</m:t>
                      </m:r>
                      <m:r>
                        <a:rPr lang="en-US" b="0" i="1" noProof="0" smtClean="0">
                          <a:latin typeface="Cambria Math" panose="02040503050406030204" pitchFamily="18" charset="0"/>
                          <a:ea typeface="Cambria Math" panose="02040503050406030204" pitchFamily="18" charset="0"/>
                        </a:rPr>
                        <m:t>∙</m:t>
                      </m:r>
                      <m:d>
                        <m:dPr>
                          <m:ctrlPr>
                            <a:rPr lang="en-US" b="0" i="1" noProof="0" smtClean="0">
                              <a:latin typeface="Cambria Math" panose="02040503050406030204" pitchFamily="18" charset="0"/>
                              <a:ea typeface="Cambria Math" panose="02040503050406030204" pitchFamily="18" charset="0"/>
                            </a:rPr>
                          </m:ctrlPr>
                        </m:dPr>
                        <m:e>
                          <m:f>
                            <m:fPr>
                              <m:ctrlPr>
                                <a:rPr lang="en-US" b="0" i="1" noProof="0" smtClean="0">
                                  <a:latin typeface="Cambria Math" panose="02040503050406030204" pitchFamily="18" charset="0"/>
                                  <a:ea typeface="Cambria Math" panose="02040503050406030204" pitchFamily="18" charset="0"/>
                                </a:rPr>
                              </m:ctrlPr>
                            </m:fPr>
                            <m:num>
                              <m:r>
                                <a:rPr lang="en-US" b="0" i="1" noProof="0" smtClean="0">
                                  <a:latin typeface="Cambria Math" panose="02040503050406030204" pitchFamily="18" charset="0"/>
                                  <a:ea typeface="Cambria Math" panose="02040503050406030204" pitchFamily="18" charset="0"/>
                                </a:rPr>
                                <m:t>𝛾𝜆</m:t>
                              </m:r>
                            </m:num>
                            <m:den>
                              <m:sSubSup>
                                <m:sSubSupPr>
                                  <m:ctrlPr>
                                    <a:rPr lang="en-US" b="0" i="1" noProof="0" smtClean="0">
                                      <a:latin typeface="Cambria Math" panose="02040503050406030204" pitchFamily="18" charset="0"/>
                                      <a:ea typeface="Cambria Math" panose="02040503050406030204" pitchFamily="18" charset="0"/>
                                    </a:rPr>
                                  </m:ctrlPr>
                                </m:sSubSupPr>
                                <m:e>
                                  <m:r>
                                    <a:rPr lang="en-US" b="0" i="1" noProof="0" smtClean="0">
                                      <a:latin typeface="Cambria Math" panose="02040503050406030204" pitchFamily="18" charset="0"/>
                                      <a:ea typeface="Cambria Math" panose="02040503050406030204" pitchFamily="18" charset="0"/>
                                    </a:rPr>
                                    <m:t>𝜖</m:t>
                                  </m:r>
                                </m:e>
                                <m:sub>
                                  <m:r>
                                    <m:rPr>
                                      <m:sty m:val="p"/>
                                    </m:rPr>
                                    <a:rPr lang="en-US" b="0" i="0" noProof="0" smtClean="0">
                                      <a:latin typeface="Cambria Math" panose="02040503050406030204" pitchFamily="18" charset="0"/>
                                      <a:ea typeface="Cambria Math" panose="02040503050406030204" pitchFamily="18" charset="0"/>
                                    </a:rPr>
                                    <m:t>pf</m:t>
                                  </m:r>
                                </m:sub>
                                <m:sup>
                                  <m:r>
                                    <a:rPr lang="en-US" b="0" i="1" noProof="0" smtClean="0">
                                      <a:latin typeface="Cambria Math" panose="02040503050406030204" pitchFamily="18" charset="0"/>
                                      <a:ea typeface="Cambria Math" panose="02040503050406030204" pitchFamily="18" charset="0"/>
                                    </a:rPr>
                                    <m:t>2</m:t>
                                  </m:r>
                                </m:sup>
                              </m:sSubSup>
                            </m:den>
                          </m:f>
                          <m:r>
                            <m:rPr>
                              <m:sty m:val="p"/>
                            </m:rPr>
                            <a:rPr lang="en-US" b="0" i="1" noProof="0" smtClean="0">
                              <a:latin typeface="Cambria Math" panose="02040503050406030204" pitchFamily="18" charset="0"/>
                              <a:ea typeface="Cambria Math" panose="02040503050406030204" pitchFamily="18" charset="0"/>
                            </a:rPr>
                            <m:t>∇</m:t>
                          </m:r>
                          <m:d>
                            <m:dPr>
                              <m:begChr m:val="["/>
                              <m:endChr m:val="]"/>
                              <m:ctrlPr>
                                <a:rPr lang="en-US" b="0" i="1" noProof="0" smtClean="0">
                                  <a:latin typeface="Cambria Math" panose="02040503050406030204" pitchFamily="18" charset="0"/>
                                  <a:ea typeface="Cambria Math" panose="02040503050406030204" pitchFamily="18" charset="0"/>
                                </a:rPr>
                              </m:ctrlPr>
                            </m:dPr>
                            <m:e>
                              <m:d>
                                <m:dPr>
                                  <m:ctrlPr>
                                    <a:rPr lang="en-US" b="0" i="1" noProof="0" smtClean="0">
                                      <a:latin typeface="Cambria Math" panose="02040503050406030204" pitchFamily="18" charset="0"/>
                                      <a:ea typeface="Cambria Math" panose="02040503050406030204" pitchFamily="18" charset="0"/>
                                    </a:rPr>
                                  </m:ctrlPr>
                                </m:dPr>
                                <m:e>
                                  <m:sSup>
                                    <m:sSupPr>
                                      <m:ctrlPr>
                                        <a:rPr lang="en-US" b="0" i="1" noProof="0" smtClean="0">
                                          <a:latin typeface="Cambria Math" panose="02040503050406030204" pitchFamily="18" charset="0"/>
                                          <a:ea typeface="Cambria Math" panose="02040503050406030204" pitchFamily="18" charset="0"/>
                                        </a:rPr>
                                      </m:ctrlPr>
                                    </m:sSupPr>
                                    <m:e>
                                      <m:r>
                                        <a:rPr lang="en-US" b="0" i="1" noProof="0" smtClean="0">
                                          <a:latin typeface="Cambria Math" panose="02040503050406030204" pitchFamily="18" charset="0"/>
                                          <a:ea typeface="Cambria Math" panose="02040503050406030204" pitchFamily="18" charset="0"/>
                                        </a:rPr>
                                        <m:t>𝑐</m:t>
                                      </m:r>
                                    </m:e>
                                    <m:sup>
                                      <m:r>
                                        <a:rPr lang="en-US" b="0" i="1" noProof="0" smtClean="0">
                                          <a:latin typeface="Cambria Math" panose="02040503050406030204" pitchFamily="18" charset="0"/>
                                          <a:ea typeface="Cambria Math" panose="02040503050406030204" pitchFamily="18" charset="0"/>
                                        </a:rPr>
                                        <m:t>2</m:t>
                                      </m:r>
                                    </m:sup>
                                  </m:sSup>
                                  <m:r>
                                    <a:rPr lang="en-US" b="0" i="1" noProof="0" smtClean="0">
                                      <a:latin typeface="Cambria Math" panose="02040503050406030204" pitchFamily="18" charset="0"/>
                                      <a:ea typeface="Cambria Math" panose="02040503050406030204" pitchFamily="18" charset="0"/>
                                    </a:rPr>
                                    <m:t>−1</m:t>
                                  </m:r>
                                </m:e>
                              </m:d>
                              <m:r>
                                <a:rPr lang="en-US" b="0" i="1" noProof="0" smtClean="0">
                                  <a:latin typeface="Cambria Math" panose="02040503050406030204" pitchFamily="18" charset="0"/>
                                  <a:ea typeface="Cambria Math" panose="02040503050406030204" pitchFamily="18" charset="0"/>
                                </a:rPr>
                                <m:t>𝑐</m:t>
                              </m:r>
                              <m:r>
                                <a:rPr lang="en-US" b="0" i="1" noProof="0" smtClean="0">
                                  <a:latin typeface="Cambria Math" panose="02040503050406030204" pitchFamily="18" charset="0"/>
                                  <a:ea typeface="Cambria Math" panose="02040503050406030204" pitchFamily="18" charset="0"/>
                                </a:rPr>
                                <m:t>+</m:t>
                              </m:r>
                              <m:f>
                                <m:fPr>
                                  <m:ctrlPr>
                                    <a:rPr lang="en-US" b="0" i="1" noProof="0" smtClean="0">
                                      <a:latin typeface="Cambria Math" panose="02040503050406030204" pitchFamily="18" charset="0"/>
                                      <a:ea typeface="Cambria Math" panose="02040503050406030204" pitchFamily="18" charset="0"/>
                                    </a:rPr>
                                  </m:ctrlPr>
                                </m:fPr>
                                <m:num>
                                  <m:sSubSup>
                                    <m:sSubSupPr>
                                      <m:ctrlPr>
                                        <a:rPr lang="en-US" i="1" noProof="0">
                                          <a:latin typeface="Cambria Math" panose="02040503050406030204" pitchFamily="18" charset="0"/>
                                          <a:ea typeface="Cambria Math" panose="02040503050406030204" pitchFamily="18" charset="0"/>
                                        </a:rPr>
                                      </m:ctrlPr>
                                    </m:sSubSupPr>
                                    <m:e>
                                      <m:r>
                                        <a:rPr lang="en-US" i="1" noProof="0">
                                          <a:latin typeface="Cambria Math" panose="02040503050406030204" pitchFamily="18" charset="0"/>
                                          <a:ea typeface="Cambria Math" panose="02040503050406030204" pitchFamily="18" charset="0"/>
                                        </a:rPr>
                                        <m:t>𝜖</m:t>
                                      </m:r>
                                    </m:e>
                                    <m:sub>
                                      <m:r>
                                        <m:rPr>
                                          <m:sty m:val="p"/>
                                        </m:rPr>
                                        <a:rPr lang="en-US" noProof="0">
                                          <a:latin typeface="Cambria Math" panose="02040503050406030204" pitchFamily="18" charset="0"/>
                                          <a:ea typeface="Cambria Math" panose="02040503050406030204" pitchFamily="18" charset="0"/>
                                        </a:rPr>
                                        <m:t>pf</m:t>
                                      </m:r>
                                    </m:sub>
                                    <m:sup>
                                      <m:r>
                                        <a:rPr lang="en-US" i="1" noProof="0">
                                          <a:latin typeface="Cambria Math" panose="02040503050406030204" pitchFamily="18" charset="0"/>
                                          <a:ea typeface="Cambria Math" panose="02040503050406030204" pitchFamily="18" charset="0"/>
                                        </a:rPr>
                                        <m:t>2</m:t>
                                      </m:r>
                                    </m:sup>
                                  </m:sSubSup>
                                </m:num>
                                <m:den>
                                  <m:r>
                                    <a:rPr lang="en-US" i="1" noProof="0">
                                      <a:latin typeface="Cambria Math" panose="02040503050406030204" pitchFamily="18" charset="0"/>
                                      <a:ea typeface="Cambria Math" panose="02040503050406030204" pitchFamily="18" charset="0"/>
                                    </a:rPr>
                                    <m:t>𝜆</m:t>
                                  </m:r>
                                </m:den>
                              </m:f>
                              <m:f>
                                <m:fPr>
                                  <m:ctrlPr>
                                    <a:rPr lang="en-US" i="1" noProof="0">
                                      <a:latin typeface="Cambria Math" panose="02040503050406030204" pitchFamily="18" charset="0"/>
                                      <a:ea typeface="Cambria Math" panose="02040503050406030204" pitchFamily="18" charset="0"/>
                                    </a:rPr>
                                  </m:ctrlPr>
                                </m:fPr>
                                <m:num>
                                  <m:r>
                                    <a:rPr lang="en-US" i="1" noProof="0">
                                      <a:latin typeface="Cambria Math" panose="02040503050406030204" pitchFamily="18" charset="0"/>
                                      <a:ea typeface="Cambria Math" panose="02040503050406030204" pitchFamily="18" charset="0"/>
                                    </a:rPr>
                                    <m:t>𝜕</m:t>
                                  </m:r>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𝑓</m:t>
                                      </m:r>
                                    </m:e>
                                    <m:sub>
                                      <m:r>
                                        <m:rPr>
                                          <m:sty m:val="p"/>
                                        </m:rPr>
                                        <a:rPr lang="en-US" b="0" i="0" noProof="0" smtClean="0">
                                          <a:latin typeface="Cambria Math" panose="02040503050406030204" pitchFamily="18" charset="0"/>
                                          <a:ea typeface="Cambria Math" panose="02040503050406030204" pitchFamily="18" charset="0"/>
                                        </a:rPr>
                                        <m:t>external</m:t>
                                      </m:r>
                                    </m:sub>
                                  </m:sSub>
                                </m:num>
                                <m:den>
                                  <m:r>
                                    <a:rPr lang="en-US" i="1" noProof="0">
                                      <a:latin typeface="Cambria Math" panose="02040503050406030204" pitchFamily="18" charset="0"/>
                                      <a:ea typeface="Cambria Math" panose="02040503050406030204" pitchFamily="18" charset="0"/>
                                    </a:rPr>
                                    <m:t>𝜕</m:t>
                                  </m:r>
                                  <m:r>
                                    <a:rPr lang="en-US" i="1" noProof="0">
                                      <a:latin typeface="Cambria Math" panose="02040503050406030204" pitchFamily="18" charset="0"/>
                                      <a:ea typeface="Cambria Math" panose="02040503050406030204" pitchFamily="18" charset="0"/>
                                    </a:rPr>
                                    <m:t>𝑐</m:t>
                                  </m:r>
                                </m:den>
                              </m:f>
                              <m:r>
                                <a:rPr lang="en-US" b="0" i="1" noProof="0" smtClean="0">
                                  <a:latin typeface="Cambria Math" panose="02040503050406030204" pitchFamily="18" charset="0"/>
                                  <a:ea typeface="Cambria Math" panose="02040503050406030204" pitchFamily="18" charset="0"/>
                                </a:rPr>
                                <m:t>−</m:t>
                              </m:r>
                              <m:sSubSup>
                                <m:sSubSupPr>
                                  <m:ctrlPr>
                                    <a:rPr lang="en-US" i="1" noProof="0">
                                      <a:latin typeface="Cambria Math" panose="02040503050406030204" pitchFamily="18" charset="0"/>
                                      <a:ea typeface="Cambria Math" panose="02040503050406030204" pitchFamily="18" charset="0"/>
                                    </a:rPr>
                                  </m:ctrlPr>
                                </m:sSubSupPr>
                                <m:e>
                                  <m:r>
                                    <a:rPr lang="en-US" i="1" noProof="0">
                                      <a:latin typeface="Cambria Math" panose="02040503050406030204" pitchFamily="18" charset="0"/>
                                      <a:ea typeface="Cambria Math" panose="02040503050406030204" pitchFamily="18" charset="0"/>
                                    </a:rPr>
                                    <m:t>𝜖</m:t>
                                  </m:r>
                                </m:e>
                                <m:sub>
                                  <m:r>
                                    <m:rPr>
                                      <m:sty m:val="p"/>
                                    </m:rPr>
                                    <a:rPr lang="en-US" noProof="0">
                                      <a:latin typeface="Cambria Math" panose="02040503050406030204" pitchFamily="18" charset="0"/>
                                      <a:ea typeface="Cambria Math" panose="02040503050406030204" pitchFamily="18" charset="0"/>
                                    </a:rPr>
                                    <m:t>pf</m:t>
                                  </m:r>
                                </m:sub>
                                <m:sup>
                                  <m:r>
                                    <a:rPr lang="en-US" i="1" noProof="0">
                                      <a:latin typeface="Cambria Math" panose="02040503050406030204" pitchFamily="18" charset="0"/>
                                      <a:ea typeface="Cambria Math" panose="02040503050406030204" pitchFamily="18" charset="0"/>
                                    </a:rPr>
                                    <m:t>2</m:t>
                                  </m:r>
                                </m:sup>
                              </m:sSubSup>
                              <m:sSup>
                                <m:sSupPr>
                                  <m:ctrlPr>
                                    <a:rPr lang="en-US" b="0" i="1" noProof="0" smtClean="0">
                                      <a:latin typeface="Cambria Math" panose="02040503050406030204" pitchFamily="18" charset="0"/>
                                      <a:ea typeface="Cambria Math" panose="02040503050406030204" pitchFamily="18" charset="0"/>
                                    </a:rPr>
                                  </m:ctrlPr>
                                </m:sSupPr>
                                <m:e>
                                  <m:r>
                                    <m:rPr>
                                      <m:sty m:val="p"/>
                                    </m:rPr>
                                    <a:rPr lang="en-US" b="0" i="1" noProof="0" smtClean="0">
                                      <a:latin typeface="Cambria Math" panose="02040503050406030204" pitchFamily="18" charset="0"/>
                                      <a:ea typeface="Cambria Math" panose="02040503050406030204" pitchFamily="18" charset="0"/>
                                    </a:rPr>
                                    <m:t>∇</m:t>
                                  </m:r>
                                </m:e>
                                <m:sup>
                                  <m:r>
                                    <a:rPr lang="en-US" b="0" i="1" noProof="0" smtClean="0">
                                      <a:latin typeface="Cambria Math" panose="02040503050406030204" pitchFamily="18" charset="0"/>
                                      <a:ea typeface="Cambria Math" panose="02040503050406030204" pitchFamily="18" charset="0"/>
                                    </a:rPr>
                                    <m:t>2</m:t>
                                  </m:r>
                                </m:sup>
                              </m:sSup>
                              <m:r>
                                <a:rPr lang="en-US" b="0" i="1" noProof="0" smtClean="0">
                                  <a:latin typeface="Cambria Math" panose="02040503050406030204" pitchFamily="18" charset="0"/>
                                  <a:ea typeface="Cambria Math" panose="02040503050406030204" pitchFamily="18" charset="0"/>
                                </a:rPr>
                                <m:t>𝑐</m:t>
                              </m:r>
                            </m:e>
                          </m:d>
                        </m:e>
                      </m:d>
                      <m:r>
                        <a:rPr lang="en-US" b="0" i="1" noProof="0" smtClean="0">
                          <a:latin typeface="Cambria Math" panose="02040503050406030204" pitchFamily="18" charset="0"/>
                          <a:ea typeface="Cambria Math" panose="02040503050406030204" pitchFamily="18" charset="0"/>
                        </a:rPr>
                        <m:t>,</m:t>
                      </m:r>
                      <m:r>
                        <a:rPr lang="en-US" i="1" noProof="0">
                          <a:latin typeface="Cambria Math" panose="02040503050406030204" pitchFamily="18" charset="0"/>
                          <a:ea typeface="Cambria Math" panose="02040503050406030204" pitchFamily="18" charset="0"/>
                        </a:rPr>
                        <m:t>𝜆</m:t>
                      </m:r>
                      <m:r>
                        <a:rPr lang="en-US" b="0" i="1" noProof="0" smtClean="0">
                          <a:latin typeface="Cambria Math" panose="02040503050406030204" pitchFamily="18" charset="0"/>
                          <a:ea typeface="Cambria Math" panose="02040503050406030204" pitchFamily="18" charset="0"/>
                        </a:rPr>
                        <m:t>=</m:t>
                      </m:r>
                      <m:f>
                        <m:fPr>
                          <m:ctrlPr>
                            <a:rPr lang="en-US" b="0" i="1" noProof="0" smtClean="0">
                              <a:latin typeface="Cambria Math" panose="02040503050406030204" pitchFamily="18" charset="0"/>
                              <a:ea typeface="Cambria Math" panose="02040503050406030204" pitchFamily="18" charset="0"/>
                            </a:rPr>
                          </m:ctrlPr>
                        </m:fPr>
                        <m:num>
                          <m:r>
                            <a:rPr lang="en-US" b="0" i="1" noProof="0" smtClean="0">
                              <a:latin typeface="Cambria Math" panose="02040503050406030204" pitchFamily="18" charset="0"/>
                              <a:ea typeface="Cambria Math" panose="02040503050406030204" pitchFamily="18" charset="0"/>
                            </a:rPr>
                            <m:t>3</m:t>
                          </m:r>
                          <m:sSub>
                            <m:sSubPr>
                              <m:ctrlPr>
                                <a:rPr lang="en-US" b="0" i="1" noProof="0" smtClean="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𝜖</m:t>
                              </m:r>
                            </m:e>
                            <m:sub>
                              <m:r>
                                <m:rPr>
                                  <m:sty m:val="p"/>
                                </m:rPr>
                                <a:rPr lang="en-US" noProof="0">
                                  <a:latin typeface="Cambria Math" panose="02040503050406030204" pitchFamily="18" charset="0"/>
                                  <a:ea typeface="Cambria Math" panose="02040503050406030204" pitchFamily="18" charset="0"/>
                                </a:rPr>
                                <m:t>pf</m:t>
                              </m:r>
                            </m:sub>
                          </m:sSub>
                          <m:r>
                            <a:rPr lang="en-US" i="1" noProof="0">
                              <a:latin typeface="Cambria Math" panose="02040503050406030204" pitchFamily="18" charset="0"/>
                            </a:rPr>
                            <m:t>𝜎</m:t>
                          </m:r>
                        </m:num>
                        <m:den>
                          <m:rad>
                            <m:radPr>
                              <m:degHide m:val="on"/>
                              <m:ctrlPr>
                                <a:rPr lang="en-US" b="0" i="1" noProof="0" smtClean="0">
                                  <a:latin typeface="Cambria Math" panose="02040503050406030204" pitchFamily="18" charset="0"/>
                                  <a:ea typeface="Cambria Math" panose="02040503050406030204" pitchFamily="18" charset="0"/>
                                </a:rPr>
                              </m:ctrlPr>
                            </m:radPr>
                            <m:deg/>
                            <m:e>
                              <m:r>
                                <a:rPr lang="en-US" b="0" i="1" noProof="0" smtClean="0">
                                  <a:latin typeface="Cambria Math" panose="02040503050406030204" pitchFamily="18" charset="0"/>
                                  <a:ea typeface="Cambria Math" panose="02040503050406030204" pitchFamily="18" charset="0"/>
                                </a:rPr>
                                <m:t>8</m:t>
                              </m:r>
                            </m:e>
                          </m:rad>
                        </m:den>
                      </m:f>
                      <m:r>
                        <a:rPr lang="en-US" b="0" i="1" noProof="0" smtClean="0">
                          <a:latin typeface="Cambria Math" panose="02040503050406030204" pitchFamily="18" charset="0"/>
                          <a:ea typeface="Cambria Math" panose="02040503050406030204" pitchFamily="18" charset="0"/>
                        </a:rPr>
                        <m:t>,</m:t>
                      </m:r>
                      <m:r>
                        <a:rPr lang="en-US" i="1" noProof="0">
                          <a:latin typeface="Cambria Math" panose="02040503050406030204" pitchFamily="18" charset="0"/>
                          <a:ea typeface="Cambria Math" panose="02040503050406030204" pitchFamily="18" charset="0"/>
                        </a:rPr>
                        <m:t>𝛾</m:t>
                      </m:r>
                      <m:r>
                        <a:rPr lang="en-US" i="1" noProof="0">
                          <a:latin typeface="Cambria Math" panose="02040503050406030204" pitchFamily="18" charset="0"/>
                          <a:ea typeface="Cambria Math" panose="02040503050406030204" pitchFamily="18" charset="0"/>
                        </a:rPr>
                        <m:t>=</m:t>
                      </m:r>
                      <m:r>
                        <a:rPr lang="en-US" i="1" noProof="0" smtClean="0">
                          <a:latin typeface="Cambria Math" panose="02040503050406030204" pitchFamily="18" charset="0"/>
                          <a:ea typeface="Cambria Math" panose="02040503050406030204" pitchFamily="18" charset="0"/>
                        </a:rPr>
                        <m:t>𝜒</m:t>
                      </m:r>
                      <m:sSubSup>
                        <m:sSubSupPr>
                          <m:ctrlPr>
                            <a:rPr lang="en-US" i="1" noProof="0">
                              <a:latin typeface="Cambria Math" panose="02040503050406030204" pitchFamily="18" charset="0"/>
                              <a:ea typeface="Cambria Math" panose="02040503050406030204" pitchFamily="18" charset="0"/>
                            </a:rPr>
                          </m:ctrlPr>
                        </m:sSubSupPr>
                        <m:e>
                          <m:r>
                            <a:rPr lang="en-US" i="1" noProof="0">
                              <a:latin typeface="Cambria Math" panose="02040503050406030204" pitchFamily="18" charset="0"/>
                              <a:ea typeface="Cambria Math" panose="02040503050406030204" pitchFamily="18" charset="0"/>
                            </a:rPr>
                            <m:t>𝜖</m:t>
                          </m:r>
                        </m:e>
                        <m:sub>
                          <m:r>
                            <m:rPr>
                              <m:sty m:val="p"/>
                            </m:rPr>
                            <a:rPr lang="en-US" noProof="0">
                              <a:latin typeface="Cambria Math" panose="02040503050406030204" pitchFamily="18" charset="0"/>
                              <a:ea typeface="Cambria Math" panose="02040503050406030204" pitchFamily="18" charset="0"/>
                            </a:rPr>
                            <m:t>pf</m:t>
                          </m:r>
                        </m:sub>
                        <m:sup>
                          <m:r>
                            <a:rPr lang="en-US" i="1" noProof="0">
                              <a:latin typeface="Cambria Math" panose="02040503050406030204" pitchFamily="18" charset="0"/>
                              <a:ea typeface="Cambria Math" panose="02040503050406030204" pitchFamily="18" charset="0"/>
                            </a:rPr>
                            <m:t>2</m:t>
                          </m:r>
                        </m:sup>
                      </m:sSubSup>
                    </m:oMath>
                  </m:oMathPara>
                </a14:m>
                <a:endParaRPr lang="en-US" noProof="0" dirty="0"/>
              </a:p>
              <a:p>
                <a:r>
                  <a:rPr lang="en-US" noProof="0" dirty="0"/>
                  <a:t>Comparing this equation to the Cahn-Hilliard equation allows us to derive the correct expressions for </a:t>
                </a:r>
                <a14:m>
                  <m:oMath xmlns:m="http://schemas.openxmlformats.org/officeDocument/2006/math">
                    <m:sSub>
                      <m:sSubPr>
                        <m:ctrlPr>
                          <a:rPr lang="en-US" b="0" i="1" noProof="0" smtClean="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𝜖</m:t>
                        </m:r>
                      </m:e>
                      <m:sub>
                        <m:r>
                          <m:rPr>
                            <m:sty m:val="p"/>
                          </m:rPr>
                          <a:rPr lang="en-US" noProof="0">
                            <a:latin typeface="Cambria Math" panose="02040503050406030204" pitchFamily="18" charset="0"/>
                            <a:ea typeface="Cambria Math" panose="02040503050406030204" pitchFamily="18" charset="0"/>
                          </a:rPr>
                          <m:t>pf</m:t>
                        </m:r>
                      </m:sub>
                    </m:sSub>
                  </m:oMath>
                </a14:m>
                <a:r>
                  <a:rPr lang="en-US" noProof="0" dirty="0"/>
                  <a:t>, </a:t>
                </a:r>
                <a14:m>
                  <m:oMath xmlns:m="http://schemas.openxmlformats.org/officeDocument/2006/math">
                    <m:r>
                      <a:rPr lang="en-US" i="1" noProof="0">
                        <a:latin typeface="Cambria Math" panose="02040503050406030204" pitchFamily="18" charset="0"/>
                        <a:ea typeface="Cambria Math" panose="02040503050406030204" pitchFamily="18" charset="0"/>
                      </a:rPr>
                      <m:t>𝜒</m:t>
                    </m:r>
                  </m:oMath>
                </a14:m>
                <a:r>
                  <a:rPr lang="en-US" noProof="0" dirty="0"/>
                  <a:t>, and </a:t>
                </a:r>
                <a14:m>
                  <m:oMath xmlns:m="http://schemas.openxmlformats.org/officeDocument/2006/math">
                    <m:f>
                      <m:fPr>
                        <m:ctrlPr>
                          <a:rPr lang="en-US" i="1" noProof="0">
                            <a:latin typeface="Cambria Math" panose="02040503050406030204" pitchFamily="18" charset="0"/>
                            <a:ea typeface="Cambria Math" panose="02040503050406030204" pitchFamily="18" charset="0"/>
                          </a:rPr>
                        </m:ctrlPr>
                      </m:fPr>
                      <m:num>
                        <m:r>
                          <a:rPr lang="en-US" i="1" noProof="0">
                            <a:latin typeface="Cambria Math" panose="02040503050406030204" pitchFamily="18" charset="0"/>
                            <a:ea typeface="Cambria Math" panose="02040503050406030204" pitchFamily="18" charset="0"/>
                          </a:rPr>
                          <m:t>𝜕</m:t>
                        </m:r>
                        <m:sSub>
                          <m:sSubPr>
                            <m:ctrlPr>
                              <a:rPr lang="en-US" i="1" noProof="0">
                                <a:latin typeface="Cambria Math" panose="02040503050406030204" pitchFamily="18" charset="0"/>
                                <a:ea typeface="Cambria Math" panose="02040503050406030204" pitchFamily="18" charset="0"/>
                              </a:rPr>
                            </m:ctrlPr>
                          </m:sSubPr>
                          <m:e>
                            <m:r>
                              <a:rPr lang="en-US" i="1" noProof="0">
                                <a:latin typeface="Cambria Math" panose="02040503050406030204" pitchFamily="18" charset="0"/>
                                <a:ea typeface="Cambria Math" panose="02040503050406030204" pitchFamily="18" charset="0"/>
                              </a:rPr>
                              <m:t>𝑓</m:t>
                            </m:r>
                          </m:e>
                          <m:sub>
                            <m:r>
                              <m:rPr>
                                <m:sty m:val="p"/>
                              </m:rPr>
                              <a:rPr lang="en-US" noProof="0">
                                <a:latin typeface="Cambria Math" panose="02040503050406030204" pitchFamily="18" charset="0"/>
                                <a:ea typeface="Cambria Math" panose="02040503050406030204" pitchFamily="18" charset="0"/>
                              </a:rPr>
                              <m:t>external</m:t>
                            </m:r>
                          </m:sub>
                        </m:sSub>
                      </m:num>
                      <m:den>
                        <m:r>
                          <a:rPr lang="en-US" i="1" noProof="0">
                            <a:latin typeface="Cambria Math" panose="02040503050406030204" pitchFamily="18" charset="0"/>
                            <a:ea typeface="Cambria Math" panose="02040503050406030204" pitchFamily="18" charset="0"/>
                          </a:rPr>
                          <m:t>𝜕</m:t>
                        </m:r>
                        <m:r>
                          <a:rPr lang="en-US" i="1" noProof="0">
                            <a:latin typeface="Cambria Math" panose="02040503050406030204" pitchFamily="18" charset="0"/>
                            <a:ea typeface="Cambria Math" panose="02040503050406030204" pitchFamily="18" charset="0"/>
                          </a:rPr>
                          <m:t>𝑐</m:t>
                        </m:r>
                      </m:den>
                    </m:f>
                  </m:oMath>
                </a14:m>
                <a:endParaRPr lang="en-US" noProof="0" dirty="0"/>
              </a:p>
              <a:p>
                <a:r>
                  <a:rPr lang="en-US" noProof="0" dirty="0"/>
                  <a:t>The boundary condition </a:t>
                </a:r>
                <a:r>
                  <a:rPr lang="en-US" i="1" noProof="0" dirty="0"/>
                  <a:t>Outlet</a:t>
                </a:r>
                <a:r>
                  <a:rPr lang="en-US" noProof="0" dirty="0"/>
                  <a:t> provides the natural no-flux condition</a:t>
                </a:r>
              </a:p>
              <a:p>
                <a:r>
                  <a:rPr lang="en-US" noProof="0" dirty="0"/>
                  <a:t>The problem is nonlinear and exhibits both fast and slow dynamics:</a:t>
                </a:r>
              </a:p>
              <a:p>
                <a:pPr lvl="1"/>
                <a:r>
                  <a:rPr lang="en-US" noProof="0" dirty="0"/>
                  <a:t>Adaptive time-stepping with a small initial step and tightened tolerance is used</a:t>
                </a:r>
              </a:p>
              <a:p>
                <a:pPr lvl="1"/>
                <a:r>
                  <a:rPr lang="en-US" noProof="0" dirty="0"/>
                  <a:t>The tolerance in the Newton method is also tightened</a:t>
                </a:r>
              </a:p>
              <a:p>
                <a:endParaRPr lang="en-US" noProof="0" dirty="0"/>
              </a:p>
            </p:txBody>
          </p:sp>
        </mc:Choice>
        <mc:Fallback xmlns="">
          <p:sp>
            <p:nvSpPr>
              <p:cNvPr id="3" name="Content Placeholder 2">
                <a:extLst>
                  <a:ext uri="{FF2B5EF4-FFF2-40B4-BE49-F238E27FC236}">
                    <a16:creationId xmlns:a16="http://schemas.microsoft.com/office/drawing/2014/main" id="{EC511328-B39A-47E0-892F-316874183315}"/>
                  </a:ext>
                </a:extLst>
              </p:cNvPr>
              <p:cNvSpPr>
                <a:spLocks noGrp="1" noRot="1" noChangeAspect="1" noMove="1" noResize="1" noEditPoints="1" noAdjustHandles="1" noChangeArrowheads="1" noChangeShapeType="1" noTextEdit="1"/>
              </p:cNvSpPr>
              <p:nvPr>
                <p:ph idx="1"/>
              </p:nvPr>
            </p:nvSpPr>
            <p:spPr>
              <a:blipFill>
                <a:blip r:embed="rId2"/>
                <a:stretch>
                  <a:fillRect l="-568" t="-731"/>
                </a:stretch>
              </a:blipFill>
            </p:spPr>
            <p:txBody>
              <a:bodyPr/>
              <a:lstStyle/>
              <a:p>
                <a:r>
                  <a:rPr lang="en-US">
                    <a:noFill/>
                  </a:rPr>
                  <a:t> </a:t>
                </a:r>
              </a:p>
            </p:txBody>
          </p:sp>
        </mc:Fallback>
      </mc:AlternateContent>
    </p:spTree>
    <p:extLst>
      <p:ext uri="{BB962C8B-B14F-4D97-AF65-F5344CB8AC3E}">
        <p14:creationId xmlns:p14="http://schemas.microsoft.com/office/powerpoint/2010/main" val="543923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E19E4-3D7D-4919-820B-0900C16CBC3D}"/>
              </a:ext>
            </a:extLst>
          </p:cNvPr>
          <p:cNvSpPr>
            <a:spLocks noGrp="1"/>
          </p:cNvSpPr>
          <p:nvPr>
            <p:ph type="title"/>
          </p:nvPr>
        </p:nvSpPr>
        <p:spPr/>
        <p:txBody>
          <a:bodyPr/>
          <a:lstStyle/>
          <a:p>
            <a:r>
              <a:rPr lang="en-US" noProof="0" dirty="0"/>
              <a:t>Problem 1(a) results</a:t>
            </a:r>
          </a:p>
        </p:txBody>
      </p:sp>
      <p:pic>
        <p:nvPicPr>
          <p:cNvPr id="15" name="Content Placeholder 14">
            <a:extLst>
              <a:ext uri="{FF2B5EF4-FFF2-40B4-BE49-F238E27FC236}">
                <a16:creationId xmlns:a16="http://schemas.microsoft.com/office/drawing/2014/main" id="{75A80185-49F3-4C59-9A60-E2F32B4443BD}"/>
              </a:ext>
            </a:extLst>
          </p:cNvPr>
          <p:cNvPicPr>
            <a:picLocks noGrp="1" noChangeAspect="1"/>
          </p:cNvPicPr>
          <p:nvPr>
            <p:ph sz="half" idx="4294967295"/>
          </p:nvPr>
        </p:nvPicPr>
        <p:blipFill>
          <a:blip r:embed="rId4"/>
          <a:stretch>
            <a:fillRect/>
          </a:stretch>
        </p:blipFill>
        <p:spPr>
          <a:xfrm>
            <a:off x="6396038" y="1973092"/>
            <a:ext cx="5287962" cy="3965575"/>
          </a:xfrm>
        </p:spPr>
      </p:pic>
      <p:pic>
        <p:nvPicPr>
          <p:cNvPr id="33" name="phasefield_1a">
            <a:hlinkClick r:id="" action="ppaction://media"/>
            <a:extLst>
              <a:ext uri="{FF2B5EF4-FFF2-40B4-BE49-F238E27FC236}">
                <a16:creationId xmlns:a16="http://schemas.microsoft.com/office/drawing/2014/main" id="{47498825-EFB7-44D0-B766-CC64DD9A5F83}"/>
              </a:ext>
            </a:extLst>
          </p:cNvPr>
          <p:cNvPicPr>
            <a:picLocks noGrp="1" noChangeAspect="1"/>
          </p:cNvPicPr>
          <p:nvPr>
            <p:ph sz="half" idx="4294967295"/>
            <a:videoFile r:link="rId2"/>
            <p:extLst>
              <p:ext uri="{DAA4B4D4-6D71-4841-9C94-3DE7FCFB9230}">
                <p14:media xmlns:p14="http://schemas.microsoft.com/office/powerpoint/2010/main" r:embed="rId1"/>
              </p:ext>
            </p:extLst>
          </p:nvPr>
        </p:nvPicPr>
        <p:blipFill>
          <a:blip r:embed="rId5"/>
          <a:stretch>
            <a:fillRect/>
          </a:stretch>
        </p:blipFill>
        <p:spPr>
          <a:xfrm>
            <a:off x="809625" y="1778000"/>
            <a:ext cx="5286375" cy="4791075"/>
          </a:xfrm>
        </p:spPr>
      </p:pic>
      <p:sp>
        <p:nvSpPr>
          <p:cNvPr id="34" name="Rectangle 33">
            <a:extLst>
              <a:ext uri="{FF2B5EF4-FFF2-40B4-BE49-F238E27FC236}">
                <a16:creationId xmlns:a16="http://schemas.microsoft.com/office/drawing/2014/main" id="{41871D62-5070-47FD-853B-4633EACE0F8E}"/>
              </a:ext>
            </a:extLst>
          </p:cNvPr>
          <p:cNvSpPr/>
          <p:nvPr/>
        </p:nvSpPr>
        <p:spPr>
          <a:xfrm>
            <a:off x="11096553" y="1698171"/>
            <a:ext cx="570641" cy="426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4223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800" fill="hold"/>
                                        <p:tgtEl>
                                          <p:spTgt spid="3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3"/>
                </p:tgtEl>
              </p:cMediaNode>
            </p:video>
            <p:seq concurrent="1" nextAc="seek">
              <p:cTn id="8" restart="whenNotActive" fill="hold" evtFilter="cancelBubble" nodeType="interactiveSeq">
                <p:stCondLst>
                  <p:cond evt="onClick" delay="0">
                    <p:tgtEl>
                      <p:spTgt spid="3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3"/>
                                        </p:tgtEl>
                                      </p:cBhvr>
                                    </p:cmd>
                                  </p:childTnLst>
                                </p:cTn>
                              </p:par>
                            </p:childTnLst>
                          </p:cTn>
                        </p:par>
                      </p:childTnLst>
                    </p:cTn>
                  </p:par>
                </p:childTnLst>
              </p:cTn>
              <p:nextCondLst>
                <p:cond evt="onClick" delay="0">
                  <p:tgtEl>
                    <p:spTgt spid="3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E19E4-3D7D-4919-820B-0900C16CBC3D}"/>
              </a:ext>
            </a:extLst>
          </p:cNvPr>
          <p:cNvSpPr>
            <a:spLocks noGrp="1"/>
          </p:cNvSpPr>
          <p:nvPr>
            <p:ph type="title"/>
          </p:nvPr>
        </p:nvSpPr>
        <p:spPr/>
        <p:txBody>
          <a:bodyPr/>
          <a:lstStyle/>
          <a:p>
            <a:r>
              <a:rPr lang="en-US" noProof="0" dirty="0"/>
              <a:t>Problem 1(b) results</a:t>
            </a:r>
          </a:p>
        </p:txBody>
      </p:sp>
      <p:sp>
        <p:nvSpPr>
          <p:cNvPr id="19" name="Rectangle 18">
            <a:extLst>
              <a:ext uri="{FF2B5EF4-FFF2-40B4-BE49-F238E27FC236}">
                <a16:creationId xmlns:a16="http://schemas.microsoft.com/office/drawing/2014/main" id="{F738FA37-68DB-41FF-9293-B56CA6649868}"/>
              </a:ext>
            </a:extLst>
          </p:cNvPr>
          <p:cNvSpPr/>
          <p:nvPr/>
        </p:nvSpPr>
        <p:spPr>
          <a:xfrm>
            <a:off x="11096553" y="1698171"/>
            <a:ext cx="570641" cy="426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hasefield_1b">
            <a:hlinkClick r:id="" action="ppaction://media"/>
            <a:extLst>
              <a:ext uri="{FF2B5EF4-FFF2-40B4-BE49-F238E27FC236}">
                <a16:creationId xmlns:a16="http://schemas.microsoft.com/office/drawing/2014/main" id="{C0FA4036-06B5-4C47-8E1A-432DACF845F0}"/>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09624" y="1778000"/>
            <a:ext cx="5286375" cy="4791075"/>
          </a:xfrm>
          <a:prstGeom prst="rect">
            <a:avLst/>
          </a:prstGeom>
        </p:spPr>
      </p:pic>
      <p:pic>
        <p:nvPicPr>
          <p:cNvPr id="7" name="Content Placeholder 28">
            <a:extLst>
              <a:ext uri="{FF2B5EF4-FFF2-40B4-BE49-F238E27FC236}">
                <a16:creationId xmlns:a16="http://schemas.microsoft.com/office/drawing/2014/main" id="{F84C47A6-1D88-4020-9C99-AC7A8A7EF25B}"/>
              </a:ext>
            </a:extLst>
          </p:cNvPr>
          <p:cNvPicPr>
            <a:picLocks noChangeAspect="1"/>
          </p:cNvPicPr>
          <p:nvPr/>
        </p:nvPicPr>
        <p:blipFill>
          <a:blip r:embed="rId5"/>
          <a:stretch>
            <a:fillRect/>
          </a:stretch>
        </p:blipFill>
        <p:spPr>
          <a:xfrm>
            <a:off x="6396038" y="1973091"/>
            <a:ext cx="5287962" cy="3965575"/>
          </a:xfrm>
          <a:prstGeom prst="rect">
            <a:avLst/>
          </a:prstGeom>
        </p:spPr>
      </p:pic>
    </p:spTree>
    <p:extLst>
      <p:ext uri="{BB962C8B-B14F-4D97-AF65-F5344CB8AC3E}">
        <p14:creationId xmlns:p14="http://schemas.microsoft.com/office/powerpoint/2010/main" val="3268653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8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E19E4-3D7D-4919-820B-0900C16CBC3D}"/>
              </a:ext>
            </a:extLst>
          </p:cNvPr>
          <p:cNvSpPr>
            <a:spLocks noGrp="1"/>
          </p:cNvSpPr>
          <p:nvPr>
            <p:ph type="title"/>
          </p:nvPr>
        </p:nvSpPr>
        <p:spPr/>
        <p:txBody>
          <a:bodyPr/>
          <a:lstStyle/>
          <a:p>
            <a:r>
              <a:rPr lang="en-US" noProof="0" dirty="0"/>
              <a:t>Problem 1(c) results</a:t>
            </a:r>
          </a:p>
        </p:txBody>
      </p:sp>
      <p:sp>
        <p:nvSpPr>
          <p:cNvPr id="19" name="Rectangle 18">
            <a:extLst>
              <a:ext uri="{FF2B5EF4-FFF2-40B4-BE49-F238E27FC236}">
                <a16:creationId xmlns:a16="http://schemas.microsoft.com/office/drawing/2014/main" id="{199996CF-3483-4908-B71C-4A479A4AA296}"/>
              </a:ext>
            </a:extLst>
          </p:cNvPr>
          <p:cNvSpPr/>
          <p:nvPr/>
        </p:nvSpPr>
        <p:spPr>
          <a:xfrm>
            <a:off x="11096553" y="1698171"/>
            <a:ext cx="570641" cy="426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hasefield_1c">
            <a:hlinkClick r:id="" action="ppaction://media"/>
            <a:extLst>
              <a:ext uri="{FF2B5EF4-FFF2-40B4-BE49-F238E27FC236}">
                <a16:creationId xmlns:a16="http://schemas.microsoft.com/office/drawing/2014/main" id="{FD2D9B55-5CE0-4BCD-A292-FEE26E9420DB}"/>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09624" y="1778000"/>
            <a:ext cx="5286375" cy="4791075"/>
          </a:xfrm>
          <a:prstGeom prst="rect">
            <a:avLst/>
          </a:prstGeom>
        </p:spPr>
      </p:pic>
      <p:pic>
        <p:nvPicPr>
          <p:cNvPr id="7" name="Content Placeholder 12">
            <a:extLst>
              <a:ext uri="{FF2B5EF4-FFF2-40B4-BE49-F238E27FC236}">
                <a16:creationId xmlns:a16="http://schemas.microsoft.com/office/drawing/2014/main" id="{4982B132-410E-4B5F-9027-26C7125978EA}"/>
              </a:ext>
            </a:extLst>
          </p:cNvPr>
          <p:cNvPicPr>
            <a:picLocks noChangeAspect="1"/>
          </p:cNvPicPr>
          <p:nvPr/>
        </p:nvPicPr>
        <p:blipFill>
          <a:blip r:embed="rId5"/>
          <a:stretch>
            <a:fillRect/>
          </a:stretch>
        </p:blipFill>
        <p:spPr>
          <a:xfrm>
            <a:off x="6396038" y="1973091"/>
            <a:ext cx="5287962" cy="3965575"/>
          </a:xfrm>
          <a:prstGeom prst="rect">
            <a:avLst/>
          </a:prstGeom>
        </p:spPr>
      </p:pic>
    </p:spTree>
    <p:extLst>
      <p:ext uri="{BB962C8B-B14F-4D97-AF65-F5344CB8AC3E}">
        <p14:creationId xmlns:p14="http://schemas.microsoft.com/office/powerpoint/2010/main" val="1835607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8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theme/theme1.xml><?xml version="1.0" encoding="utf-8"?>
<a:theme xmlns:a="http://schemas.openxmlformats.org/drawingml/2006/main" name="comsol">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8A2D7C03-A2D9-4F1A-9852-A23EE24F6C80}" vid="{0555E0F0-ED03-4254-9116-97749904D2A9}"/>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docProps/app.xml><?xml version="1.0" encoding="utf-8"?>
<Properties xmlns="http://schemas.openxmlformats.org/officeDocument/2006/extended-properties" xmlns:vt="http://schemas.openxmlformats.org/officeDocument/2006/docPropsVTypes">
  <Template>yagi_uda_antenna_wifi_booster</Template>
  <TotalTime>0</TotalTime>
  <Words>546</Words>
  <Application>Microsoft Office PowerPoint</Application>
  <PresentationFormat>Widescreen</PresentationFormat>
  <Paragraphs>47</Paragraphs>
  <Slides>10</Slides>
  <Notes>0</Notes>
  <HiddenSlides>0</HiddenSlides>
  <MMClips>3</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Arial</vt:lpstr>
      <vt:lpstr>Cambria Math</vt:lpstr>
      <vt:lpstr>Lato</vt:lpstr>
      <vt:lpstr>Lato Black</vt:lpstr>
      <vt:lpstr>Lato Light</vt:lpstr>
      <vt:lpstr>Wingdings</vt:lpstr>
      <vt:lpstr>comsol</vt:lpstr>
      <vt:lpstr>comsol-slide-template-NEW</vt:lpstr>
      <vt:lpstr>Spinodal Decomposition Benchmarks</vt:lpstr>
      <vt:lpstr>Purpose of This Set of Models</vt:lpstr>
      <vt:lpstr>Spinodal Decomposition</vt:lpstr>
      <vt:lpstr>Problem 1(a-b) specifications</vt:lpstr>
      <vt:lpstr>Problem 1(c) specifications</vt:lpstr>
      <vt:lpstr>Implementation</vt:lpstr>
      <vt:lpstr>Problem 1(a) results</vt:lpstr>
      <vt:lpstr>Problem 1(b) results</vt:lpstr>
      <vt:lpstr>Problem 1(c) results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2021-07-02T10:40:56Z</dcterms:created>
  <dcterms:modified xsi:type="dcterms:W3CDTF">2024-11-27T12:12:14Z</dcterms:modified>
</cp:coreProperties>
</file>