
<file path=[Content_Types].xml><?xml version="1.0" encoding="utf-8"?>
<Types xmlns="http://schemas.openxmlformats.org/package/2006/content-types">
  <Default ContentType="image/x-emf" Extension="emf"/>
  <Default ContentType="image/gif" Extension="gi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0" r:id="rId14"/>
    <p:sldId id="261" r:id="rId15"/>
    <p:sldId id="263" r:id="rId17"/>
    <p:sldId id="264" r:id="rId18"/>
    <p:sldId id="265" r:id="rId19"/>
    <p:sldId id="267" r:id="rId21"/>
    <p:sldId id="268" r:id="rId22"/>
    <p:sldId id="269" r:id="rId23"/>
    <p:sldId id="270" r:id="rId24"/>
    <p:sldId id="271" r:id="rId25"/>
    <p:sldId id="272" r:id="rId26"/>
    <p:sldId id="273" r:id="rId27"/>
    <p:sldId id="274" r:id="rId28"/>
    <p:sldId id="275" r:id="rId29"/>
    <p:sldId id="276" r:id="rId30"/>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4" Target="slides/slide5.xml" Type="http://schemas.openxmlformats.org/officeDocument/2006/relationships/slide"/><Relationship Id="rId15" Target="slides/slide6.xml" Type="http://schemas.openxmlformats.org/officeDocument/2006/relationships/slide"/><Relationship Id="rId17" Target="slides/slide8.xml" Type="http://schemas.openxmlformats.org/officeDocument/2006/relationships/slide"/><Relationship Id="rId18" Target="slides/slide7.xml" Type="http://schemas.openxmlformats.org/officeDocument/2006/relationships/slide"/><Relationship Id="rId19" Target="slides/slide9.xml" Type="http://schemas.openxmlformats.org/officeDocument/2006/relationships/slide"/><Relationship Id="rId21" Target="slides/slide11.xml" Type="http://schemas.openxmlformats.org/officeDocument/2006/relationships/slide"/><Relationship Id="rId22" Target="slides/slide10.xml" Type="http://schemas.openxmlformats.org/officeDocument/2006/relationships/slide"/><Relationship Id="rId23" Target="slides/slide12.xml" Type="http://schemas.openxmlformats.org/officeDocument/2006/relationships/slide"/><Relationship Id="rId24" Target="slides/slide13.xml" Type="http://schemas.openxmlformats.org/officeDocument/2006/relationships/slide"/><Relationship Id="rId25" Target="slides/slide14.xml" Type="http://schemas.openxmlformats.org/officeDocument/2006/relationships/slide"/><Relationship Id="rId26" Target="slides/slide15.xml" Type="http://schemas.openxmlformats.org/officeDocument/2006/relationships/slide"/><Relationship Id="rId27" Target="slides/slide16.xml" Type="http://schemas.openxmlformats.org/officeDocument/2006/relationships/slide"/><Relationship Id="rId28" Target="slides/slide17.xml" Type="http://schemas.openxmlformats.org/officeDocument/2006/relationships/slide"/><Relationship Id="rId29" Target="slides/slide18.xml" Type="http://schemas.openxmlformats.org/officeDocument/2006/relationships/slide"/><Relationship Id="rId3" Target="presProps.xml" Type="http://schemas.openxmlformats.org/officeDocument/2006/relationships/presProps"/><Relationship Id="rId30" Target="slides/slide19.xml" Type="http://schemas.openxmlformats.org/officeDocument/2006/relationships/slide"/><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1.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1.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1.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14.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1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2.png" Type="http://schemas.openxmlformats.org/officeDocument/2006/relationships/image"/><Relationship Id="rId3" Type="http://schemas.openxmlformats.org/officeDocument/2006/relationships/tags" Target="../tags/tag1.xml"/></Relationships>

</file>

<file path=ppt/slides/_rels/slide1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3.png" Type="http://schemas.openxmlformats.org/officeDocument/2006/relationships/image"/><Relationship Id="rId3" Type="http://schemas.openxmlformats.org/officeDocument/2006/relationships/tags" Target="../tags/tag2.xml"/></Relationships>

</file>

<file path=ppt/slides/_rels/slide1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4.png" Type="http://schemas.openxmlformats.org/officeDocument/2006/relationships/image"/><Relationship Id="rId3" Type="http://schemas.openxmlformats.org/officeDocument/2006/relationships/tags" Target="../tags/tag3.xml"/></Relationships>

</file>

<file path=ppt/slides/_rels/slide1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5.png" Type="http://schemas.openxmlformats.org/officeDocument/2006/relationships/image"/><Relationship Id="rId3" Type="http://schemas.openxmlformats.org/officeDocument/2006/relationships/tags" Target="../tags/tag4.xml"/></Relationships>

</file>

<file path=ppt/slides/_rels/slide1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6.gif"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6.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9.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9.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0.png" Type="http://schemas.openxmlformats.org/officeDocument/2006/relationships/image"/></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Electromagnetic Plunger</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Changing Discretization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Magnetic Fields</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graphicFrame>
        <p:nvGraphicFramePr>
          <p:cNvPr name="Table 6" id="6"/>
          <p:cNvGraphicFramePr>
            <a:graphicFrameLocks noGrp="true"/>
          </p:cNvGraphicFramePr>
          <p:nvPr/>
        </p:nvGraphicFramePr>
        <p:xfrm>
          <a:off x="457200" y="1620000"/>
          <a:ext cx="3000375" cy="910368"/>
        </p:xfrm>
        <a:graphic>
          <a:graphicData uri="http://schemas.openxmlformats.org/drawingml/2006/table">
            <a:tbl>
              <a:tblPr/>
              <a:tblGrid>
                <a:gridCol w="1536237"/>
                <a:gridCol w="1413338"/>
              </a:tblGrid>
              <a:tr h="254000">
                <a:tc gridSpan="2">
                  <a:txBody>
                    <a:bodyPr anchor="t" rtlCol="false"/>
                    <a:lstStyle/>
                    <a:p>
                      <a:pPr algn="l">
                        <a:defRPr/>
                      </a:pPr>
                      <a:r>
                        <a:rPr lang="en-US" sz="1120" b="false" i="true" u="none">
                          <a:solidFill>
                            <a:srgbClr val="1B4D81"/>
                          </a:solidFill>
                          <a:latin typeface="Lato"/>
                        </a:rPr>
                        <a:t>Settings</a:t>
                      </a:r>
                      <a:endParaRPr lang="en-US" sz="1100"/>
                    </a:p>
                  </a:txBody>
                  <a:tcPr>
                    <a:lnL>
                      <a:noFill/>
                    </a:lnL>
                    <a:lnR>
                      <a:noFill/>
                    </a:lnR>
                    <a:lnT>
                      <a:noFill/>
                    </a:lnT>
                    <a:lnB>
                      <a:noFill/>
                    </a:lnB>
                  </a:tcPr>
                </a:tc>
                <a:tc hMerge="true">
                  <a:tcPr>
                    <a:lnL>
                      <a:noFill/>
                    </a:lnL>
                    <a:lnR>
                      <a:noFill/>
                    </a:lnR>
                    <a:lnT>
                      <a:noFill/>
                    </a:lnT>
                    <a:lnB>
                      <a:noFill/>
                    </a:lnB>
                  </a:tcPr>
                </a:tc>
              </a:tr>
              <a:tr h="254000">
                <a:tc>
                  <a:txBody>
                    <a:bodyPr anchor="t" rtlCol="false"/>
                    <a:lstStyle/>
                    <a:p>
                      <a:pPr algn="l">
                        <a:defRPr/>
                      </a:pPr>
                      <a:r>
                        <a:rPr lang="en-US" sz="1008" b="true" i="false" u="none">
                          <a:solidFill>
                            <a:srgbClr val="393A39"/>
                          </a:solidFill>
                          <a:latin typeface="Lato"/>
                        </a:rPr>
                        <a:t>Description</a:t>
                      </a:r>
                      <a:endParaRPr lang="en-US" sz="1100"/>
                    </a:p>
                  </a:txBody>
                  <a:tcPr>
                    <a:lnL>
                      <a:noFill/>
                    </a:lnL>
                    <a:lnR>
                      <a:noFill/>
                    </a:lnR>
                    <a:lnT>
                      <a:noFill/>
                    </a:lnT>
                    <a:lnB>
                      <a:noFill/>
                    </a:lnB>
                  </a:tcPr>
                </a:tc>
                <a:tc>
                  <a:txBody>
                    <a:bodyPr anchor="t" rtlCol="false"/>
                    <a:lstStyle/>
                    <a:p>
                      <a:pPr algn="l">
                        <a:defRPr/>
                      </a:pPr>
                      <a:r>
                        <a:rPr lang="en-US" sz="1008" b="true" i="false" u="none">
                          <a:solidFill>
                            <a:srgbClr val="393A39"/>
                          </a:solidFill>
                          <a:latin typeface="Lato"/>
                        </a:rPr>
                        <a:t>Value</a:t>
                      </a:r>
                      <a:endParaRPr lang="en-US" sz="1100"/>
                    </a:p>
                  </a:txBody>
                  <a:tcPr>
                    <a:lnL>
                      <a:noFill/>
                    </a:lnL>
                    <a:lnR>
                      <a:noFill/>
                    </a:lnR>
                    <a:lnT>
                      <a:noFill/>
                    </a:lnT>
                    <a:lnB>
                      <a:noFill/>
                    </a:lnB>
                  </a:tcPr>
                </a:tc>
              </a:tr>
              <a:tr h="254000">
                <a:tc>
                  <a:txBody>
                    <a:bodyPr anchor="t" rtlCol="false"/>
                    <a:lstStyle/>
                    <a:p>
                      <a:pPr algn="l">
                        <a:defRPr/>
                      </a:pPr>
                      <a:r>
                        <a:rPr lang="en-US" sz="1008" b="false" i="false" u="none">
                          <a:solidFill>
                            <a:srgbClr val="393A39"/>
                          </a:solidFill>
                          <a:latin typeface="Lato"/>
                        </a:rPr>
                        <a:t>Field components solved for</a:t>
                      </a:r>
                      <a:endParaRPr lang="en-US" sz="1100"/>
                    </a:p>
                  </a:txBody>
                  <a:tcPr>
                    <a:lnL>
                      <a:noFill/>
                    </a:lnL>
                    <a:lnR>
                      <a:noFill/>
                    </a:lnR>
                    <a:lnT>
                      <a:noFill/>
                    </a:lnT>
                    <a:lnB>
                      <a:noFill/>
                    </a:lnB>
                  </a:tcPr>
                </a:tc>
                <a:tc>
                  <a:txBody>
                    <a:bodyPr anchor="t" rtlCol="false"/>
                    <a:lstStyle/>
                    <a:p>
                      <a:pPr algn="l">
                        <a:defRPr/>
                      </a:pPr>
                      <a:r>
                        <a:rPr lang="en-US" sz="1008" b="false" i="false" u="none">
                          <a:solidFill>
                            <a:srgbClr val="393A39"/>
                          </a:solidFill>
                          <a:latin typeface="Lato"/>
                        </a:rPr>
                        <a:t>Out - of - plane vector potential</a:t>
                      </a:r>
                      <a:endParaRPr lang="en-US" sz="1100"/>
                    </a:p>
                  </a:txBody>
                  <a:tcPr>
                    <a:lnL>
                      <a:noFill/>
                    </a:lnL>
                    <a:lnR>
                      <a:noFill/>
                    </a:lnR>
                    <a:lnT>
                      <a:noFill/>
                    </a:lnT>
                    <a:lnB>
                      <a:noFill/>
                    </a:lnB>
                  </a:tcPr>
                </a:tc>
              </a:tr>
            </a:tbl>
          </a:graphicData>
        </a:graphic>
      </p:graphicFrame>
      <p:graphicFrame>
        <p:nvGraphicFramePr>
          <p:cNvPr name="Table 11" id="11"/>
          <p:cNvGraphicFramePr>
            <a:graphicFrameLocks noGrp="true"/>
          </p:cNvGraphicFramePr>
          <p:nvPr/>
        </p:nvGraphicFramePr>
        <p:xfrm>
          <a:off x="457200" y="2720868"/>
          <a:ext cx="2115502" cy="838200"/>
        </p:xfrm>
        <a:graphic>
          <a:graphicData uri="http://schemas.openxmlformats.org/drawingml/2006/table">
            <a:tbl>
              <a:tblPr/>
              <a:tblGrid>
                <a:gridCol w="1007771"/>
                <a:gridCol w="1056931"/>
              </a:tblGrid>
              <a:tr h="254000">
                <a:tc gridSpan="2">
                  <a:txBody>
                    <a:bodyPr anchor="t" rtlCol="false"/>
                    <a:lstStyle/>
                    <a:p>
                      <a:pPr algn="l">
                        <a:defRPr/>
                      </a:pPr>
                      <a:r>
                        <a:rPr lang="en-US" sz="1120" b="false" i="true" u="none">
                          <a:solidFill>
                            <a:srgbClr val="1B4D81"/>
                          </a:solidFill>
                          <a:latin typeface="Lato"/>
                        </a:rPr>
                        <a:t>Settings</a:t>
                      </a:r>
                      <a:endParaRPr lang="en-US" sz="1100"/>
                    </a:p>
                  </a:txBody>
                  <a:tcPr>
                    <a:lnL>
                      <a:noFill/>
                    </a:lnL>
                    <a:lnR>
                      <a:noFill/>
                    </a:lnR>
                    <a:lnT>
                      <a:noFill/>
                    </a:lnT>
                    <a:lnB>
                      <a:noFill/>
                    </a:lnB>
                  </a:tcPr>
                </a:tc>
                <a:tc hMerge="true">
                  <a:tcPr>
                    <a:lnL>
                      <a:noFill/>
                    </a:lnL>
                    <a:lnR>
                      <a:noFill/>
                    </a:lnR>
                    <a:lnT>
                      <a:noFill/>
                    </a:lnT>
                    <a:lnB>
                      <a:noFill/>
                    </a:lnB>
                  </a:tcPr>
                </a:tc>
              </a:tr>
              <a:tr h="254000">
                <a:tc>
                  <a:txBody>
                    <a:bodyPr anchor="t" rtlCol="false"/>
                    <a:lstStyle/>
                    <a:p>
                      <a:pPr algn="l">
                        <a:defRPr/>
                      </a:pPr>
                      <a:r>
                        <a:rPr lang="en-US" sz="1008" b="true" i="false" u="none">
                          <a:solidFill>
                            <a:srgbClr val="393A39"/>
                          </a:solidFill>
                          <a:latin typeface="Lato"/>
                        </a:rPr>
                        <a:t>Description</a:t>
                      </a:r>
                      <a:endParaRPr lang="en-US" sz="1100"/>
                    </a:p>
                  </a:txBody>
                  <a:tcPr>
                    <a:lnL>
                      <a:noFill/>
                    </a:lnL>
                    <a:lnR>
                      <a:noFill/>
                    </a:lnR>
                    <a:lnT>
                      <a:noFill/>
                    </a:lnT>
                    <a:lnB>
                      <a:noFill/>
                    </a:lnB>
                  </a:tcPr>
                </a:tc>
                <a:tc>
                  <a:txBody>
                    <a:bodyPr anchor="t" rtlCol="false"/>
                    <a:lstStyle/>
                    <a:p>
                      <a:pPr algn="l">
                        <a:defRPr/>
                      </a:pPr>
                      <a:r>
                        <a:rPr lang="en-US" sz="1008" b="true" i="false" u="none">
                          <a:solidFill>
                            <a:srgbClr val="393A39"/>
                          </a:solidFill>
                          <a:latin typeface="Lato"/>
                        </a:rPr>
                        <a:t>Value</a:t>
                      </a:r>
                      <a:endParaRPr lang="en-US" sz="1100"/>
                    </a:p>
                  </a:txBody>
                  <a:tcPr>
                    <a:lnL>
                      <a:noFill/>
                    </a:lnL>
                    <a:lnR>
                      <a:noFill/>
                    </a:lnR>
                    <a:lnT>
                      <a:noFill/>
                    </a:lnT>
                    <a:lnB>
                      <a:noFill/>
                    </a:lnB>
                  </a:tcPr>
                </a:tc>
              </a:tr>
              <a:tr h="254000">
                <a:tc>
                  <a:txBody>
                    <a:bodyPr anchor="t" rtlCol="false"/>
                    <a:lstStyle/>
                    <a:p>
                      <a:pPr algn="l">
                        <a:defRPr/>
                      </a:pPr>
                      <a:r>
                        <a:rPr lang="en-US" sz="1008" b="false" i="false" u="none">
                          <a:solidFill>
                            <a:srgbClr val="393A39"/>
                          </a:solidFill>
                          <a:latin typeface="Lato"/>
                        </a:rPr>
                        <a:t>Solve for</a:t>
                      </a:r>
                      <a:endParaRPr lang="en-US" sz="1100"/>
                    </a:p>
                  </a:txBody>
                  <a:tcPr>
                    <a:lnL>
                      <a:noFill/>
                    </a:lnL>
                    <a:lnR>
                      <a:noFill/>
                    </a:lnR>
                    <a:lnT>
                      <a:noFill/>
                    </a:lnT>
                    <a:lnB>
                      <a:noFill/>
                    </a:lnB>
                  </a:tcPr>
                </a:tc>
                <a:tc>
                  <a:txBody>
                    <a:bodyPr anchor="t" rtlCol="false"/>
                    <a:lstStyle/>
                    <a:p>
                      <a:pPr algn="l">
                        <a:defRPr/>
                      </a:pPr>
                      <a:r>
                        <a:rPr lang="en-US" sz="1008" b="false" i="false" u="none">
                          <a:solidFill>
                            <a:srgbClr val="393A39"/>
                          </a:solidFill>
                          <a:latin typeface="Lato"/>
                        </a:rPr>
                        <a:t>Full field</a:t>
                      </a:r>
                      <a:endParaRPr lang="en-US" sz="1100"/>
                    </a:p>
                  </a:txBody>
                  <a:tcPr>
                    <a:lnL>
                      <a:noFill/>
                    </a:lnL>
                    <a:lnR>
                      <a:noFill/>
                    </a:lnR>
                    <a:lnT>
                      <a:noFill/>
                    </a:lnT>
                    <a:lnB>
                      <a:noFill/>
                    </a:lnB>
                  </a:tcPr>
                </a:tc>
              </a:tr>
            </a:tbl>
          </a:graphicData>
        </a:graphic>
      </p:graphicFrame>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Changing Discretization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Magnetic Fields</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graphicFrame>
        <p:nvGraphicFramePr>
          <p:cNvPr name="Table 6" id="6"/>
          <p:cNvGraphicFramePr>
            <a:graphicFrameLocks noGrp="true"/>
          </p:cNvGraphicFramePr>
          <p:nvPr/>
        </p:nvGraphicFramePr>
        <p:xfrm>
          <a:off x="457200" y="1620000"/>
          <a:ext cx="3000375" cy="838200"/>
        </p:xfrm>
        <a:graphic>
          <a:graphicData uri="http://schemas.openxmlformats.org/drawingml/2006/table">
            <a:tbl>
              <a:tblPr/>
              <a:tblGrid>
                <a:gridCol w="2222715"/>
                <a:gridCol w="726860"/>
              </a:tblGrid>
              <a:tr h="254000">
                <a:tc gridSpan="2">
                  <a:txBody>
                    <a:bodyPr anchor="t" rtlCol="false"/>
                    <a:lstStyle/>
                    <a:p>
                      <a:pPr algn="l">
                        <a:defRPr/>
                      </a:pPr>
                      <a:r>
                        <a:rPr lang="en-US" sz="1120" b="false" i="true" u="none">
                          <a:solidFill>
                            <a:srgbClr val="1B4D81"/>
                          </a:solidFill>
                          <a:latin typeface="Lato"/>
                        </a:rPr>
                        <a:t>Settings</a:t>
                      </a:r>
                      <a:endParaRPr lang="en-US" sz="1100"/>
                    </a:p>
                  </a:txBody>
                  <a:tcPr>
                    <a:lnL>
                      <a:noFill/>
                    </a:lnL>
                    <a:lnR>
                      <a:noFill/>
                    </a:lnR>
                    <a:lnT>
                      <a:noFill/>
                    </a:lnT>
                    <a:lnB>
                      <a:noFill/>
                    </a:lnB>
                  </a:tcPr>
                </a:tc>
                <a:tc hMerge="true">
                  <a:tcPr>
                    <a:lnL>
                      <a:noFill/>
                    </a:lnL>
                    <a:lnR>
                      <a:noFill/>
                    </a:lnR>
                    <a:lnT>
                      <a:noFill/>
                    </a:lnT>
                    <a:lnB>
                      <a:noFill/>
                    </a:lnB>
                  </a:tcPr>
                </a:tc>
              </a:tr>
              <a:tr h="254000">
                <a:tc>
                  <a:txBody>
                    <a:bodyPr anchor="t" rtlCol="false"/>
                    <a:lstStyle/>
                    <a:p>
                      <a:pPr algn="l">
                        <a:defRPr/>
                      </a:pPr>
                      <a:r>
                        <a:rPr lang="en-US" sz="1008" b="true" i="false" u="none">
                          <a:solidFill>
                            <a:srgbClr val="393A39"/>
                          </a:solidFill>
                          <a:latin typeface="Lato"/>
                        </a:rPr>
                        <a:t>Description</a:t>
                      </a:r>
                      <a:endParaRPr lang="en-US" sz="1100"/>
                    </a:p>
                  </a:txBody>
                  <a:tcPr>
                    <a:lnL>
                      <a:noFill/>
                    </a:lnL>
                    <a:lnR>
                      <a:noFill/>
                    </a:lnR>
                    <a:lnT>
                      <a:noFill/>
                    </a:lnT>
                    <a:lnB>
                      <a:noFill/>
                    </a:lnB>
                  </a:tcPr>
                </a:tc>
                <a:tc>
                  <a:txBody>
                    <a:bodyPr anchor="t" rtlCol="false"/>
                    <a:lstStyle/>
                    <a:p>
                      <a:pPr algn="l">
                        <a:defRPr/>
                      </a:pPr>
                      <a:r>
                        <a:rPr lang="en-US" sz="1008" b="true" i="false" u="none">
                          <a:solidFill>
                            <a:srgbClr val="393A39"/>
                          </a:solidFill>
                          <a:latin typeface="Lato"/>
                        </a:rPr>
                        <a:t>Value</a:t>
                      </a:r>
                      <a:endParaRPr lang="en-US" sz="1100"/>
                    </a:p>
                  </a:txBody>
                  <a:tcPr>
                    <a:lnL>
                      <a:noFill/>
                    </a:lnL>
                    <a:lnR>
                      <a:noFill/>
                    </a:lnR>
                    <a:lnT>
                      <a:noFill/>
                    </a:lnT>
                    <a:lnB>
                      <a:noFill/>
                    </a:lnB>
                  </a:tcPr>
                </a:tc>
              </a:tr>
              <a:tr h="254000">
                <a:tc>
                  <a:txBody>
                    <a:bodyPr anchor="t" rtlCol="false"/>
                    <a:lstStyle/>
                    <a:p>
                      <a:pPr algn="l">
                        <a:defRPr/>
                      </a:pPr>
                      <a:r>
                        <a:rPr lang="en-US" sz="1008" b="false" i="false" u="none">
                          <a:solidFill>
                            <a:srgbClr val="393A39"/>
                          </a:solidFill>
                          <a:latin typeface="Lato"/>
                        </a:rPr>
                        <a:t>Magnetic vector potential</a:t>
                      </a:r>
                      <a:endParaRPr lang="en-US" sz="1100"/>
                    </a:p>
                  </a:txBody>
                  <a:tcPr>
                    <a:lnL>
                      <a:noFill/>
                    </a:lnL>
                    <a:lnR>
                      <a:noFill/>
                    </a:lnR>
                    <a:lnT>
                      <a:noFill/>
                    </a:lnT>
                    <a:lnB>
                      <a:noFill/>
                    </a:lnB>
                  </a:tcPr>
                </a:tc>
                <a:tc>
                  <a:txBody>
                    <a:bodyPr anchor="t" rtlCol="false"/>
                    <a:lstStyle/>
                    <a:p>
                      <a:pPr algn="l">
                        <a:defRPr/>
                      </a:pPr>
                      <a:r>
                        <a:rPr lang="en-US" sz="1008" b="false" i="false" u="none">
                          <a:solidFill>
                            <a:srgbClr val="393A39"/>
                          </a:solidFill>
                          <a:latin typeface="Lato"/>
                        </a:rPr>
                        <a:t>Linear</a:t>
                      </a:r>
                      <a:endParaRPr lang="en-US" sz="1100"/>
                    </a:p>
                  </a:txBody>
                  <a:tcPr>
                    <a:lnL>
                      <a:noFill/>
                    </a:lnL>
                    <a:lnR>
                      <a:noFill/>
                    </a:lnR>
                    <a:lnT>
                      <a:noFill/>
                    </a:lnT>
                    <a:lnB>
                      <a:noFill/>
                    </a:lnB>
                  </a:tcPr>
                </a:tc>
              </a:tr>
            </a:tbl>
          </a:graphicData>
        </a:graphic>
      </p:graphicFrame>
      <p:graphicFrame>
        <p:nvGraphicFramePr>
          <p:cNvPr name="Table 11" id="11"/>
          <p:cNvGraphicFramePr>
            <a:graphicFrameLocks noGrp="true"/>
          </p:cNvGraphicFramePr>
          <p:nvPr/>
        </p:nvGraphicFramePr>
        <p:xfrm>
          <a:off x="457200" y="2648700"/>
          <a:ext cx="2593691" cy="838200"/>
        </p:xfrm>
        <a:graphic>
          <a:graphicData uri="http://schemas.openxmlformats.org/drawingml/2006/table">
            <a:tbl>
              <a:tblPr/>
              <a:tblGrid>
                <a:gridCol w="1155250"/>
                <a:gridCol w="1387641"/>
              </a:tblGrid>
              <a:tr h="254000">
                <a:tc gridSpan="2">
                  <a:txBody>
                    <a:bodyPr anchor="t" rtlCol="false"/>
                    <a:lstStyle/>
                    <a:p>
                      <a:pPr algn="l">
                        <a:defRPr/>
                      </a:pPr>
                      <a:r>
                        <a:rPr lang="en-US" sz="1120" b="false" i="true" u="none">
                          <a:solidFill>
                            <a:srgbClr val="1B4D81"/>
                          </a:solidFill>
                          <a:latin typeface="Lato"/>
                        </a:rPr>
                        <a:t>Settings</a:t>
                      </a:r>
                      <a:endParaRPr lang="en-US" sz="1100"/>
                    </a:p>
                  </a:txBody>
                  <a:tcPr>
                    <a:lnL>
                      <a:noFill/>
                    </a:lnL>
                    <a:lnR>
                      <a:noFill/>
                    </a:lnR>
                    <a:lnT>
                      <a:noFill/>
                    </a:lnT>
                    <a:lnB>
                      <a:noFill/>
                    </a:lnB>
                  </a:tcPr>
                </a:tc>
                <a:tc hMerge="true">
                  <a:tcPr>
                    <a:lnL>
                      <a:noFill/>
                    </a:lnL>
                    <a:lnR>
                      <a:noFill/>
                    </a:lnR>
                    <a:lnT>
                      <a:noFill/>
                    </a:lnT>
                    <a:lnB>
                      <a:noFill/>
                    </a:lnB>
                  </a:tcPr>
                </a:tc>
              </a:tr>
              <a:tr h="254000">
                <a:tc>
                  <a:txBody>
                    <a:bodyPr anchor="t" rtlCol="false"/>
                    <a:lstStyle/>
                    <a:p>
                      <a:pPr algn="l">
                        <a:defRPr/>
                      </a:pPr>
                      <a:r>
                        <a:rPr lang="en-US" sz="1008" b="true" i="false" u="none">
                          <a:solidFill>
                            <a:srgbClr val="393A39"/>
                          </a:solidFill>
                          <a:latin typeface="Lato"/>
                        </a:rPr>
                        <a:t>Description</a:t>
                      </a:r>
                      <a:endParaRPr lang="en-US" sz="1100"/>
                    </a:p>
                  </a:txBody>
                  <a:tcPr>
                    <a:lnL>
                      <a:noFill/>
                    </a:lnL>
                    <a:lnR>
                      <a:noFill/>
                    </a:lnR>
                    <a:lnT>
                      <a:noFill/>
                    </a:lnT>
                    <a:lnB>
                      <a:noFill/>
                    </a:lnB>
                  </a:tcPr>
                </a:tc>
                <a:tc>
                  <a:txBody>
                    <a:bodyPr anchor="t" rtlCol="false"/>
                    <a:lstStyle/>
                    <a:p>
                      <a:pPr algn="l">
                        <a:defRPr/>
                      </a:pPr>
                      <a:r>
                        <a:rPr lang="en-US" sz="1008" b="true" i="false" u="none">
                          <a:solidFill>
                            <a:srgbClr val="393A39"/>
                          </a:solidFill>
                          <a:latin typeface="Lato"/>
                        </a:rPr>
                        <a:t>Value</a:t>
                      </a:r>
                      <a:endParaRPr lang="en-US" sz="1100"/>
                    </a:p>
                  </a:txBody>
                  <a:tcPr>
                    <a:lnL>
                      <a:noFill/>
                    </a:lnL>
                    <a:lnR>
                      <a:noFill/>
                    </a:lnR>
                    <a:lnT>
                      <a:noFill/>
                    </a:lnT>
                    <a:lnB>
                      <a:noFill/>
                    </a:lnB>
                  </a:tcPr>
                </a:tc>
              </a:tr>
              <a:tr h="254000">
                <a:tc>
                  <a:txBody>
                    <a:bodyPr anchor="t" rtlCol="false"/>
                    <a:lstStyle/>
                    <a:p>
                      <a:pPr algn="l">
                        <a:defRPr/>
                      </a:pPr>
                      <a:r>
                        <a:rPr lang="en-US" sz="1008" b="false" i="false" u="none">
                          <a:solidFill>
                            <a:srgbClr val="393A39"/>
                          </a:solidFill>
                          <a:latin typeface="Lato"/>
                        </a:rPr>
                        <a:t>Equation form</a:t>
                      </a:r>
                      <a:endParaRPr lang="en-US" sz="1100"/>
                    </a:p>
                  </a:txBody>
                  <a:tcPr>
                    <a:lnL>
                      <a:noFill/>
                    </a:lnL>
                    <a:lnR>
                      <a:noFill/>
                    </a:lnR>
                    <a:lnT>
                      <a:noFill/>
                    </a:lnT>
                    <a:lnB>
                      <a:noFill/>
                    </a:lnB>
                  </a:tcPr>
                </a:tc>
                <a:tc>
                  <a:txBody>
                    <a:bodyPr anchor="t" rtlCol="false"/>
                    <a:lstStyle/>
                    <a:p>
                      <a:pPr algn="l">
                        <a:defRPr/>
                      </a:pPr>
                      <a:r>
                        <a:rPr lang="en-US" sz="1008" b="false" i="false" u="none">
                          <a:solidFill>
                            <a:srgbClr val="393A39"/>
                          </a:solidFill>
                          <a:latin typeface="Lato"/>
                        </a:rPr>
                        <a:t>Study controlled</a:t>
                      </a:r>
                      <a:endParaRPr lang="en-US" sz="1100"/>
                    </a:p>
                  </a:txBody>
                  <a:tcPr>
                    <a:lnL>
                      <a:noFill/>
                    </a:lnL>
                    <a:lnR>
                      <a:noFill/>
                    </a:lnR>
                    <a:lnT>
                      <a:noFill/>
                    </a:lnT>
                    <a:lnB>
                      <a:noFill/>
                    </a:lnB>
                  </a:tcPr>
                </a:tc>
              </a:tr>
            </a:tbl>
          </a:graphicData>
        </a:graphic>
      </p:graphicFrame>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Changing Discretization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Magnetic Fields</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graphicFrame>
        <p:nvGraphicFramePr>
          <p:cNvPr name="Table 6" id="6"/>
          <p:cNvGraphicFramePr>
            <a:graphicFrameLocks noGrp="true"/>
          </p:cNvGraphicFramePr>
          <p:nvPr/>
        </p:nvGraphicFramePr>
        <p:xfrm>
          <a:off x="457200" y="1620000"/>
          <a:ext cx="3000375" cy="838200"/>
        </p:xfrm>
        <a:graphic>
          <a:graphicData uri="http://schemas.openxmlformats.org/drawingml/2006/table">
            <a:tbl>
              <a:tblPr/>
              <a:tblGrid>
                <a:gridCol w="2261341"/>
                <a:gridCol w="688234"/>
              </a:tblGrid>
              <a:tr h="254000">
                <a:tc gridSpan="2">
                  <a:txBody>
                    <a:bodyPr anchor="t" rtlCol="false"/>
                    <a:lstStyle/>
                    <a:p>
                      <a:pPr algn="l">
                        <a:defRPr/>
                      </a:pPr>
                      <a:r>
                        <a:rPr lang="en-US" sz="1120" b="false" i="true" u="none">
                          <a:solidFill>
                            <a:srgbClr val="1B4D81"/>
                          </a:solidFill>
                          <a:latin typeface="Lato"/>
                        </a:rPr>
                        <a:t>Settings</a:t>
                      </a:r>
                      <a:endParaRPr lang="en-US" sz="1100"/>
                    </a:p>
                  </a:txBody>
                  <a:tcPr>
                    <a:lnL>
                      <a:noFill/>
                    </a:lnL>
                    <a:lnR>
                      <a:noFill/>
                    </a:lnR>
                    <a:lnT>
                      <a:noFill/>
                    </a:lnT>
                    <a:lnB>
                      <a:noFill/>
                    </a:lnB>
                  </a:tcPr>
                </a:tc>
                <a:tc hMerge="true">
                  <a:tcPr>
                    <a:lnL>
                      <a:noFill/>
                    </a:lnL>
                    <a:lnR>
                      <a:noFill/>
                    </a:lnR>
                    <a:lnT>
                      <a:noFill/>
                    </a:lnT>
                    <a:lnB>
                      <a:noFill/>
                    </a:lnB>
                  </a:tcPr>
                </a:tc>
              </a:tr>
              <a:tr h="254000">
                <a:tc>
                  <a:txBody>
                    <a:bodyPr anchor="t" rtlCol="false"/>
                    <a:lstStyle/>
                    <a:p>
                      <a:pPr algn="l">
                        <a:defRPr/>
                      </a:pPr>
                      <a:r>
                        <a:rPr lang="en-US" sz="1008" b="true" i="false" u="none">
                          <a:solidFill>
                            <a:srgbClr val="393A39"/>
                          </a:solidFill>
                          <a:latin typeface="Lato"/>
                        </a:rPr>
                        <a:t>Description</a:t>
                      </a:r>
                      <a:endParaRPr lang="en-US" sz="1100"/>
                    </a:p>
                  </a:txBody>
                  <a:tcPr>
                    <a:lnL>
                      <a:noFill/>
                    </a:lnL>
                    <a:lnR>
                      <a:noFill/>
                    </a:lnR>
                    <a:lnT>
                      <a:noFill/>
                    </a:lnT>
                    <a:lnB>
                      <a:noFill/>
                    </a:lnB>
                  </a:tcPr>
                </a:tc>
                <a:tc>
                  <a:txBody>
                    <a:bodyPr anchor="t" rtlCol="false"/>
                    <a:lstStyle/>
                    <a:p>
                      <a:pPr algn="l">
                        <a:defRPr/>
                      </a:pPr>
                      <a:r>
                        <a:rPr lang="en-US" sz="1008" b="true" i="false" u="none">
                          <a:solidFill>
                            <a:srgbClr val="393A39"/>
                          </a:solidFill>
                          <a:latin typeface="Lato"/>
                        </a:rPr>
                        <a:t>Value</a:t>
                      </a:r>
                      <a:endParaRPr lang="en-US" sz="1100"/>
                    </a:p>
                  </a:txBody>
                  <a:tcPr>
                    <a:lnL>
                      <a:noFill/>
                    </a:lnL>
                    <a:lnR>
                      <a:noFill/>
                    </a:lnR>
                    <a:lnT>
                      <a:noFill/>
                    </a:lnT>
                    <a:lnB>
                      <a:noFill/>
                    </a:lnB>
                  </a:tcPr>
                </a:tc>
              </a:tr>
              <a:tr h="254000">
                <a:tc>
                  <a:txBody>
                    <a:bodyPr anchor="t" rtlCol="false"/>
                    <a:lstStyle/>
                    <a:p>
                      <a:pPr algn="l">
                        <a:defRPr/>
                      </a:pPr>
                      <a:r>
                        <a:rPr lang="en-US" sz="1008" b="false" i="false" u="none">
                          <a:solidFill>
                            <a:srgbClr val="393A39"/>
                          </a:solidFill>
                          <a:latin typeface="Lato"/>
                        </a:rPr>
                        <a:t>Use manual port sweep</a:t>
                      </a:r>
                      <a:endParaRPr lang="en-US" sz="1100"/>
                    </a:p>
                  </a:txBody>
                  <a:tcPr>
                    <a:lnL>
                      <a:noFill/>
                    </a:lnL>
                    <a:lnR>
                      <a:noFill/>
                    </a:lnR>
                    <a:lnT>
                      <a:noFill/>
                    </a:lnT>
                    <a:lnB>
                      <a:noFill/>
                    </a:lnB>
                  </a:tcPr>
                </a:tc>
                <a:tc>
                  <a:txBody>
                    <a:bodyPr anchor="t" rtlCol="false"/>
                    <a:lstStyle/>
                    <a:p>
                      <a:pPr algn="l">
                        <a:defRPr/>
                      </a:pPr>
                      <a:r>
                        <a:rPr lang="en-US" sz="1008" b="false" i="false" u="none">
                          <a:solidFill>
                            <a:srgbClr val="393A39"/>
                          </a:solidFill>
                          <a:latin typeface="Lato"/>
                        </a:rPr>
                        <a:t>Off</a:t>
                      </a:r>
                      <a:endParaRPr lang="en-US" sz="1100"/>
                    </a:p>
                  </a:txBody>
                  <a:tcPr>
                    <a:lnL>
                      <a:noFill/>
                    </a:lnL>
                    <a:lnR>
                      <a:noFill/>
                    </a:lnR>
                    <a:lnT>
                      <a:noFill/>
                    </a:lnT>
                    <a:lnB>
                      <a:noFill/>
                    </a:lnB>
                  </a:tcPr>
                </a:tc>
              </a:tr>
            </a:tbl>
          </a:graphicData>
        </a:graphic>
      </p:graphicFrame>
      <p:sp>
        <p:nvSpPr>
          <p:cNvPr name="AutoShape 7" id="7"/>
          <p:cNvSpPr/>
          <p:nvPr/>
        </p:nvSpPr>
        <p:spPr>
          <a:xfrm flipH="false" flipV="false" rot="0">
            <a:off x="457200" y="2521700"/>
            <a:ext cx="2949575" cy="2260600"/>
          </a:xfrm>
          <a:prstGeom prst="rect">
            <a:avLst/>
          </a:prstGeom>
          <a:noFill/>
          <a:ln>
            <a:noFill/>
            <a:headEnd type="none" len="med" w="med"/>
            <a:tailEnd type="none" len="med" w="med"/>
          </a:ln>
        </p:spPr>
        <p:txBody>
          <a:bodyPr anchorCtr="false" anchor="t" vert="horz" tIns="45720" lIns="0" bIns="45720" rIns="91440" wrap="square">
            <a:normAutofit/>
          </a:bodyPr>
          <a:p>
            <a:pPr lvl="0" algn="l" indent="0" marL="0">
              <a:lnSpc>
                <a:spcPct val="100000"/>
              </a:lnSpc>
              <a:spcBef>
                <a:spcPts val="1000"/>
              </a:spcBef>
              <a:spcAft>
                <a:spcPct val="15000"/>
              </a:spcAft>
              <a:buNone/>
            </a:pPr>
            <a:r>
              <a:rPr lang="en-US" sz="1100"/>
              <a:t/>
            </a:r>
            <a:r>
              <a:rPr lang="en-US" sz="1100" b="false" i="false" u="none">
                <a:solidFill>
                  <a:srgbClr val="393A39"/>
                </a:solidFill>
                <a:latin typeface="Lato"/>
              </a:rPr>
              <a:t>For fast and robust computation, use linear elements by changing the Discretization to Linear. This is strongly recommended when having nonlinear materials (B-H curve). The reason being that the spatial transition from magnetically unsaturated to saturated regions is often not resolved by the mesh. That is handled better by linear elements whereas higher order elements can develop numerical instabilities.</a:t>
            </a:r>
            <a:endParaRPr lang="en-US"/>
          </a:p>
        </p:txBody>
      </p:sp>
    </p:spTree>
  </p:cSld>
  <p:clrMapOvr>
    <a:masterClrMapping/>
  </p:clrMapOvr>
</p:sld>
</file>

<file path=ppt/slides/slide13.xml><?xml version="1.0" encoding="utf-8"?>
<p:sld xmlns:p="http://schemas.openxmlformats.org/presentationml/2006/main" xmlns:a="http://schemas.openxmlformats.org/drawingml/2006/main" xmlns:xsi="http://www.w3.org/2001/XMLSchema-instance">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Solver Settings</a:t>
            </a:r>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For physics involving moving mesh, applying some manual solver tuning is recommended.</a:t>
            </a:r>
          </a:p>
          <a:p>
            <a:pPr lvl="1" algn="l" indent="-175500" marL="469800">
              <a:lnSpc>
                <a:spcPct val="100000"/>
              </a:lnSpc>
              <a:spcBef>
                <a:spcPts val="500"/>
              </a:spcBef>
              <a:buFont typeface=""/>
              <a:buChar char="‒"/>
            </a:pPr>
            <a:r>
              <a:rPr lang="en-US" sz="1100" b="false" i="false" u="none">
                <a:solidFill>
                  <a:srgbClr val="393A39"/>
                </a:solidFill>
                <a:latin typeface="Lato"/>
              </a:rPr>
              <a:t>Time-Dependent Solver</a:t>
            </a:r>
          </a:p>
          <a:p>
            <a:pPr lvl="2" algn="l" indent="-169859" marL="746106">
              <a:lnSpc>
                <a:spcPct val="100000"/>
              </a:lnSpc>
              <a:spcBef>
                <a:spcPts val="500"/>
              </a:spcBef>
              <a:buFont typeface="Arial"/>
              <a:buChar char="•"/>
            </a:pPr>
            <a:r>
              <a:rPr lang="en-US" sz="1100" b="false" i="false" u="none">
                <a:solidFill>
                  <a:srgbClr val="393A39"/>
                </a:solidFill>
                <a:latin typeface="Lato"/>
              </a:rPr>
              <a:t>Time stepping and Error estimation</a:t>
            </a:r>
          </a:p>
          <a:p>
            <a:pPr lvl="1" algn="l" indent="-175500" marL="469800">
              <a:lnSpc>
                <a:spcPct val="100000"/>
              </a:lnSpc>
              <a:spcBef>
                <a:spcPts val="500"/>
              </a:spcBef>
              <a:buFont typeface=""/>
              <a:buChar char="‒"/>
            </a:pPr>
            <a:r>
              <a:rPr lang="en-US" sz="1100" b="false" i="false" u="none">
                <a:solidFill>
                  <a:srgbClr val="393A39"/>
                </a:solidFill>
                <a:latin typeface="Lato"/>
              </a:rPr>
              <a:t>Fully Coupled</a:t>
            </a:r>
          </a:p>
          <a:p>
            <a:pPr lvl="2" algn="l" indent="-169859" marL="746106">
              <a:lnSpc>
                <a:spcPct val="100000"/>
              </a:lnSpc>
              <a:spcBef>
                <a:spcPts val="500"/>
              </a:spcBef>
              <a:buFont typeface="Arial"/>
              <a:buChar char="•"/>
            </a:pPr>
            <a:r>
              <a:rPr lang="en-US" sz="1100" b="false" i="false" u="none">
                <a:solidFill>
                  <a:srgbClr val="393A39"/>
                </a:solidFill>
                <a:latin typeface="Lato"/>
              </a:rPr>
              <a:t>Nonlinear Solver settings</a:t>
            </a:r>
          </a:p>
          <a:p>
            <a:pPr lvl="1" algn="l" indent="-175500" marL="469800">
              <a:lnSpc>
                <a:spcPct val="100000"/>
              </a:lnSpc>
              <a:spcBef>
                <a:spcPts val="500"/>
              </a:spcBef>
              <a:buFont typeface=""/>
              <a:buChar char="‒"/>
            </a:pPr>
            <a:r>
              <a:rPr lang="en-US" sz="1100" b="false" i="false" u="none">
                <a:solidFill>
                  <a:srgbClr val="393A39"/>
                </a:solidFill>
                <a:latin typeface="Lato"/>
              </a:rPr>
              <a:t>Direct Solver</a:t>
            </a:r>
          </a:p>
          <a:p>
            <a:pPr lvl="2" algn="l" indent="-169859" marL="746106">
              <a:lnSpc>
                <a:spcPct val="100000"/>
              </a:lnSpc>
              <a:spcBef>
                <a:spcPts val="500"/>
              </a:spcBef>
              <a:spcAft>
                <a:spcPct val="15000"/>
              </a:spcAft>
              <a:buFont typeface="Arial"/>
              <a:buChar char="•"/>
            </a:pPr>
            <a:r>
              <a:rPr lang="en-US" sz="1100" b="false" i="false" u="none">
                <a:solidFill>
                  <a:srgbClr val="393A39"/>
                </a:solidFill>
                <a:latin typeface="Lato"/>
              </a:rPr>
              <a:t>Pardiso is usually faster than MUMPS</a:t>
            </a:r>
          </a:p>
          <a:p>
            <a:pPr lvl="0" algn="l" indent="-176209" marL="176209">
              <a:lnSpc>
                <a:spcPct val="100000"/>
              </a:lnSpc>
              <a:spcBef>
                <a:spcPts val="1000"/>
              </a:spcBef>
              <a:buFont typeface="Wingdings"/>
              <a:buChar char="§"/>
            </a:pPr>
            <a:r>
              <a:rPr lang="en-US" sz="1100" b="false" i="true" u="none">
                <a:solidFill>
                  <a:srgbClr val="393A39"/>
                </a:solidFill>
                <a:latin typeface="Lato"/>
              </a:rPr>
              <a:t xsi:nil="true"/>
            </a:r>
          </a:p>
        </p:txBody>
      </p:sp>
    </p:spTree>
  </p:cSld>
  <p:clrMapOvr>
    <a:masterClrMapping/>
  </p:clrMapOvr>
</p:sld>
</file>

<file path=ppt/slides/slide14.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Solver Settings</a:t>
            </a:r>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true" u="none">
                <a:solidFill>
                  <a:srgbClr val="393A39"/>
                </a:solidFill>
                <a:latin typeface="Lato"/>
              </a:rPr>
              <a:t>Time-Dependent Solver</a:t>
            </a:r>
          </a:p>
          <a:p>
            <a:pPr lvl="2" algn="l" indent="-169859" marL="746106">
              <a:lnSpc>
                <a:spcPct val="100000"/>
              </a:lnSpc>
              <a:spcBef>
                <a:spcPts val="500"/>
              </a:spcBef>
              <a:buFont typeface="Arial"/>
              <a:buChar char="•"/>
            </a:pPr>
            <a:r>
              <a:rPr lang="en-US" sz="1200" b="false" i="false" u="none">
                <a:solidFill>
                  <a:srgbClr val="393A39"/>
                </a:solidFill>
                <a:latin typeface="Lato"/>
              </a:rPr>
              <a:t>In the settings window for the time-dependent solver, the</a:t>
            </a:r>
            <a:r>
              <a:rPr lang="en-US" sz="1200" b="false" i="false" u="none">
                <a:solidFill>
                  <a:srgbClr val="393A39"/>
                </a:solidFill>
                <a:latin typeface="Tahoma"/>
              </a:rPr>
              <a:t>Error Estimation</a:t>
            </a:r>
            <a:r>
              <a:rPr lang="en-US" sz="1200" b="false" i="false" u="none">
                <a:solidFill>
                  <a:srgbClr val="393A39"/>
                </a:solidFill>
                <a:latin typeface="Lato"/>
              </a:rPr>
              <a:t> is set to </a:t>
            </a:r>
            <a:r>
              <a:rPr lang="en-US" sz="1100" b="false" i="false" u="none">
                <a:solidFill>
                  <a:srgbClr val="393A39"/>
                </a:solidFill>
                <a:latin typeface="Tahoma"/>
              </a:rPr>
              <a:t>Exclude algebraic</a:t>
            </a:r>
          </a:p>
          <a:p>
            <a:pPr lvl="2" algn="l" indent="-169859" marL="746106">
              <a:lnSpc>
                <a:spcPct val="100000"/>
              </a:lnSpc>
              <a:spcBef>
                <a:spcPts val="500"/>
              </a:spcBef>
              <a:buFont typeface="Arial"/>
              <a:buChar char="•"/>
            </a:pPr>
            <a:r>
              <a:rPr lang="en-US" sz="1100" b="false" i="false" u="none">
                <a:solidFill>
                  <a:srgbClr val="393A39"/>
                </a:solidFill>
                <a:latin typeface="Lato"/>
              </a:rPr>
              <a:t>The Lagrange multipliers in weak constraints are algebraic and noisy. Other algebraic variables may arise in circuit couplings.</a:t>
            </a:r>
          </a:p>
          <a:p>
            <a:pPr lvl="0" algn="l" indent="-176209" marL="176209">
              <a:lnSpc>
                <a:spcPct val="100000"/>
              </a:lnSpc>
              <a:spcBef>
                <a:spcPts val="1000"/>
              </a:spcBef>
              <a:buFont typeface="Wingdings"/>
              <a:buChar char="§"/>
            </a:pPr>
            <a:r>
              <a:rPr lang="en-US" sz="1100" b="false" i="true" u="none">
                <a:solidFill>
                  <a:srgbClr val="393A39"/>
                </a:solidFill>
                <a:latin typeface="Lato"/>
              </a:rPr>
              <a:t>Fully Coupled</a:t>
            </a:r>
          </a:p>
          <a:p>
            <a:pPr lvl="2" algn="l" indent="-169859" marL="746106">
              <a:lnSpc>
                <a:spcPct val="100000"/>
              </a:lnSpc>
              <a:spcBef>
                <a:spcPts val="500"/>
              </a:spcBef>
              <a:buFont typeface="Arial"/>
              <a:buChar char="•"/>
            </a:pPr>
            <a:r>
              <a:rPr lang="en-US" sz="1100" b="false" i="false" u="none">
                <a:solidFill>
                  <a:srgbClr val="393A39"/>
                </a:solidFill>
                <a:latin typeface="Lato"/>
              </a:rPr>
              <a:t>In the fully coupled settings, 4 settings are changed from default:</a:t>
            </a:r>
          </a:p>
          <a:p>
            <a:pPr lvl="1" algn="l" indent="-248898" marL="543198">
              <a:lnSpc>
                <a:spcPct val="100000"/>
              </a:lnSpc>
              <a:spcBef>
                <a:spcPts val="500"/>
              </a:spcBef>
              <a:buAutoNum type="arabicPeriod" startAt="1"/>
            </a:pPr>
            <a:r>
              <a:rPr lang="en-US" sz="1400" b="false" i="false" u="none">
                <a:solidFill>
                  <a:srgbClr val="393A39"/>
                </a:solidFill>
                <a:latin typeface="Lato"/>
              </a:rPr>
              <a:t>The </a:t>
            </a:r>
            <a:r>
              <a:rPr lang="en-US" sz="1400" b="false" i="false" u="none">
                <a:solidFill>
                  <a:srgbClr val="393A39"/>
                </a:solidFill>
                <a:latin typeface="Tahoma"/>
              </a:rPr>
              <a:t>Jacobian update</a:t>
            </a:r>
            <a:r>
              <a:rPr lang="en-US" sz="1400" b="false" i="false" u="none">
                <a:solidFill>
                  <a:srgbClr val="393A39"/>
                </a:solidFill>
                <a:latin typeface="Lato"/>
              </a:rPr>
              <a:t> is set to </a:t>
            </a:r>
            <a:r>
              <a:rPr lang="en-US" sz="1400" b="false" i="false" u="none">
                <a:solidFill>
                  <a:srgbClr val="393A39"/>
                </a:solidFill>
                <a:latin typeface="Tahoma"/>
              </a:rPr>
              <a:t>on every iteration</a:t>
            </a:r>
            <a:r>
              <a:rPr lang="en-US" sz="1100" b="false" i="false" u="none">
                <a:solidFill>
                  <a:srgbClr val="393A39"/>
                </a:solidFill>
                <a:latin typeface="Lato"/>
              </a:rPr>
              <a:t> as the moving parts changes the couplings.</a:t>
            </a:r>
          </a:p>
          <a:p>
            <a:pPr lvl="1" algn="l" indent="-248898" marL="543198">
              <a:lnSpc>
                <a:spcPct val="100000"/>
              </a:lnSpc>
              <a:spcBef>
                <a:spcPts val="500"/>
              </a:spcBef>
              <a:buAutoNum type="arabicPeriod" startAt="1"/>
            </a:pPr>
            <a:r>
              <a:rPr lang="en-US" sz="1400" b="false" i="false" u="none">
                <a:solidFill>
                  <a:srgbClr val="393A39"/>
                </a:solidFill>
                <a:latin typeface="Lato"/>
              </a:rPr>
              <a:t>The </a:t>
            </a:r>
            <a:r>
              <a:rPr lang="en-US" sz="1400" b="false" i="false" u="none">
                <a:solidFill>
                  <a:srgbClr val="393A39"/>
                </a:solidFill>
                <a:latin typeface="Tahoma"/>
              </a:rPr>
              <a:t>termination technique</a:t>
            </a:r>
            <a:r>
              <a:rPr lang="en-US" sz="1400" b="false" i="false" u="none">
                <a:solidFill>
                  <a:srgbClr val="393A39"/>
                </a:solidFill>
                <a:latin typeface="Lato"/>
              </a:rPr>
              <a:t> is set to </a:t>
            </a:r>
            <a:r>
              <a:rPr lang="en-US" sz="1100" b="false" i="false" u="none">
                <a:solidFill>
                  <a:srgbClr val="393A39"/>
                </a:solidFill>
                <a:latin typeface="Tahoma"/>
              </a:rPr>
              <a:t>Tolerance</a:t>
            </a:r>
          </a:p>
          <a:p>
            <a:pPr lvl="1" algn="l" indent="-248898" marL="543198">
              <a:lnSpc>
                <a:spcPct val="100000"/>
              </a:lnSpc>
              <a:spcBef>
                <a:spcPts val="500"/>
              </a:spcBef>
              <a:buAutoNum type="arabicPeriod" startAt="1"/>
            </a:pPr>
            <a:r>
              <a:rPr lang="en-US" sz="1400" b="false" i="false" u="none">
                <a:solidFill>
                  <a:srgbClr val="393A39"/>
                </a:solidFill>
                <a:latin typeface="Lato"/>
              </a:rPr>
              <a:t>The </a:t>
            </a:r>
            <a:r>
              <a:rPr lang="en-US" sz="1400" b="false" i="false" u="none">
                <a:solidFill>
                  <a:srgbClr val="393A39"/>
                </a:solidFill>
                <a:latin typeface="Tahoma"/>
              </a:rPr>
              <a:t>maximum number of iterations</a:t>
            </a:r>
            <a:r>
              <a:rPr lang="en-US" sz="1100" b="false" i="false" u="none">
                <a:solidFill>
                  <a:srgbClr val="393A39"/>
                </a:solidFill>
                <a:latin typeface="Lato"/>
              </a:rPr>
              <a:t> is set to 7</a:t>
            </a:r>
          </a:p>
          <a:p>
            <a:pPr lvl="1" algn="l" indent="-248898" marL="543198">
              <a:lnSpc>
                <a:spcPct val="100000"/>
              </a:lnSpc>
              <a:spcBef>
                <a:spcPts val="500"/>
              </a:spcBef>
              <a:buAutoNum type="arabicPeriod" startAt="1"/>
            </a:pPr>
            <a:r>
              <a:rPr lang="en-US" sz="1400" b="false" i="false" u="none">
                <a:solidFill>
                  <a:srgbClr val="393A39"/>
                </a:solidFill>
                <a:latin typeface="Lato"/>
              </a:rPr>
              <a:t>(Optional) Set </a:t>
            </a:r>
            <a:r>
              <a:rPr lang="en-US" sz="1400" b="false" i="false" u="none">
                <a:solidFill>
                  <a:srgbClr val="393A39"/>
                </a:solidFill>
                <a:latin typeface="Tahoma"/>
              </a:rPr>
              <a:t>Stabilization and acceleration</a:t>
            </a:r>
            <a:r>
              <a:rPr lang="en-US" sz="1400" b="false" i="false" u="none">
                <a:solidFill>
                  <a:srgbClr val="393A39"/>
                </a:solidFill>
                <a:latin typeface="Lato"/>
              </a:rPr>
              <a:t> to </a:t>
            </a:r>
            <a:r>
              <a:rPr lang="en-US" sz="1100" b="false" i="false" u="none">
                <a:solidFill>
                  <a:srgbClr val="393A39"/>
                </a:solidFill>
                <a:latin typeface="Tahoma"/>
              </a:rPr>
              <a:t>Anderson acceleration</a:t>
            </a:r>
          </a:p>
          <a:p>
            <a:pPr lvl="0" algn="l" indent="-176209" marL="176209">
              <a:lnSpc>
                <a:spcPct val="100000"/>
              </a:lnSpc>
              <a:spcBef>
                <a:spcPts val="1000"/>
              </a:spcBef>
              <a:buFont typeface="Wingdings"/>
              <a:buChar char="§"/>
            </a:pPr>
            <a:r>
              <a:rPr lang="en-US" sz="1100" b="false" i="true" u="none">
                <a:solidFill>
                  <a:srgbClr val="393A39"/>
                </a:solidFill>
                <a:latin typeface="Lato"/>
              </a:rPr>
              <a:t>Direct Solver</a:t>
            </a:r>
          </a:p>
          <a:p>
            <a:pPr lvl="2" algn="l" indent="-169859" marL="746106">
              <a:lnSpc>
                <a:spcPct val="100000"/>
              </a:lnSpc>
              <a:spcBef>
                <a:spcPts val="500"/>
              </a:spcBef>
              <a:spcAft>
                <a:spcPct val="15000"/>
              </a:spcAft>
              <a:buFont typeface="Arial"/>
              <a:buChar char="•"/>
            </a:pPr>
            <a:r>
              <a:rPr lang="en-US" sz="1100" b="false" i="false" u="none">
                <a:solidFill>
                  <a:srgbClr val="393A39"/>
                </a:solidFill>
                <a:latin typeface="Lato"/>
              </a:rPr>
              <a:t>PARDISO is usually faster than MUMPS</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Figure: Magnetic flux density in the plunger.</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Figure: The electromagnetic force acting on the plunger depending on the current in the coil for different ‘Damping Coefficients’.</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Figure: The change in the position of the plunger as the current varies in the coil for different ‘Damping Coefficients’.</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Figure: The velocity profile of the plunger w.r.t time as the current varies in the coil for different ‘Damping Coefficients’.</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Results</a:t>
            </a:r>
          </a:p>
        </p:txBody>
      </p:sp>
      <p:pic>
        <p:nvPicPr>
          <p:cNvPr name="Picture 3" id="3"/>
          <p:cNvPicPr>
            <a:picLocks noChangeAspect="true"/>
          </p:cNvPicPr>
          <p:nvPr/>
        </p:nvPicPr>
        <p:blipFill>
          <a:blip r:embed="rId2"/>
          <a:stretch>
            <a:fillRect/>
          </a:stretch>
        </p:blipFill>
        <p:spPr>
          <a:xfrm>
            <a:off x="4114800" y="771525"/>
            <a:ext cx="4800600" cy="3600450"/>
          </a:xfrm>
          <a:prstGeom prst="rect">
            <a:avLst/>
          </a:prstGeom>
        </p:spPr>
      </p:pic>
    </p:spTree>
  </p:cSld>
  <p:clrMapOvr>
    <a:masterClrMapping/>
  </p:clrMapOvr>
</p:sld>
</file>

<file path=ppt/slides/slide2.xml><?xml version="1.0" encoding="utf-8"?>
<p:sld xmlns:p="http://schemas.openxmlformats.org/presentationml/2006/main" xmlns:a="http://schemas.openxmlformats.org/drawingml/2006/main" xmlns:xsi="http://www.w3.org/2001/XMLSchema-instance"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Introduction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Linear plungers/actuators are used for many applications such as in voice coils, electromagnetic relays and electromagnetic valves.</a:t>
            </a:r>
          </a:p>
          <a:p>
            <a:pPr lvl="0" algn="l" indent="-176209" marL="176209">
              <a:lnSpc>
                <a:spcPct val="100000"/>
              </a:lnSpc>
              <a:spcBef>
                <a:spcPts val="1000"/>
              </a:spcBef>
              <a:buFont typeface="Wingdings"/>
              <a:buChar char="§"/>
            </a:pPr>
            <a:r>
              <a:rPr lang="en-US" sz="1100" b="false" i="false" u="none">
                <a:solidFill>
                  <a:srgbClr val="393A39"/>
                </a:solidFill>
                <a:latin typeface="Lato"/>
              </a:rPr>
              <a:t>When a current is applied through the mutli-turn coil, the induced magnetic field applies a force to raise the plunger. The base of the plunger is attached to a spring and a damper (not pictured) that applies a restorative force to return the plunger to the lower position.</a:t>
            </a:r>
          </a:p>
          <a:p>
            <a:pPr lvl="0" algn="l" indent="-176209" marL="176209">
              <a:lnSpc>
                <a:spcPct val="100000"/>
              </a:lnSpc>
              <a:spcBef>
                <a:spcPts val="1000"/>
              </a:spcBef>
              <a:buFont typeface="Wingdings"/>
              <a:buChar char="§"/>
            </a:pPr>
            <a:r>
              <a:rPr lang="en-US" sz="1100" b="false" i="false" u="none">
                <a:solidFill>
                  <a:srgbClr val="393A39"/>
                </a:solidFill>
                <a:latin typeface="Lato"/>
              </a:rPr>
              <a:t xsi:nil="true"/>
            </a:r>
          </a:p>
        </p:txBody>
      </p:sp>
      <p:pic>
        <p:nvPicPr>
          <p:cNvPr name="Picture 3" id="3"/>
          <p:cNvPicPr>
            <a:picLocks noChangeAspect="true"/>
          </p:cNvPicPr>
          <p:nvPr/>
        </p:nvPicPr>
        <p:blipFill>
          <a:blip r:embed="rId2"/>
          <a:stretch>
            <a:fillRect/>
          </a:stretch>
        </p:blipFill>
        <p:spPr>
          <a:xfrm>
            <a:off x="4114800" y="771525"/>
            <a:ext cx="4800600" cy="3600450"/>
          </a:xfrm>
          <a:prstGeom prst="rect">
            <a:avLst/>
          </a:prstGeom>
        </p:spPr>
      </p:pic>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xmlns:xsi="http://www.w3.org/2001/XMLSchema-instance">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Introduction</a:t>
            </a:r>
          </a:p>
        </p:txBody>
      </p:sp>
      <p:pic>
        <p:nvPicPr>
          <p:cNvPr name="Picture 3" id="3"/>
          <p:cNvPicPr>
            <a:picLocks noChangeAspect="true"/>
          </p:cNvPicPr>
          <p:nvPr/>
        </p:nvPicPr>
        <p:blipFill>
          <a:blip r:embed="rId2"/>
          <a:stretch>
            <a:fillRect/>
          </a:stretch>
        </p:blipFill>
        <p:spPr>
          <a:xfrm>
            <a:off x="4114800" y="771525"/>
            <a:ext cx="4800600" cy="3600450"/>
          </a:xfrm>
          <a:prstGeom prst="rect">
            <a:avLst/>
          </a:prstGeom>
        </p:spPr>
      </p:pic>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100" b="false" i="false" u="none">
                <a:solidFill>
                  <a:srgbClr val="393A39"/>
                </a:solidFill>
                <a:latin typeface="Lato"/>
              </a:rPr>
              <a:t>This model investigates a single cycle of the current in the coil being toggled on and off. The resultant forces, velocity and position of the plunger are modeled for a selection of damping coefficients.</a:t>
            </a:r>
          </a:p>
          <a:p>
            <a:pPr lvl="0" algn="l" indent="-176209" marL="176209">
              <a:lnSpc>
                <a:spcPct val="100000"/>
              </a:lnSpc>
              <a:spcBef>
                <a:spcPts val="1000"/>
              </a:spcBef>
              <a:buFont typeface="Wingdings"/>
              <a:buChar char="§"/>
            </a:pPr>
            <a:r>
              <a:rPr lang="en-US" sz="1100" b="false" i="false" u="none">
                <a:solidFill>
                  <a:srgbClr val="393A39"/>
                </a:solidFill>
                <a:latin typeface="Lato"/>
              </a:rPr>
              <a:t>This model demonstrates both linear and nonlinear magnetization regimes as well as different damping coefficients.</a:t>
            </a:r>
          </a:p>
          <a:p>
            <a:pPr lvl="0" algn="l" indent="-176209" marL="176209">
              <a:lnSpc>
                <a:spcPct val="100000"/>
              </a:lnSpc>
              <a:spcBef>
                <a:spcPts val="1000"/>
              </a:spcBef>
              <a:buFont typeface="Wingdings"/>
              <a:buChar char="§"/>
            </a:pPr>
            <a:r>
              <a:rPr lang="en-US" sz="1100" b="false" i="false" u="none">
                <a:solidFill>
                  <a:srgbClr val="393A39"/>
                </a:solidFill>
                <a:latin typeface="Lato"/>
              </a:rPr>
              <a:t xsi:nil="true"/>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Introduction</a:t>
            </a:r>
          </a:p>
        </p:txBody>
      </p:sp>
      <p:pic>
        <p:nvPicPr>
          <p:cNvPr name="Picture 3" id="3"/>
          <p:cNvPicPr>
            <a:picLocks noChangeAspect="true"/>
          </p:cNvPicPr>
          <p:nvPr/>
        </p:nvPicPr>
        <p:blipFill>
          <a:blip r:embed="rId2"/>
          <a:stretch>
            <a:fillRect/>
          </a:stretch>
        </p:blipFill>
        <p:spPr>
          <a:xfrm>
            <a:off x="4114800" y="771525"/>
            <a:ext cx="4800600" cy="3600450"/>
          </a:xfrm>
          <a:prstGeom prst="rect">
            <a:avLst/>
          </a:prstGeom>
        </p:spPr>
      </p:pic>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The model uses a moving mesh with the relevant equations of motion incorperated using Global state variables. </a:t>
            </a:r>
          </a:p>
          <a:p>
            <a:pPr lvl="0" algn="l" indent="-176209" marL="176209">
              <a:lnSpc>
                <a:spcPct val="100000"/>
              </a:lnSpc>
              <a:spcBef>
                <a:spcPts val="1000"/>
              </a:spcBef>
              <a:spcAft>
                <a:spcPct val="15000"/>
              </a:spcAft>
              <a:buFont typeface="Wingdings"/>
              <a:buChar char="§"/>
            </a:pPr>
            <a:r>
              <a:rPr lang="en-US" sz="1100" b="false" i="false" u="none">
                <a:solidFill>
                  <a:srgbClr val="393A39"/>
                </a:solidFill>
                <a:latin typeface="Lato"/>
              </a:rPr>
              <a:t>The applicable mesh and solver settings for this moving mesh case are also covered.</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Geometry dimension: 2D-axisymmetry</a:t>
            </a:r>
          </a:p>
          <a:p>
            <a:pPr lvl="0" algn="l" indent="-176209" marL="176209">
              <a:lnSpc>
                <a:spcPct val="100000"/>
              </a:lnSpc>
              <a:spcBef>
                <a:spcPts val="1000"/>
              </a:spcBef>
              <a:buFont typeface="Wingdings"/>
              <a:buChar char="§"/>
            </a:pPr>
            <a:r>
              <a:rPr lang="en-US" sz="1100" b="false" i="false" u="none">
                <a:solidFill>
                  <a:srgbClr val="393A39"/>
                </a:solidFill>
                <a:latin typeface="Lato"/>
              </a:rPr>
              <a:t>Geometry finalized: using Form Assembly</a:t>
            </a:r>
          </a:p>
          <a:p>
            <a:pPr lvl="0" algn="l" indent="-176209" marL="176209">
              <a:lnSpc>
                <a:spcPct val="100000"/>
              </a:lnSpc>
              <a:spcBef>
                <a:spcPts val="1000"/>
              </a:spcBef>
              <a:buFont typeface="Wingdings"/>
              <a:buChar char="§"/>
            </a:pPr>
            <a:r>
              <a:rPr lang="en-US" sz="1100" b="false" i="false" u="none">
                <a:solidFill>
                  <a:srgbClr val="393A39"/>
                </a:solidFill>
                <a:latin typeface="Lato"/>
              </a:rPr>
              <a:t>       Physics used: </a:t>
            </a:r>
          </a:p>
          <a:p>
            <a:pPr lvl="1" algn="l" indent="-248898" marL="543198">
              <a:lnSpc>
                <a:spcPct val="100000"/>
              </a:lnSpc>
              <a:spcBef>
                <a:spcPts val="500"/>
              </a:spcBef>
              <a:buAutoNum type="arabicPeriod" startAt="1"/>
            </a:pPr>
            <a:r>
              <a:rPr lang="en-US" sz="1100" b="false" i="false" u="none">
                <a:solidFill>
                  <a:srgbClr val="393A39"/>
                </a:solidFill>
                <a:latin typeface="Lato"/>
              </a:rPr>
              <a:t>Magnetic Fields </a:t>
            </a:r>
          </a:p>
          <a:p>
            <a:pPr lvl="1" algn="l" indent="-248898" marL="543198">
              <a:lnSpc>
                <a:spcPct val="100000"/>
              </a:lnSpc>
              <a:spcBef>
                <a:spcPts val="500"/>
              </a:spcBef>
              <a:buAutoNum type="arabicPeriod" startAt="1"/>
            </a:pPr>
            <a:r>
              <a:rPr lang="en-US" sz="1100" b="false" i="false" u="none">
                <a:solidFill>
                  <a:srgbClr val="393A39"/>
                </a:solidFill>
                <a:latin typeface="Lato"/>
              </a:rPr>
              <a:t>Moving Mesh </a:t>
            </a:r>
          </a:p>
          <a:p>
            <a:pPr lvl="1" algn="l" indent="-248898" marL="543198">
              <a:lnSpc>
                <a:spcPct val="100000"/>
              </a:lnSpc>
              <a:spcBef>
                <a:spcPts val="500"/>
              </a:spcBef>
              <a:buAutoNum type="arabicPeriod" startAt="1"/>
            </a:pPr>
            <a:r>
              <a:rPr lang="en-US" sz="1100" b="false" i="false" u="none">
                <a:solidFill>
                  <a:srgbClr val="393A39"/>
                </a:solidFill>
                <a:latin typeface="Lato"/>
              </a:rPr>
              <a:t>Global ODEs and DAEs</a:t>
            </a:r>
          </a:p>
          <a:p>
            <a:pPr lvl="0" algn="l" indent="-176209" marL="176209">
              <a:lnSpc>
                <a:spcPct val="100000"/>
              </a:lnSpc>
              <a:spcBef>
                <a:spcPts val="1000"/>
              </a:spcBef>
              <a:buFont typeface="Wingdings"/>
              <a:buChar char="§"/>
            </a:pPr>
            <a:r>
              <a:rPr lang="en-US" sz="1100" b="false" i="false" u="none">
                <a:solidFill>
                  <a:srgbClr val="393A39"/>
                </a:solidFill>
                <a:latin typeface="Lato"/>
              </a:rPr>
              <a:t>Study type: Time Dependent </a:t>
            </a:r>
          </a:p>
          <a:p>
            <a:pPr lvl="0" algn="l" indent="-176209" marL="176209">
              <a:lnSpc>
                <a:spcPct val="100000"/>
              </a:lnSpc>
              <a:spcBef>
                <a:spcPts val="1000"/>
              </a:spcBef>
              <a:buFont typeface="Wingdings"/>
              <a:buChar char="§"/>
            </a:pPr>
            <a:r>
              <a:rPr lang="en-US" sz="1100" b="false" i="false" u="none">
                <a:solidFill>
                  <a:srgbClr val="393A39"/>
                </a:solidFill>
                <a:latin typeface="Lato"/>
              </a:rPr>
              <a:t>Results: </a:t>
            </a:r>
          </a:p>
          <a:p>
            <a:pPr lvl="1" algn="l" indent="-175500" marL="469800">
              <a:lnSpc>
                <a:spcPct val="100000"/>
              </a:lnSpc>
              <a:spcBef>
                <a:spcPts val="500"/>
              </a:spcBef>
              <a:buFont typeface=""/>
              <a:buChar char="‒"/>
            </a:pPr>
            <a:r>
              <a:rPr lang="en-US" sz="1100" b="false" i="false" u="none">
                <a:solidFill>
                  <a:srgbClr val="393A39"/>
                </a:solidFill>
                <a:latin typeface="Lato"/>
              </a:rPr>
              <a:t>Electromagnetic force on the plunger vs time</a:t>
            </a:r>
          </a:p>
          <a:p>
            <a:pPr lvl="1" algn="l" indent="-175500" marL="469800">
              <a:lnSpc>
                <a:spcPct val="100000"/>
              </a:lnSpc>
              <a:spcBef>
                <a:spcPts val="500"/>
              </a:spcBef>
              <a:buFont typeface=""/>
              <a:buChar char="‒"/>
            </a:pPr>
            <a:r>
              <a:rPr lang="en-US" sz="1100" b="false" i="false" u="none">
                <a:solidFill>
                  <a:srgbClr val="393A39"/>
                </a:solidFill>
                <a:latin typeface="Lato"/>
              </a:rPr>
              <a:t>Dynamic position of the plunger vs time</a:t>
            </a:r>
          </a:p>
          <a:p>
            <a:pPr lvl="1" algn="l" indent="-175500" marL="469800">
              <a:lnSpc>
                <a:spcPct val="100000"/>
              </a:lnSpc>
              <a:spcBef>
                <a:spcPts val="500"/>
              </a:spcBef>
              <a:spcAft>
                <a:spcPct val="15000"/>
              </a:spcAft>
              <a:buFont typeface=""/>
              <a:buChar char="‒"/>
            </a:pPr>
            <a:r>
              <a:rPr lang="en-US" sz="1100" b="false" i="false" u="none">
                <a:solidFill>
                  <a:srgbClr val="393A39"/>
                </a:solidFill>
                <a:latin typeface="Lato"/>
              </a:rPr>
              <a:t>Dynamic velocity of the plunger vs time</a:t>
            </a:r>
          </a:p>
        </p:txBody>
      </p:sp>
      <p:pic>
        <p:nvPicPr>
          <p:cNvPr name="Picture 3" id="3"/>
          <p:cNvPicPr>
            <a:picLocks noChangeAspect="true"/>
          </p:cNvPicPr>
          <p:nvPr/>
        </p:nvPicPr>
        <p:blipFill>
          <a:blip r:embed="rId2"/>
          <a:stretch>
            <a:fillRect/>
          </a:stretch>
        </p:blipFill>
        <p:spPr>
          <a:xfrm>
            <a:off x="4114800" y="771525"/>
            <a:ext cx="4800600" cy="3600450"/>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Governing Equations</a:t>
            </a:r>
          </a:p>
        </p:txBody>
      </p:sp>
      <p:sp>
        <p:nvSpPr>
          <p:cNvPr name="AutoShape 4" id="4"/>
          <p:cNvSpPr/>
          <p:nvPr/>
        </p:nvSpPr>
        <p:spPr>
          <a:xfrm flipH="false" flipV="false" rot="0">
            <a:off x="457200" y="1332000"/>
            <a:ext cx="8305200" cy="325735"/>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Global ODEs and DAEs interface is used to solve the equation of motion</a:t>
            </a:r>
          </a:p>
        </p:txBody>
      </p:sp>
      <p:sp>
        <p:nvSpPr>
          <p:cNvPr name="AutoShape 5" id="5"/>
          <p:cNvSpPr/>
          <p:nvPr/>
        </p:nvSpPr>
        <p:spPr>
          <a:xfrm flipH="false" flipV="false" rot="0">
            <a:off x="457200" y="2762635"/>
            <a:ext cx="8305200" cy="325735"/>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a:t/>
            </a:r>
            <a:r>
              <a:rPr lang="en-US" sz="1600" b="false" i="false" u="none">
                <a:solidFill>
                  <a:srgbClr val="393A39"/>
                </a:solidFill>
                <a:latin typeface="Lato"/>
              </a:rPr>
              <a:t>The above equation can be rewritten into two separate equations:</a:t>
            </a:r>
            <a:endParaRPr lang="en-US"/>
          </a:p>
        </p:txBody>
      </p:sp>
      <p:pic>
        <p:nvPicPr>
          <p:cNvPr name="Picture 6" id="6"/>
          <p:cNvPicPr>
            <a:picLocks noChangeAspect="true"/>
          </p:cNvPicPr>
          <p:nvPr/>
        </p:nvPicPr>
        <p:blipFill>
          <a:blip r:embed="rId2"/>
          <a:stretch>
            <a:fillRect/>
          </a:stretch>
        </p:blipFill>
        <p:spPr>
          <a:xfrm>
            <a:off x="584200" y="1848235"/>
            <a:ext cx="2971800" cy="533400"/>
          </a:xfrm>
          <a:prstGeom prst="rect">
            <a:avLst/>
          </a:prstGeom>
        </p:spPr>
      </p:pic>
      <p:pic>
        <p:nvPicPr>
          <p:cNvPr name="Picture 8" id="8"/>
          <p:cNvPicPr>
            <a:picLocks noChangeAspect="true"/>
          </p:cNvPicPr>
          <p:nvPr/>
        </p:nvPicPr>
        <p:blipFill>
          <a:blip r:embed="rId3"/>
          <a:stretch>
            <a:fillRect/>
          </a:stretch>
        </p:blipFill>
        <p:spPr>
          <a:xfrm>
            <a:off x="584200" y="3278870"/>
            <a:ext cx="2743200" cy="406400"/>
          </a:xfrm>
          <a:prstGeom prst="rect">
            <a:avLst/>
          </a:prstGeom>
        </p:spPr>
      </p:pic>
      <p:pic>
        <p:nvPicPr>
          <p:cNvPr name="Picture 9" id="9"/>
          <p:cNvPicPr>
            <a:picLocks noChangeAspect="true"/>
          </p:cNvPicPr>
          <p:nvPr/>
        </p:nvPicPr>
        <p:blipFill>
          <a:blip r:embed="rId4"/>
          <a:stretch>
            <a:fillRect/>
          </a:stretch>
        </p:blipFill>
        <p:spPr>
          <a:xfrm>
            <a:off x="584200" y="3939270"/>
            <a:ext cx="1016000" cy="44450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Mesh Settings</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Selection</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graphicFrame>
        <p:nvGraphicFramePr>
          <p:cNvPr name="Table 6" id="6"/>
          <p:cNvGraphicFramePr>
            <a:graphicFrameLocks noGrp="true"/>
          </p:cNvGraphicFramePr>
          <p:nvPr/>
        </p:nvGraphicFramePr>
        <p:xfrm>
          <a:off x="457200" y="1620000"/>
          <a:ext cx="3000375" cy="838200"/>
        </p:xfrm>
        <a:graphic>
          <a:graphicData uri="http://schemas.openxmlformats.org/drawingml/2006/table">
            <a:tbl>
              <a:tblPr/>
              <a:tblGrid>
                <a:gridCol w="1536237"/>
                <a:gridCol w="1413338"/>
              </a:tblGrid>
              <a:tr h="254000">
                <a:tc gridSpan="2">
                  <a:txBody>
                    <a:bodyPr anchor="t" rtlCol="false"/>
                    <a:lstStyle/>
                    <a:p>
                      <a:pPr algn="l">
                        <a:defRPr/>
                      </a:pPr>
                      <a:r>
                        <a:rPr lang="en-US" sz="1120" b="false" i="true" u="none">
                          <a:solidFill>
                            <a:srgbClr val="1B4D81"/>
                          </a:solidFill>
                          <a:latin typeface="Lato"/>
                        </a:rPr>
                        <a:t>Smoothing</a:t>
                      </a:r>
                      <a:endParaRPr lang="en-US" sz="1100"/>
                    </a:p>
                  </a:txBody>
                  <a:tcPr>
                    <a:lnL>
                      <a:noFill/>
                    </a:lnL>
                    <a:lnR>
                      <a:noFill/>
                    </a:lnR>
                    <a:lnT>
                      <a:noFill/>
                    </a:lnT>
                    <a:lnB>
                      <a:noFill/>
                    </a:lnB>
                  </a:tcPr>
                </a:tc>
                <a:tc hMerge="true">
                  <a:tcPr>
                    <a:lnL>
                      <a:noFill/>
                    </a:lnL>
                    <a:lnR>
                      <a:noFill/>
                    </a:lnR>
                    <a:lnT>
                      <a:noFill/>
                    </a:lnT>
                    <a:lnB>
                      <a:noFill/>
                    </a:lnB>
                  </a:tcPr>
                </a:tc>
              </a:tr>
              <a:tr h="254000">
                <a:tc>
                  <a:txBody>
                    <a:bodyPr anchor="t" rtlCol="false"/>
                    <a:lstStyle/>
                    <a:p>
                      <a:pPr algn="l">
                        <a:defRPr/>
                      </a:pPr>
                      <a:r>
                        <a:rPr lang="en-US" sz="1008" b="true" i="false" u="none">
                          <a:solidFill>
                            <a:srgbClr val="393A39"/>
                          </a:solidFill>
                          <a:latin typeface="Lato"/>
                        </a:rPr>
                        <a:t>Description</a:t>
                      </a:r>
                      <a:endParaRPr lang="en-US" sz="1100"/>
                    </a:p>
                  </a:txBody>
                  <a:tcPr>
                    <a:lnL>
                      <a:noFill/>
                    </a:lnL>
                    <a:lnR>
                      <a:noFill/>
                    </a:lnR>
                    <a:lnT>
                      <a:noFill/>
                    </a:lnT>
                    <a:lnB>
                      <a:noFill/>
                    </a:lnB>
                  </a:tcPr>
                </a:tc>
                <a:tc>
                  <a:txBody>
                    <a:bodyPr anchor="t" rtlCol="false"/>
                    <a:lstStyle/>
                    <a:p>
                      <a:pPr algn="l">
                        <a:defRPr/>
                      </a:pPr>
                      <a:r>
                        <a:rPr lang="en-US" sz="1008" b="true" i="false" u="none">
                          <a:solidFill>
                            <a:srgbClr val="393A39"/>
                          </a:solidFill>
                          <a:latin typeface="Lato"/>
                        </a:rPr>
                        <a:t>Value</a:t>
                      </a:r>
                      <a:endParaRPr lang="en-US" sz="1100"/>
                    </a:p>
                  </a:txBody>
                  <a:tcPr>
                    <a:lnL>
                      <a:noFill/>
                    </a:lnL>
                    <a:lnR>
                      <a:noFill/>
                    </a:lnR>
                    <a:lnT>
                      <a:noFill/>
                    </a:lnT>
                    <a:lnB>
                      <a:noFill/>
                    </a:lnB>
                  </a:tcPr>
                </a:tc>
              </a:tr>
              <a:tr h="254000">
                <a:tc>
                  <a:txBody>
                    <a:bodyPr anchor="t" rtlCol="false"/>
                    <a:lstStyle/>
                    <a:p>
                      <a:pPr algn="l">
                        <a:defRPr/>
                      </a:pPr>
                      <a:r>
                        <a:rPr lang="en-US" sz="1008" b="false" i="false" u="none">
                          <a:solidFill>
                            <a:srgbClr val="393A39"/>
                          </a:solidFill>
                          <a:latin typeface="Lato"/>
                        </a:rPr>
                        <a:t>Mesh smoothing type</a:t>
                      </a:r>
                      <a:endParaRPr lang="en-US" sz="1100"/>
                    </a:p>
                  </a:txBody>
                  <a:tcPr>
                    <a:lnL>
                      <a:noFill/>
                    </a:lnL>
                    <a:lnR>
                      <a:noFill/>
                    </a:lnR>
                    <a:lnT>
                      <a:noFill/>
                    </a:lnT>
                    <a:lnB>
                      <a:noFill/>
                    </a:lnB>
                  </a:tcPr>
                </a:tc>
                <a:tc>
                  <a:txBody>
                    <a:bodyPr anchor="t" rtlCol="false"/>
                    <a:lstStyle/>
                    <a:p>
                      <a:pPr algn="l">
                        <a:defRPr/>
                      </a:pPr>
                      <a:r>
                        <a:rPr lang="en-US" sz="1008" b="false" i="false" u="none">
                          <a:solidFill>
                            <a:srgbClr val="393A39"/>
                          </a:solidFill>
                          <a:latin typeface="Lato"/>
                        </a:rPr>
                        <a:t>Laplace</a:t>
                      </a:r>
                      <a:endParaRPr lang="en-US" sz="1100"/>
                    </a:p>
                  </a:txBody>
                  <a:tcPr>
                    <a:lnL>
                      <a:noFill/>
                    </a:lnL>
                    <a:lnR>
                      <a:noFill/>
                    </a:lnR>
                    <a:lnT>
                      <a:noFill/>
                    </a:lnT>
                    <a:lnB>
                      <a:noFill/>
                    </a:lnB>
                  </a:tcPr>
                </a:tc>
              </a:tr>
            </a:tbl>
          </a:graphicData>
        </a:graphic>
      </p:graphicFrame>
      <p:graphicFrame>
        <p:nvGraphicFramePr>
          <p:cNvPr name="Table 11" id="11"/>
          <p:cNvGraphicFramePr>
            <a:graphicFrameLocks noGrp="true"/>
          </p:cNvGraphicFramePr>
          <p:nvPr/>
        </p:nvGraphicFramePr>
        <p:xfrm>
          <a:off x="457200" y="2648700"/>
          <a:ext cx="3000375" cy="838200"/>
        </p:xfrm>
        <a:graphic>
          <a:graphicData uri="http://schemas.openxmlformats.org/drawingml/2006/table">
            <a:tbl>
              <a:tblPr/>
              <a:tblGrid>
                <a:gridCol w="1536237"/>
                <a:gridCol w="1413338"/>
              </a:tblGrid>
              <a:tr h="254000">
                <a:tc gridSpan="2">
                  <a:txBody>
                    <a:bodyPr anchor="t" rtlCol="false"/>
                    <a:lstStyle/>
                    <a:p>
                      <a:pPr algn="l">
                        <a:defRPr/>
                      </a:pPr>
                      <a:r>
                        <a:rPr lang="en-US" sz="1120" b="false" i="true" u="none">
                          <a:solidFill>
                            <a:srgbClr val="1B4D81"/>
                          </a:solidFill>
                          <a:latin typeface="Lato"/>
                        </a:rPr>
                        <a:t>Initial deformation</a:t>
                      </a:r>
                      <a:endParaRPr lang="en-US" sz="1100"/>
                    </a:p>
                  </a:txBody>
                  <a:tcPr>
                    <a:lnL>
                      <a:noFill/>
                    </a:lnL>
                    <a:lnR>
                      <a:noFill/>
                    </a:lnR>
                    <a:lnT>
                      <a:noFill/>
                    </a:lnT>
                    <a:lnB>
                      <a:noFill/>
                    </a:lnB>
                  </a:tcPr>
                </a:tc>
                <a:tc hMerge="true">
                  <a:tcPr>
                    <a:lnL>
                      <a:noFill/>
                    </a:lnL>
                    <a:lnR>
                      <a:noFill/>
                    </a:lnR>
                    <a:lnT>
                      <a:noFill/>
                    </a:lnT>
                    <a:lnB>
                      <a:noFill/>
                    </a:lnB>
                  </a:tcPr>
                </a:tc>
              </a:tr>
              <a:tr h="254000">
                <a:tc>
                  <a:txBody>
                    <a:bodyPr anchor="t" rtlCol="false"/>
                    <a:lstStyle/>
                    <a:p>
                      <a:pPr algn="l">
                        <a:defRPr/>
                      </a:pPr>
                      <a:r>
                        <a:rPr lang="en-US" sz="1008" b="true" i="false" u="none">
                          <a:solidFill>
                            <a:srgbClr val="393A39"/>
                          </a:solidFill>
                          <a:latin typeface="Lato"/>
                        </a:rPr>
                        <a:t>Description</a:t>
                      </a:r>
                      <a:endParaRPr lang="en-US" sz="1100"/>
                    </a:p>
                  </a:txBody>
                  <a:tcPr>
                    <a:lnL>
                      <a:noFill/>
                    </a:lnL>
                    <a:lnR>
                      <a:noFill/>
                    </a:lnR>
                    <a:lnT>
                      <a:noFill/>
                    </a:lnT>
                    <a:lnB>
                      <a:noFill/>
                    </a:lnB>
                  </a:tcPr>
                </a:tc>
                <a:tc>
                  <a:txBody>
                    <a:bodyPr anchor="t" rtlCol="false"/>
                    <a:lstStyle/>
                    <a:p>
                      <a:pPr algn="l">
                        <a:defRPr/>
                      </a:pPr>
                      <a:r>
                        <a:rPr lang="en-US" sz="1008" b="true" i="false" u="none">
                          <a:solidFill>
                            <a:srgbClr val="393A39"/>
                          </a:solidFill>
                          <a:latin typeface="Lato"/>
                        </a:rPr>
                        <a:t>Value</a:t>
                      </a:r>
                      <a:endParaRPr lang="en-US" sz="1100"/>
                    </a:p>
                  </a:txBody>
                  <a:tcPr>
                    <a:lnL>
                      <a:noFill/>
                    </a:lnL>
                    <a:lnR>
                      <a:noFill/>
                    </a:lnR>
                    <a:lnT>
                      <a:noFill/>
                    </a:lnT>
                    <a:lnB>
                      <a:noFill/>
                    </a:lnB>
                  </a:tcPr>
                </a:tc>
              </a:tr>
              <a:tr h="254000">
                <a:tc>
                  <a:txBody>
                    <a:bodyPr anchor="t" rtlCol="false"/>
                    <a:lstStyle/>
                    <a:p>
                      <a:pPr algn="l">
                        <a:defRPr/>
                      </a:pPr>
                      <a:r>
                        <a:rPr lang="en-US" sz="1008" b="false" i="false" u="none">
                          <a:solidFill>
                            <a:srgbClr val="393A39"/>
                          </a:solidFill>
                          <a:latin typeface="Lato"/>
                        </a:rPr>
                        <a:t>Initial deformation</a:t>
                      </a:r>
                      <a:endParaRPr lang="en-US" sz="1100"/>
                    </a:p>
                  </a:txBody>
                  <a:tcPr>
                    <a:lnL>
                      <a:noFill/>
                    </a:lnL>
                    <a:lnR>
                      <a:noFill/>
                    </a:lnR>
                    <a:lnT>
                      <a:noFill/>
                    </a:lnT>
                    <a:lnB>
                      <a:noFill/>
                    </a:lnB>
                  </a:tcPr>
                </a:tc>
                <a:tc>
                  <a:txBody>
                    <a:bodyPr anchor="t" rtlCol="false"/>
                    <a:lstStyle/>
                    <a:p>
                      <a:pPr algn="l">
                        <a:defRPr/>
                      </a:pPr>
                      <a:r>
                        <a:rPr lang="en-US" sz="1008" b="false" i="false" u="none">
                          <a:solidFill>
                            <a:srgbClr val="393A39"/>
                          </a:solidFill>
                          <a:latin typeface="Lato"/>
                        </a:rPr>
                        <a:t>{0, 0, 0}</a:t>
                      </a:r>
                      <a:endParaRPr lang="en-US" sz="1100"/>
                    </a:p>
                  </a:txBody>
                  <a:tcPr>
                    <a:lnL>
                      <a:noFill/>
                    </a:lnL>
                    <a:lnR>
                      <a:noFill/>
                    </a:lnR>
                    <a:lnT>
                      <a:noFill/>
                    </a:lnT>
                    <a:lnB>
                      <a:noFill/>
                    </a:lnB>
                  </a:tcPr>
                </a:tc>
              </a:tr>
            </a:tbl>
          </a:graphicData>
        </a:graphic>
      </p:graphicFrame>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Mesh Settings</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Selection</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graphicFrame>
        <p:nvGraphicFramePr>
          <p:cNvPr name="Table 6" id="6"/>
          <p:cNvGraphicFramePr>
            <a:graphicFrameLocks noGrp="true"/>
          </p:cNvGraphicFramePr>
          <p:nvPr/>
        </p:nvGraphicFramePr>
        <p:xfrm>
          <a:off x="457200" y="1620000"/>
          <a:ext cx="3000375" cy="279400"/>
        </p:xfrm>
        <a:graphic>
          <a:graphicData uri="http://schemas.openxmlformats.org/drawingml/2006/table">
            <a:tbl>
              <a:tblPr/>
              <a:tblGrid>
                <a:gridCol w="1536237"/>
                <a:gridCol w="1413338"/>
              </a:tblGrid>
              <a:tr h="254000">
                <a:tc>
                  <a:txBody>
                    <a:bodyPr anchor="t" rtlCol="false"/>
                    <a:lstStyle/>
                    <a:p>
                      <a:pPr algn="l">
                        <a:defRPr/>
                      </a:pPr>
                      <a:r>
                        <a:rPr lang="en-US" sz="1008" b="false" i="false" u="none">
                          <a:solidFill>
                            <a:srgbClr val="393A39"/>
                          </a:solidFill>
                          <a:latin typeface="Lato"/>
                        </a:rPr>
                        <a:t>Tag</a:t>
                      </a:r>
                      <a:endParaRPr lang="en-US" sz="1100"/>
                    </a:p>
                  </a:txBody>
                  <a:tcPr>
                    <a:lnL>
                      <a:noFill/>
                    </a:lnL>
                    <a:lnR>
                      <a:noFill/>
                    </a:lnR>
                    <a:lnT>
                      <a:noFill/>
                    </a:lnT>
                    <a:lnB>
                      <a:noFill/>
                    </a:lnB>
                  </a:tcPr>
                </a:tc>
                <a:tc>
                  <a:txBody>
                    <a:bodyPr anchor="t" rtlCol="false"/>
                    <a:lstStyle/>
                    <a:p>
                      <a:pPr algn="l">
                        <a:defRPr/>
                      </a:pPr>
                      <a:r>
                        <a:rPr lang="en-US" sz="1008" b="false" i="false" u="none">
                          <a:solidFill>
                            <a:srgbClr val="393A39"/>
                          </a:solidFill>
                          <a:latin typeface="Lato"/>
                        </a:rPr>
                        <a:t>free1</a:t>
                      </a:r>
                      <a:endParaRPr lang="en-US" sz="1100"/>
                    </a:p>
                  </a:txBody>
                  <a:tcPr>
                    <a:lnL>
                      <a:noFill/>
                    </a:lnL>
                    <a:lnR>
                      <a:noFill/>
                    </a:lnR>
                    <a:lnT>
                      <a:noFill/>
                    </a:lnT>
                    <a:lnB>
                      <a:noFill/>
                    </a:lnB>
                  </a:tcPr>
                </a:tc>
              </a:tr>
            </a:tbl>
          </a:graphicData>
        </a:graphic>
      </p:graphicFrame>
      <p:graphicFrame>
        <p:nvGraphicFramePr>
          <p:cNvPr name="Table 11" id="11"/>
          <p:cNvGraphicFramePr>
            <a:graphicFrameLocks noGrp="true"/>
          </p:cNvGraphicFramePr>
          <p:nvPr/>
        </p:nvGraphicFramePr>
        <p:xfrm>
          <a:off x="457200" y="2089900"/>
          <a:ext cx="3000375" cy="1071358"/>
        </p:xfrm>
        <a:graphic>
          <a:graphicData uri="http://schemas.openxmlformats.org/drawingml/2006/table">
            <a:tbl>
              <a:tblPr/>
              <a:tblGrid>
                <a:gridCol w="1536237"/>
                <a:gridCol w="1413338"/>
              </a:tblGrid>
              <a:tr h="254000">
                <a:tc gridSpan="2">
                  <a:txBody>
                    <a:bodyPr anchor="t" rtlCol="false"/>
                    <a:lstStyle/>
                    <a:p>
                      <a:pPr algn="l">
                        <a:defRPr/>
                      </a:pPr>
                      <a:r>
                        <a:rPr lang="en-US" sz="1120" b="false" i="true" u="none">
                          <a:solidFill>
                            <a:srgbClr val="1B4D81"/>
                          </a:solidFill>
                          <a:latin typeface="Lato"/>
                        </a:rPr>
                        <a:t>Selection</a:t>
                      </a:r>
                      <a:endParaRPr lang="en-US" sz="1100"/>
                    </a:p>
                  </a:txBody>
                  <a:tcPr>
                    <a:lnL>
                      <a:noFill/>
                    </a:lnL>
                    <a:lnR>
                      <a:noFill/>
                    </a:lnR>
                    <a:lnT>
                      <a:noFill/>
                    </a:lnT>
                    <a:lnB>
                      <a:noFill/>
                    </a:lnB>
                  </a:tcPr>
                </a:tc>
                <a:tc hMerge="true">
                  <a:tcPr>
                    <a:lnL>
                      <a:noFill/>
                    </a:lnL>
                    <a:lnR>
                      <a:noFill/>
                    </a:lnR>
                    <a:lnT>
                      <a:noFill/>
                    </a:lnT>
                    <a:lnB>
                      <a:noFill/>
                    </a:lnB>
                  </a:tcPr>
                </a:tc>
              </a:tr>
              <a:tr h="254000">
                <a:tc>
                  <a:txBody>
                    <a:bodyPr anchor="t" rtlCol="false"/>
                    <a:lstStyle/>
                    <a:p>
                      <a:pPr algn="l">
                        <a:defRPr/>
                      </a:pPr>
                      <a:r>
                        <a:rPr lang="en-US" sz="1008" b="false" i="false" u="none">
                          <a:solidFill>
                            <a:srgbClr val="393A39"/>
                          </a:solidFill>
                          <a:latin typeface="Lato"/>
                        </a:rPr>
                        <a:t>Geometric entity level</a:t>
                      </a:r>
                      <a:endParaRPr lang="en-US" sz="1100"/>
                    </a:p>
                  </a:txBody>
                  <a:tcPr>
                    <a:lnL>
                      <a:noFill/>
                    </a:lnL>
                    <a:lnR>
                      <a:noFill/>
                    </a:lnR>
                    <a:lnT>
                      <a:noFill/>
                    </a:lnT>
                    <a:lnB>
                      <a:noFill/>
                    </a:lnB>
                  </a:tcPr>
                </a:tc>
                <a:tc>
                  <a:txBody>
                    <a:bodyPr anchor="t" rtlCol="false"/>
                    <a:lstStyle/>
                    <a:p>
                      <a:pPr algn="l">
                        <a:defRPr/>
                      </a:pPr>
                      <a:r>
                        <a:rPr lang="en-US" sz="1008" b="false" i="false" u="none">
                          <a:solidFill>
                            <a:srgbClr val="393A39"/>
                          </a:solidFill>
                          <a:latin typeface="Lato"/>
                        </a:rPr>
                        <a:t>Domain</a:t>
                      </a:r>
                      <a:endParaRPr lang="en-US" sz="1100"/>
                    </a:p>
                  </a:txBody>
                  <a:tcPr>
                    <a:lnL>
                      <a:noFill/>
                    </a:lnL>
                    <a:lnR>
                      <a:noFill/>
                    </a:lnR>
                    <a:lnT>
                      <a:noFill/>
                    </a:lnT>
                    <a:lnB>
                      <a:noFill/>
                    </a:lnB>
                  </a:tcPr>
                </a:tc>
              </a:tr>
              <a:tr h="254000">
                <a:tc>
                  <a:txBody>
                    <a:bodyPr anchor="t" rtlCol="false"/>
                    <a:lstStyle/>
                    <a:p>
                      <a:pPr algn="l">
                        <a:defRPr/>
                      </a:pPr>
                      <a:r>
                        <a:rPr lang="en-US" sz="1008" b="false" i="false" u="none">
                          <a:solidFill>
                            <a:srgbClr val="393A39"/>
                          </a:solidFill>
                          <a:latin typeface="Lato"/>
                        </a:rPr>
                        <a:t>Selection</a:t>
                      </a:r>
                      <a:endParaRPr lang="en-US" sz="1100"/>
                    </a:p>
                  </a:txBody>
                  <a:tcPr>
                    <a:lnL>
                      <a:noFill/>
                    </a:lnL>
                    <a:lnR>
                      <a:noFill/>
                    </a:lnR>
                    <a:lnT>
                      <a:noFill/>
                    </a:lnT>
                    <a:lnB>
                      <a:noFill/>
                    </a:lnB>
                  </a:tcPr>
                </a:tc>
                <a:tc>
                  <a:txBody>
                    <a:bodyPr anchor="t" rtlCol="false"/>
                    <a:lstStyle/>
                    <a:p>
                      <a:pPr algn="l">
                        <a:defRPr/>
                      </a:pPr>
                      <a:r>
                        <a:rPr lang="en-US" sz="1008" b="false" i="false" u="none">
                          <a:solidFill>
                            <a:srgbClr val="393A39"/>
                          </a:solidFill>
                          <a:latin typeface="Lato"/>
                        </a:rPr>
                        <a:t>Geometry geom1: Dimension 2: Domains 1, 4</a:t>
                      </a:r>
                      <a:endParaRPr lang="en-US" sz="1100"/>
                    </a:p>
                  </a:txBody>
                  <a:tcPr>
                    <a:lnL>
                      <a:noFill/>
                    </a:lnL>
                    <a:lnR>
                      <a:noFill/>
                    </a:lnR>
                    <a:lnT>
                      <a:noFill/>
                    </a:lnT>
                    <a:lnB>
                      <a:noFill/>
                    </a:lnB>
                  </a:tcPr>
                </a:tc>
              </a:tr>
            </a:tbl>
          </a:graphicData>
        </a:graphic>
      </p:graphicFrame>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Mesh Settings</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1" algn="l" indent="-175500" marL="469800">
              <a:lnSpc>
                <a:spcPct val="100000"/>
              </a:lnSpc>
              <a:spcBef>
                <a:spcPts val="500"/>
              </a:spcBef>
              <a:buFont typeface=""/>
              <a:buChar char="‒"/>
            </a:pPr>
            <a:r>
              <a:rPr lang="en-US" sz="1200" b="false" i="false" u="none">
                <a:solidFill>
                  <a:srgbClr val="393A39"/>
                </a:solidFill>
                <a:latin typeface="Lato"/>
              </a:rPr>
              <a:t>The Destination boundary from the Identity pair should be finer than the Source boundary to properly map resolve the continuity between moving and stationary parts. This is implemented in the 'Maximum element size' setting.        </a:t>
            </a:r>
          </a:p>
          <a:p>
            <a:pPr lvl="1" algn="l" indent="-175500" marL="469800">
              <a:lnSpc>
                <a:spcPct val="100000"/>
              </a:lnSpc>
              <a:spcBef>
                <a:spcPts val="500"/>
              </a:spcBef>
              <a:buFont typeface=""/>
              <a:buChar char="‒"/>
            </a:pPr>
            <a:r>
              <a:rPr lang="en-US" sz="1200" b="false" i="false" u="none">
                <a:solidFill>
                  <a:srgbClr val="393A39"/>
                </a:solidFill>
                <a:latin typeface="Lato"/>
              </a:rPr>
              <a:t>Mapped mesh is used in the moving domains (excluding Plunger).        </a:t>
            </a:r>
          </a:p>
          <a:p>
            <a:pPr lvl="1" algn="l" indent="-175500" marL="469800">
              <a:lnSpc>
                <a:spcPct val="100000"/>
              </a:lnSpc>
              <a:spcBef>
                <a:spcPts val="500"/>
              </a:spcBef>
              <a:spcAft>
                <a:spcPct val="15000"/>
              </a:spcAft>
              <a:buFont typeface=""/>
              <a:buChar char="‒"/>
            </a:pPr>
            <a:r>
              <a:rPr lang="en-US" sz="1200" b="false" i="false" u="none">
                <a:solidFill>
                  <a:srgbClr val="393A39"/>
                </a:solidFill>
                <a:latin typeface="Lato"/>
              </a:rPr>
              <a:t>Boundary layers are defined on Plunger and Magnetic Core to properly resolve the induced eddy currents.</a:t>
            </a:r>
          </a:p>
        </p:txBody>
      </p:sp>
      <p:sp>
        <p:nvSpPr>
          <p:cNvPr name="AutoShape 4" id="4"/>
          <p:cNvSpPr/>
          <p:nvPr/>
        </p:nvSpPr>
        <p:spPr>
          <a:xfrm>
            <a:off x="4114800" y="4029876"/>
            <a:ext cx="4800600" cy="684198"/>
          </a:xfrm>
          <a:prstGeom prst="rect">
            <a:avLst/>
          </a:prstGeom>
        </p:spPr>
        <p:txBody>
          <a:bodyPr anchor="t" anchorCtr="false"/>
          <a:p>
            <a:r>
              <a:rPr lang="en-US" sz="1200" b="false" i="true" u="none">
                <a:solidFill>
                  <a:srgbClr val="1B4D81"/>
                </a:solidFill>
                <a:latin typeface="Lato"/>
              </a:rPr>
              <a:t>A very fine mesh is generated along the boundaries of the Plunger in order to accurately measure the forces using Maxwell’s Stress Tensor.</a:t>
            </a:r>
          </a:p>
        </p:txBody>
      </p:sp>
      <p:pic>
        <p:nvPicPr>
          <p:cNvPr name="Picture 3" id="3"/>
          <p:cNvPicPr>
            <a:picLocks noChangeAspect="true"/>
          </p:cNvPicPr>
          <p:nvPr/>
        </p:nvPicPr>
        <p:blipFill>
          <a:blip r:embed="rId2"/>
          <a:stretch>
            <a:fillRect/>
          </a:stretch>
        </p:blipFill>
        <p:spPr>
          <a:xfrm>
            <a:off x="4114800" y="429426"/>
            <a:ext cx="4800600" cy="360045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4.0.30&quot;&gt;&lt;VersionInformation&gt;&lt;Version&gt;1&lt;/Version&gt;&lt;/VersionInformation&gt;&lt;Entity&gt;/result/feature/pg5&lt;/Entity&gt;&lt;Tag&gt;pg5&lt;/Tag&gt;&lt;Node&gt;Results &amp;gt; Magnetic Flux Density Norm, Revolved Geometry (mf)&lt;/Node&gt;&lt;LinkType&gt;Image&lt;/LinkType&gt;&lt;ModelLink directoryType=&quot;none&quot;&gt;C:\Workspaces\sb1\distr\test\models\acdc\electromagnetic_plunger.mph&lt;/ModelLink&gt;&lt;LocalPath&gt;electromagnetic_plunger.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ff&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ff&quot;/&gt;&lt;Property name=&quot;showunits&quot; type=&quot;bool&quot; value=&quot;on&quot;/&gt;&lt;Property name=&quot;plotgroupunits&quot; type=&quot;stringarray&quot; value=&quot;\small mm, \small mm, \small mm&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rev1_3&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161.93409729003906&quot;/&gt;&lt;Property name=&quot;zoomanglefull&quot; type=&quot;real&quot; value=&quot;23.309329986572266&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199.18930053710938, -269.28253173828125, 222.13665771484375&quot;/&gt;&lt;Property name=&quot;target&quot; type=&quot;realarray&quot; value=&quot;2.770294189453125, -0.0030517578125, 20.17706298828125&quot;/&gt;&lt;Property name=&quot;up&quot; type=&quot;realarray&quot; value=&quot;0.3086974024772644, 0.4115965962409973, 0.857492983341217&quot;/&gt;&lt;Property name=&quot;rotationpoint&quot; type=&quot;realarray&quot; value=&quot;2.770292282104492, -0.003047943115234375, 20.177059173583984&quot;/&gt;&lt;Property name=&quot;viewoffset&quot; type=&quot;realarray&quot; value=&quot;-0.03977998346090317, -0.012960767946160058&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1427, 709&quot;/&gt;&lt;Property name=&quot;renderareasizedip&quot; type=&quot;realarray&quot; value=&quot;1427, 709&quot;/&gt;&lt;/PropSet&gt;&lt;PropSet id=&quot;axis&quot;/&gt;&lt;PropSet id=&quot;clip&quot;/&gt;&lt;PropSet id=&quot;table&quot;/&gt;&lt;UpdateTimeStamp&gt;Nov 20, 2024, 2:01:32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4.0.30&quot;&gt;&lt;VersionInformation&gt;&lt;Version&gt;1&lt;/Version&gt;&lt;/VersionInformation&gt;&lt;Entity&gt;/result/feature/pg10&lt;/Entity&gt;&lt;Tag&gt;pg10&lt;/Tag&gt;&lt;Node&gt;Results &amp;gt; Forces&lt;/Node&gt;&lt;LinkType&gt;Image&lt;/LinkType&gt;&lt;ModelLink directoryType=&quot;none&quot;&gt;C:\Workspaces\sb1\distr\test\models\acdc\electromagnetic_plunger.mph&lt;/ModelLink&gt;&lt;LocalPath&gt;electromagnetic_plunger.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quot;/&gt;&lt;Property name=&quot;xmax&quot; type=&quot;real&quot; value=&quot;1&quot;/&gt;&lt;Property name=&quot;ymin&quot; type=&quot;real&quot; value=&quot;-1&quot;/&gt;&lt;Property name=&quot;ymax&quot; type=&quot;real&quot; value=&quot;1&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Nov 20, 2024, 2:01:35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4.0.30&quot;&gt;&lt;VersionInformation&gt;&lt;Version&gt;1&lt;/Version&gt;&lt;/VersionInformation&gt;&lt;Entity&gt;/result/feature/pg8&lt;/Entity&gt;&lt;Tag&gt;pg8&lt;/Tag&gt;&lt;Node&gt;Results &amp;gt; Positions&lt;/Node&gt;&lt;LinkType&gt;Image&lt;/LinkType&gt;&lt;ModelLink directoryType=&quot;none&quot;&gt;C:\Workspaces\sb1\distr\test\models\acdc\electromagnetic_plunger.mph&lt;/ModelLink&gt;&lt;LocalPath&gt;electromagnetic_plunger.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quot;/&gt;&lt;Property name=&quot;xmax&quot; type=&quot;real&quot; value=&quot;1&quot;/&gt;&lt;Property name=&quot;ymin&quot; type=&quot;real&quot; value=&quot;-1&quot;/&gt;&lt;Property name=&quot;ymax&quot; type=&quot;real&quot; value=&quot;1&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Nov 20, 2024, 2:01:36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4.0.30&quot;&gt;&lt;VersionInformation&gt;&lt;Version&gt;1&lt;/Version&gt;&lt;/VersionInformation&gt;&lt;Entity&gt;/result/feature/pg9&lt;/Entity&gt;&lt;Tag&gt;pg9&lt;/Tag&gt;&lt;Node&gt;Results &amp;gt; Velocities&lt;/Node&gt;&lt;LinkType&gt;Image&lt;/LinkType&gt;&lt;ModelLink directoryType=&quot;none&quot;&gt;C:\Workspaces\sb1\distr\test\models\acdc\electromagnetic_plunger.mph&lt;/ModelLink&gt;&lt;LocalPath&gt;electromagnetic_plunger.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quot;/&gt;&lt;Property name=&quot;xmax&quot; type=&quot;real&quot; value=&quot;1&quot;/&gt;&lt;Property name=&quot;ymin&quot; type=&quot;real&quot; value=&quot;-1&quot;/&gt;&lt;Property name=&quot;ymax&quot; type=&quot;real&quot; value=&quot;1&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Nov 20, 2024, 2:01:37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2024-11-20T13:02:44Z</dcterms:created>
  <dc:creator>COMSOL</dc:creator>
  <cp:lastModifiedBy>COMSOL</cp:lastModifiedBy>
  <dcterms:modified xsi:type="dcterms:W3CDTF">2024-11-20T13:02:44Z</dcterms:modified>
  <cp:revision>1</cp:revision>
  <dc:title>Electromagnetic Plunger</dc:title>
</cp:coreProperties>
</file>