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Cambria Math" panose="02040503050406030204" pitchFamily="18" charset="0"/>
      <p:regular r:id="rId11"/>
    </p:embeddedFont>
    <p:embeddedFont>
      <p:font typeface="Lato" panose="020B0604020202020204" charset="0"/>
      <p:regular r:id="rId12"/>
      <p:bold r:id="rId13"/>
      <p:italic r:id="rId14"/>
      <p:boldItalic r:id="rId15"/>
    </p:embeddedFont>
    <p:embeddedFont>
      <p:font typeface="Lato Black" panose="020B0604020202020204" charset="0"/>
      <p:bold r:id="rId16"/>
      <p:italic r:id="rId17"/>
      <p:boldItalic r:id="rId18"/>
    </p:embeddedFont>
    <p:embeddedFont>
      <p:font typeface="Lato Light" panose="020F0302020204030203" charset="0"/>
      <p:regular r:id="rId19"/>
      <p: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1345" autoAdjust="0"/>
  </p:normalViewPr>
  <p:slideViewPr>
    <p:cSldViewPr>
      <p:cViewPr varScale="1">
        <p:scale>
          <a:sx n="213" d="100"/>
          <a:sy n="213" d="100"/>
        </p:scale>
        <p:origin x="128" y="15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11/28/2024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11/28/2024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45BC392-1075-4DFD-9C35-B0DB09FE7FB7}"/>
              </a:ext>
            </a:extLst>
          </p:cNvPr>
          <p:cNvSpPr>
            <a:spLocks noGrp="1"/>
          </p:cNvSpPr>
          <p:nvPr>
            <p:ph type="title"/>
          </p:nvPr>
        </p:nvSpPr>
        <p:spPr>
          <a:xfrm>
            <a:off x="457200" y="2304008"/>
            <a:ext cx="8062912" cy="2139950"/>
          </a:xfrm>
        </p:spPr>
        <p:txBody>
          <a:bodyPr/>
          <a:lstStyle/>
          <a:p>
            <a:r>
              <a:rPr lang="en-US" dirty="0"/>
              <a:t>Self Demagnetization of a Cylindrical </a:t>
            </a:r>
            <a:r>
              <a:rPr lang="en-US" dirty="0" err="1"/>
              <a:t>AlNiCo</a:t>
            </a:r>
            <a:r>
              <a:rPr lang="en-US" dirty="0"/>
              <a:t> Magnet</a:t>
            </a:r>
          </a:p>
        </p:txBody>
      </p:sp>
      <p:pic>
        <p:nvPicPr>
          <p:cNvPr id="13" name="Picture 2" descr="soft-permanent-magnet-collage.jpg">
            <a:extLst>
              <a:ext uri="{FF2B5EF4-FFF2-40B4-BE49-F238E27FC236}">
                <a16:creationId xmlns:a16="http://schemas.microsoft.com/office/drawing/2014/main" id="{164E53E3-E444-4692-A2D5-108E0597F7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891564"/>
            <a:ext cx="5760640" cy="2184242"/>
          </a:xfrm>
          <a:prstGeom prst="rect">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89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Background and Motivation</a:t>
            </a:r>
            <a:endParaRPr lang="en-IN" dirty="0"/>
          </a:p>
        </p:txBody>
      </p:sp>
      <p:sp>
        <p:nvSpPr>
          <p:cNvPr id="3" name="Content Placeholder 2"/>
          <p:cNvSpPr>
            <a:spLocks noGrp="1"/>
          </p:cNvSpPr>
          <p:nvPr>
            <p:ph idx="1"/>
          </p:nvPr>
        </p:nvSpPr>
        <p:spPr/>
        <p:txBody>
          <a:bodyPr/>
          <a:lstStyle/>
          <a:p>
            <a:r>
              <a:rPr lang="en-US" dirty="0"/>
              <a:t>Soft permanent magnets like </a:t>
            </a:r>
            <a:r>
              <a:rPr lang="en-US" dirty="0" err="1"/>
              <a:t>AlNiCo</a:t>
            </a:r>
            <a:r>
              <a:rPr lang="en-US" dirty="0"/>
              <a:t> are easily demagnetized if handled incorrectly</a:t>
            </a:r>
          </a:p>
          <a:p>
            <a:r>
              <a:rPr lang="en-US" dirty="0"/>
              <a:t>This model demonstrates the self demagnetization of a cylindrical </a:t>
            </a:r>
            <a:r>
              <a:rPr lang="en-US" dirty="0" err="1"/>
              <a:t>AlNiCo</a:t>
            </a:r>
            <a:r>
              <a:rPr lang="en-US" dirty="0"/>
              <a:t> magnet when moved out of its protective magnetic circuit</a:t>
            </a:r>
          </a:p>
          <a:p>
            <a:r>
              <a:rPr lang="en-US" dirty="0"/>
              <a:t>The modeling is performed in three solution steps</a:t>
            </a:r>
          </a:p>
          <a:p>
            <a:pPr lvl="1"/>
            <a:r>
              <a:rPr lang="en-US" dirty="0"/>
              <a:t>The soft magnet protected by the magnetic circuit</a:t>
            </a:r>
          </a:p>
          <a:p>
            <a:pPr lvl="1"/>
            <a:r>
              <a:rPr lang="en-US" dirty="0"/>
              <a:t>The self-demagnetization of the soft magnet when moved into free air</a:t>
            </a:r>
          </a:p>
          <a:p>
            <a:pPr lvl="1"/>
            <a:r>
              <a:rPr lang="en-US" dirty="0"/>
              <a:t>The linear recoil model when moved back into the magnetic circuit</a:t>
            </a:r>
          </a:p>
          <a:p>
            <a:endParaRPr lang="en-IN" dirty="0"/>
          </a:p>
        </p:txBody>
      </p:sp>
    </p:spTree>
    <p:extLst>
      <p:ext uri="{BB962C8B-B14F-4D97-AF65-F5344CB8AC3E}">
        <p14:creationId xmlns:p14="http://schemas.microsoft.com/office/powerpoint/2010/main" val="3058263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1EC1B-5F4E-49B6-830C-F0076CEAF084}"/>
              </a:ext>
            </a:extLst>
          </p:cNvPr>
          <p:cNvSpPr>
            <a:spLocks noGrp="1"/>
          </p:cNvSpPr>
          <p:nvPr>
            <p:ph type="title"/>
          </p:nvPr>
        </p:nvSpPr>
        <p:spPr/>
        <p:txBody>
          <a:bodyPr/>
          <a:lstStyle/>
          <a:p>
            <a:r>
              <a:rPr lang="en-US" dirty="0"/>
              <a:t>Modeling Interfaces</a:t>
            </a:r>
          </a:p>
        </p:txBody>
      </p:sp>
      <p:sp>
        <p:nvSpPr>
          <p:cNvPr id="4" name="Content Placeholder 3">
            <a:extLst>
              <a:ext uri="{FF2B5EF4-FFF2-40B4-BE49-F238E27FC236}">
                <a16:creationId xmlns:a16="http://schemas.microsoft.com/office/drawing/2014/main" id="{5749D6B1-55B9-4D97-A85D-0128CA8236E2}"/>
              </a:ext>
            </a:extLst>
          </p:cNvPr>
          <p:cNvSpPr>
            <a:spLocks noGrp="1"/>
          </p:cNvSpPr>
          <p:nvPr>
            <p:ph sz="half" idx="10"/>
          </p:nvPr>
        </p:nvSpPr>
        <p:spPr/>
        <p:txBody>
          <a:bodyPr/>
          <a:lstStyle/>
          <a:p>
            <a:r>
              <a:rPr lang="en-US" dirty="0"/>
              <a:t>Two </a:t>
            </a:r>
            <a:r>
              <a:rPr lang="en-US" i="1" dirty="0"/>
              <a:t>Magnetic Fields</a:t>
            </a:r>
            <a:r>
              <a:rPr lang="en-US" dirty="0"/>
              <a:t> interfaces are used</a:t>
            </a:r>
          </a:p>
          <a:p>
            <a:r>
              <a:rPr lang="en-US" dirty="0"/>
              <a:t>The first physics interface determines the fields when the </a:t>
            </a:r>
            <a:r>
              <a:rPr lang="en-US" dirty="0" err="1"/>
              <a:t>AlNiCo</a:t>
            </a:r>
            <a:r>
              <a:rPr lang="en-US" dirty="0"/>
              <a:t> is magnetized in the circuit, or demagnetized in air. These are computed respectively in </a:t>
            </a:r>
            <a:r>
              <a:rPr lang="en-US" i="1" dirty="0"/>
              <a:t>Study 1</a:t>
            </a:r>
            <a:r>
              <a:rPr lang="en-US" dirty="0"/>
              <a:t>, and </a:t>
            </a:r>
            <a:r>
              <a:rPr lang="en-US" i="1" dirty="0"/>
              <a:t>Study 2</a:t>
            </a:r>
          </a:p>
          <a:p>
            <a:r>
              <a:rPr lang="en-US" dirty="0"/>
              <a:t>The second physics interface takes care of the field when the </a:t>
            </a:r>
            <a:r>
              <a:rPr lang="en-US" dirty="0" err="1"/>
              <a:t>AlNiCo</a:t>
            </a:r>
            <a:r>
              <a:rPr lang="en-US" dirty="0"/>
              <a:t> is put back into the circuit. This is computed in </a:t>
            </a:r>
            <a:r>
              <a:rPr lang="en-US" i="1" dirty="0"/>
              <a:t>Study 3</a:t>
            </a:r>
            <a:r>
              <a:rPr lang="en-US" dirty="0"/>
              <a:t>. It uses the solution computed in </a:t>
            </a:r>
            <a:r>
              <a:rPr lang="en-US" i="1" dirty="0"/>
              <a:t>Study 2</a:t>
            </a:r>
            <a:endParaRPr lang="en-US" dirty="0"/>
          </a:p>
          <a:p>
            <a:endParaRPr lang="en-US" dirty="0"/>
          </a:p>
        </p:txBody>
      </p:sp>
      <p:pic>
        <p:nvPicPr>
          <p:cNvPr id="12" name="Content Placeholder 11">
            <a:extLst>
              <a:ext uri="{FF2B5EF4-FFF2-40B4-BE49-F238E27FC236}">
                <a16:creationId xmlns:a16="http://schemas.microsoft.com/office/drawing/2014/main" id="{CD9D0029-F6E0-4E00-8020-D61C91B7B03E}"/>
              </a:ext>
            </a:extLst>
          </p:cNvPr>
          <p:cNvPicPr>
            <a:picLocks noGrp="1" noChangeAspect="1"/>
          </p:cNvPicPr>
          <p:nvPr>
            <p:ph sz="quarter" idx="17"/>
          </p:nvPr>
        </p:nvPicPr>
        <p:blipFill rotWithShape="1">
          <a:blip r:embed="rId2"/>
          <a:srcRect t="184" b="1"/>
          <a:stretch/>
        </p:blipFill>
        <p:spPr>
          <a:xfrm>
            <a:off x="1037041" y="771550"/>
            <a:ext cx="2726517" cy="4371950"/>
          </a:xfrm>
          <a:prstGeom prst="rect">
            <a:avLst/>
          </a:prstGeom>
        </p:spPr>
      </p:pic>
    </p:spTree>
    <p:extLst>
      <p:ext uri="{BB962C8B-B14F-4D97-AF65-F5344CB8AC3E}">
        <p14:creationId xmlns:p14="http://schemas.microsoft.com/office/powerpoint/2010/main" val="37886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8974-9048-4190-827C-9CBC7D55F4CF}"/>
              </a:ext>
            </a:extLst>
          </p:cNvPr>
          <p:cNvSpPr>
            <a:spLocks noGrp="1"/>
          </p:cNvSpPr>
          <p:nvPr>
            <p:ph type="title"/>
          </p:nvPr>
        </p:nvSpPr>
        <p:spPr>
          <a:xfrm>
            <a:off x="457200" y="819150"/>
            <a:ext cx="4114800" cy="800100"/>
          </a:xfrm>
        </p:spPr>
        <p:txBody>
          <a:bodyPr/>
          <a:lstStyle/>
          <a:p>
            <a:r>
              <a:rPr lang="en-IN" dirty="0"/>
              <a:t>Magnet in Circuit</a:t>
            </a:r>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B97E65AF-D72E-4486-A33F-E7B21E04BC10}"/>
                  </a:ext>
                </a:extLst>
              </p:cNvPr>
              <p:cNvSpPr>
                <a:spLocks noGrp="1"/>
              </p:cNvSpPr>
              <p:nvPr>
                <p:ph sz="half" idx="10"/>
              </p:nvPr>
            </p:nvSpPr>
            <p:spPr>
              <a:xfrm>
                <a:off x="457200" y="1619250"/>
                <a:ext cx="4114800" cy="3162300"/>
              </a:xfrm>
            </p:spPr>
            <p:txBody>
              <a:bodyPr/>
              <a:lstStyle/>
              <a:p>
                <a:r>
                  <a:rPr lang="en-US" dirty="0"/>
                  <a:t>The magnetic circuit, that is described by </a:t>
                </a:r>
                <a:r>
                  <a:rPr lang="en-US" i="1" dirty="0"/>
                  <a:t>Soft Iron Yoke</a:t>
                </a:r>
                <a:r>
                  <a:rPr lang="en-US" dirty="0"/>
                  <a:t> in the first physics interface is active and enclosing the </a:t>
                </a:r>
                <a:r>
                  <a:rPr lang="en-US" dirty="0" err="1"/>
                  <a:t>AlNiCo</a:t>
                </a:r>
                <a:r>
                  <a:rPr lang="en-US" dirty="0"/>
                  <a:t> cylinder; </a:t>
                </a:r>
                <a:r>
                  <a:rPr lang="en-US" i="1" dirty="0"/>
                  <a:t>Study 1</a:t>
                </a:r>
              </a:p>
              <a:p>
                <a:r>
                  <a:rPr lang="en-US" dirty="0"/>
                  <a:t>The magnetic flux density in the </a:t>
                </a:r>
                <a:r>
                  <a:rPr lang="en-US" dirty="0" err="1"/>
                  <a:t>AlNiCo</a:t>
                </a:r>
                <a:r>
                  <a:rPr lang="en-US" dirty="0"/>
                  <a:t> (and in the magnetic circuit) is almost constant and close to the </a:t>
                </a:r>
                <a14:m>
                  <m:oMath xmlns:m="http://schemas.openxmlformats.org/officeDocument/2006/math">
                    <m:r>
                      <a:rPr lang="en-US" b="1" i="0" smtClean="0">
                        <a:latin typeface="Cambria Math" panose="02040503050406030204" pitchFamily="18" charset="0"/>
                      </a:rPr>
                      <m:t>𝐇</m:t>
                    </m:r>
                    <m:r>
                      <a:rPr lang="en-US" b="0" i="1" smtClean="0">
                        <a:latin typeface="Cambria Math" panose="02040503050406030204" pitchFamily="18" charset="0"/>
                      </a:rPr>
                      <m:t>=0</m:t>
                    </m:r>
                  </m:oMath>
                </a14:m>
                <a:r>
                  <a:rPr lang="en-US" dirty="0"/>
                  <a:t> point of the </a:t>
                </a:r>
                <a:r>
                  <a:rPr lang="en-US" dirty="0" err="1"/>
                  <a:t>AlNiCo</a:t>
                </a:r>
                <a:r>
                  <a:rPr lang="en-US" dirty="0"/>
                  <a:t> demagnetization curve with </a:t>
                </a:r>
                <a14:m>
                  <m:oMath xmlns:m="http://schemas.openxmlformats.org/officeDocument/2006/math">
                    <m:r>
                      <a:rPr lang="en-US" b="1" i="0" smtClean="0">
                        <a:latin typeface="Cambria Math" panose="02040503050406030204" pitchFamily="18" charset="0"/>
                      </a:rPr>
                      <m:t>𝐁</m:t>
                    </m:r>
                    <m:r>
                      <a:rPr lang="en-US" b="0" i="1" smtClean="0">
                        <a:latin typeface="Cambria Math" panose="02040503050406030204" pitchFamily="18" charset="0"/>
                      </a:rPr>
                      <m:t>=1.2 </m:t>
                    </m:r>
                    <m:r>
                      <m:rPr>
                        <m:sty m:val="p"/>
                      </m:rPr>
                      <a:rPr lang="en-US" b="0" i="0" smtClean="0">
                        <a:latin typeface="Cambria Math" panose="02040503050406030204" pitchFamily="18" charset="0"/>
                      </a:rPr>
                      <m:t>T</m:t>
                    </m:r>
                  </m:oMath>
                </a14:m>
                <a:endParaRPr lang="en-US" dirty="0"/>
              </a:p>
            </p:txBody>
          </p:sp>
        </mc:Choice>
        <mc:Fallback xmlns="">
          <p:sp>
            <p:nvSpPr>
              <p:cNvPr id="4" name="Content Placeholder 3">
                <a:extLst>
                  <a:ext uri="{FF2B5EF4-FFF2-40B4-BE49-F238E27FC236}">
                    <a16:creationId xmlns:a16="http://schemas.microsoft.com/office/drawing/2014/main" id="{B97E65AF-D72E-4486-A33F-E7B21E04BC10}"/>
                  </a:ext>
                </a:extLst>
              </p:cNvPr>
              <p:cNvSpPr>
                <a:spLocks noGrp="1" noRot="1" noChangeAspect="1" noMove="1" noResize="1" noEditPoints="1" noAdjustHandles="1" noChangeArrowheads="1" noChangeShapeType="1" noTextEdit="1"/>
              </p:cNvSpPr>
              <p:nvPr>
                <p:ph sz="half" idx="10"/>
              </p:nvPr>
            </p:nvSpPr>
            <p:spPr>
              <a:xfrm>
                <a:off x="457200" y="1619250"/>
                <a:ext cx="4114800" cy="3162300"/>
              </a:xfrm>
              <a:blipFill>
                <a:blip r:embed="rId3"/>
                <a:stretch>
                  <a:fillRect l="-2370" t="-386" r="-1037"/>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D777EEA-3AD4-4D96-8C98-31D706781396}"/>
              </a:ext>
            </a:extLst>
          </p:cNvPr>
          <p:cNvPicPr>
            <a:picLocks noChangeAspect="1"/>
          </p:cNvPicPr>
          <p:nvPr/>
        </p:nvPicPr>
        <p:blipFill>
          <a:blip r:embed="rId4"/>
          <a:stretch>
            <a:fillRect/>
          </a:stretch>
        </p:blipFill>
        <p:spPr>
          <a:xfrm>
            <a:off x="4716016" y="745815"/>
            <a:ext cx="3651870" cy="3651870"/>
          </a:xfrm>
          <a:prstGeom prst="rect">
            <a:avLst/>
          </a:prstGeom>
        </p:spPr>
      </p:pic>
    </p:spTree>
    <p:extLst>
      <p:ext uri="{BB962C8B-B14F-4D97-AF65-F5344CB8AC3E}">
        <p14:creationId xmlns:p14="http://schemas.microsoft.com/office/powerpoint/2010/main" val="217772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8974-9048-4190-827C-9CBC7D55F4CF}"/>
              </a:ext>
            </a:extLst>
          </p:cNvPr>
          <p:cNvSpPr>
            <a:spLocks noGrp="1"/>
          </p:cNvSpPr>
          <p:nvPr>
            <p:ph type="title"/>
          </p:nvPr>
        </p:nvSpPr>
        <p:spPr>
          <a:xfrm>
            <a:off x="457200" y="819150"/>
            <a:ext cx="4114800" cy="800100"/>
          </a:xfrm>
        </p:spPr>
        <p:txBody>
          <a:bodyPr/>
          <a:lstStyle/>
          <a:p>
            <a:r>
              <a:rPr lang="en-IN" dirty="0"/>
              <a:t>Magnet in Air</a:t>
            </a:r>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B97E65AF-D72E-4486-A33F-E7B21E04BC10}"/>
                  </a:ext>
                </a:extLst>
              </p:cNvPr>
              <p:cNvSpPr>
                <a:spLocks noGrp="1"/>
              </p:cNvSpPr>
              <p:nvPr>
                <p:ph sz="half" idx="10"/>
              </p:nvPr>
            </p:nvSpPr>
            <p:spPr>
              <a:xfrm>
                <a:off x="457200" y="1619250"/>
                <a:ext cx="4114800" cy="3162300"/>
              </a:xfrm>
            </p:spPr>
            <p:txBody>
              <a:bodyPr>
                <a:normAutofit/>
              </a:bodyPr>
              <a:lstStyle/>
              <a:p>
                <a:r>
                  <a:rPr lang="en-US" dirty="0"/>
                  <a:t>The magnetic circuit is “removed” by means of disabling the </a:t>
                </a:r>
                <a:r>
                  <a:rPr lang="en-US" i="1" dirty="0"/>
                  <a:t>Soft Iron Yoke</a:t>
                </a:r>
                <a:r>
                  <a:rPr lang="en-US" dirty="0"/>
                  <a:t> node in </a:t>
                </a:r>
                <a:r>
                  <a:rPr lang="en-US" i="1" dirty="0"/>
                  <a:t>Study 2</a:t>
                </a:r>
              </a:p>
              <a:p>
                <a:r>
                  <a:rPr lang="en-US" dirty="0"/>
                  <a:t>The magnetic field strength in the </a:t>
                </a:r>
                <a:r>
                  <a:rPr lang="en-US" dirty="0" err="1"/>
                  <a:t>AlNiCo</a:t>
                </a:r>
                <a:r>
                  <a:rPr lang="en-US" dirty="0"/>
                  <a:t> is approaching the coercive magnetic field: </a:t>
                </a:r>
                <a14:m>
                  <m:oMath xmlns:m="http://schemas.openxmlformats.org/officeDocument/2006/math">
                    <m:r>
                      <a:rPr lang="en-US" b="0" i="0" smtClean="0">
                        <a:latin typeface="Cambria Math" panose="02040503050406030204" pitchFamily="18" charset="0"/>
                      </a:rPr>
                      <m:t>50 </m:t>
                    </m:r>
                    <m:r>
                      <m:rPr>
                        <m:sty m:val="p"/>
                      </m:rPr>
                      <a:rPr lang="en-US" b="0" i="0" smtClean="0">
                        <a:latin typeface="Cambria Math" panose="02040503050406030204" pitchFamily="18" charset="0"/>
                      </a:rPr>
                      <m:t>kA</m:t>
                    </m:r>
                    <m:r>
                      <a:rPr lang="en-US" b="0" i="0" smtClean="0">
                        <a:latin typeface="Cambria Math" panose="02040503050406030204" pitchFamily="18" charset="0"/>
                      </a:rPr>
                      <m:t>/</m:t>
                    </m:r>
                    <m:r>
                      <m:rPr>
                        <m:sty m:val="p"/>
                      </m:rPr>
                      <a:rPr lang="en-US" b="0" i="0" smtClean="0">
                        <a:latin typeface="Cambria Math" panose="02040503050406030204" pitchFamily="18" charset="0"/>
                      </a:rPr>
                      <m:t>m</m:t>
                    </m:r>
                  </m:oMath>
                </a14:m>
                <a:endParaRPr lang="en-US" dirty="0"/>
              </a:p>
              <a:p>
                <a:r>
                  <a:rPr lang="en-US" dirty="0"/>
                  <a:t>In the center of the cylinder:</a:t>
                </a:r>
              </a:p>
              <a:p>
                <a:pPr lvl="1"/>
                <a14:m>
                  <m:oMath xmlns:m="http://schemas.openxmlformats.org/officeDocument/2006/math">
                    <m:sSub>
                      <m:sSubPr>
                        <m:ctrlPr>
                          <a:rPr lang="en-US" i="1" smtClean="0">
                            <a:latin typeface="Cambria Math" panose="02040503050406030204" pitchFamily="18" charset="0"/>
                          </a:rPr>
                        </m:ctrlPr>
                      </m:sSubPr>
                      <m:e>
                        <m:r>
                          <a:rPr lang="en-US" b="1" i="0" smtClean="0">
                            <a:latin typeface="Cambria Math" panose="02040503050406030204" pitchFamily="18" charset="0"/>
                          </a:rPr>
                          <m:t>𝐇</m:t>
                        </m:r>
                      </m:e>
                      <m:sub>
                        <m:r>
                          <m:rPr>
                            <m:sty m:val="p"/>
                          </m:rPr>
                          <a:rPr lang="en-US" b="0" i="0" smtClean="0">
                            <a:latin typeface="Cambria Math" panose="02040503050406030204" pitchFamily="18" charset="0"/>
                          </a:rPr>
                          <m:t>axial</m:t>
                        </m:r>
                      </m:sub>
                    </m:sSub>
                    <m:r>
                      <a:rPr lang="en-US" b="0" i="0" smtClean="0">
                        <a:latin typeface="Cambria Math" panose="02040503050406030204" pitchFamily="18" charset="0"/>
                      </a:rPr>
                      <m:t>=−48.2 </m:t>
                    </m:r>
                    <m:r>
                      <m:rPr>
                        <m:sty m:val="p"/>
                      </m:rPr>
                      <a:rPr lang="en-US" b="0" i="0" smtClean="0">
                        <a:latin typeface="Cambria Math" panose="02040503050406030204" pitchFamily="18" charset="0"/>
                      </a:rPr>
                      <m:t>kA</m:t>
                    </m:r>
                    <m:r>
                      <a:rPr lang="en-US" b="0" i="0" smtClean="0">
                        <a:latin typeface="Cambria Math" panose="02040503050406030204" pitchFamily="18" charset="0"/>
                      </a:rPr>
                      <m:t>/</m:t>
                    </m:r>
                    <m:r>
                      <m:rPr>
                        <m:sty m:val="p"/>
                      </m:rPr>
                      <a:rPr lang="en-US" b="0" i="0" smtClean="0">
                        <a:latin typeface="Cambria Math" panose="02040503050406030204" pitchFamily="18" charset="0"/>
                      </a:rPr>
                      <m:t>m</m:t>
                    </m:r>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b="1" i="0" smtClean="0">
                            <a:latin typeface="Cambria Math" panose="02040503050406030204" pitchFamily="18" charset="0"/>
                          </a:rPr>
                          <m:t>𝐁</m:t>
                        </m:r>
                      </m:e>
                      <m:sub>
                        <m:r>
                          <m:rPr>
                            <m:sty m:val="p"/>
                          </m:rPr>
                          <a:rPr lang="en-US" b="0" i="0" smtClean="0">
                            <a:latin typeface="Cambria Math" panose="02040503050406030204" pitchFamily="18" charset="0"/>
                          </a:rPr>
                          <m:t>axial</m:t>
                        </m:r>
                      </m:sub>
                    </m:sSub>
                    <m:r>
                      <a:rPr lang="en-US" b="0" i="0" smtClean="0">
                        <a:latin typeface="Cambria Math" panose="02040503050406030204" pitchFamily="18" charset="0"/>
                      </a:rPr>
                      <m:t>=0.43 </m:t>
                    </m:r>
                    <m:r>
                      <m:rPr>
                        <m:sty m:val="p"/>
                      </m:rPr>
                      <a:rPr lang="en-US" b="0" i="0" smtClean="0">
                        <a:latin typeface="Cambria Math" panose="02040503050406030204" pitchFamily="18" charset="0"/>
                      </a:rPr>
                      <m:t>T</m:t>
                    </m:r>
                  </m:oMath>
                </a14:m>
                <a:endParaRPr lang="en-US" dirty="0"/>
              </a:p>
            </p:txBody>
          </p:sp>
        </mc:Choice>
        <mc:Fallback xmlns="">
          <p:sp>
            <p:nvSpPr>
              <p:cNvPr id="4" name="Content Placeholder 3">
                <a:extLst>
                  <a:ext uri="{FF2B5EF4-FFF2-40B4-BE49-F238E27FC236}">
                    <a16:creationId xmlns:a16="http://schemas.microsoft.com/office/drawing/2014/main" id="{B97E65AF-D72E-4486-A33F-E7B21E04BC10}"/>
                  </a:ext>
                </a:extLst>
              </p:cNvPr>
              <p:cNvSpPr>
                <a:spLocks noGrp="1" noRot="1" noChangeAspect="1" noMove="1" noResize="1" noEditPoints="1" noAdjustHandles="1" noChangeArrowheads="1" noChangeShapeType="1" noTextEdit="1"/>
              </p:cNvSpPr>
              <p:nvPr>
                <p:ph sz="half" idx="10"/>
              </p:nvPr>
            </p:nvSpPr>
            <p:spPr>
              <a:xfrm>
                <a:off x="457200" y="1619250"/>
                <a:ext cx="4114800" cy="3162300"/>
              </a:xfrm>
              <a:blipFill>
                <a:blip r:embed="rId3"/>
                <a:stretch>
                  <a:fillRect l="-2370" t="-386"/>
                </a:stretch>
              </a:blipFill>
            </p:spPr>
            <p:txBody>
              <a:bodyPr/>
              <a:lstStyle/>
              <a:p>
                <a:r>
                  <a:rPr lang="en-US">
                    <a:noFill/>
                  </a:rPr>
                  <a:t> </a:t>
                </a:r>
              </a:p>
            </p:txBody>
          </p:sp>
        </mc:Fallback>
      </mc:AlternateContent>
      <p:pic>
        <p:nvPicPr>
          <p:cNvPr id="9" name="Content Placeholder 8">
            <a:extLst>
              <a:ext uri="{FF2B5EF4-FFF2-40B4-BE49-F238E27FC236}">
                <a16:creationId xmlns:a16="http://schemas.microsoft.com/office/drawing/2014/main" id="{C2F0A3E4-2D4C-40D4-AC17-F550A61DD75A}"/>
              </a:ext>
            </a:extLst>
          </p:cNvPr>
          <p:cNvPicPr>
            <a:picLocks noGrp="1" noChangeAspect="1"/>
          </p:cNvPicPr>
          <p:nvPr>
            <p:ph sz="quarter" idx="11"/>
          </p:nvPr>
        </p:nvPicPr>
        <p:blipFill>
          <a:blip r:embed="rId4"/>
          <a:stretch>
            <a:fillRect/>
          </a:stretch>
        </p:blipFill>
        <p:spPr>
          <a:xfrm>
            <a:off x="4932040" y="819150"/>
            <a:ext cx="3441700" cy="3441700"/>
          </a:xfrm>
          <a:prstGeom prst="rect">
            <a:avLst/>
          </a:prstGeom>
        </p:spPr>
      </p:pic>
    </p:spTree>
    <p:extLst>
      <p:ext uri="{BB962C8B-B14F-4D97-AF65-F5344CB8AC3E}">
        <p14:creationId xmlns:p14="http://schemas.microsoft.com/office/powerpoint/2010/main" val="624701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7824AC7-92BC-4E4A-AABF-740BC9AB0345}"/>
              </a:ext>
            </a:extLst>
          </p:cNvPr>
          <p:cNvPicPr>
            <a:picLocks noChangeAspect="1"/>
          </p:cNvPicPr>
          <p:nvPr/>
        </p:nvPicPr>
        <p:blipFill rotWithShape="1">
          <a:blip r:embed="rId2"/>
          <a:srcRect l="1145" r="1"/>
          <a:stretch/>
        </p:blipFill>
        <p:spPr>
          <a:xfrm>
            <a:off x="5527622" y="2268994"/>
            <a:ext cx="2639400" cy="2499742"/>
          </a:xfrm>
          <a:prstGeom prst="rect">
            <a:avLst/>
          </a:prstGeom>
        </p:spPr>
      </p:pic>
      <p:pic>
        <p:nvPicPr>
          <p:cNvPr id="16" name="Picture 15">
            <a:extLst>
              <a:ext uri="{FF2B5EF4-FFF2-40B4-BE49-F238E27FC236}">
                <a16:creationId xmlns:a16="http://schemas.microsoft.com/office/drawing/2014/main" id="{C5E34196-0AB5-4513-A0C1-445D35247268}"/>
              </a:ext>
            </a:extLst>
          </p:cNvPr>
          <p:cNvPicPr>
            <a:picLocks noChangeAspect="1"/>
          </p:cNvPicPr>
          <p:nvPr/>
        </p:nvPicPr>
        <p:blipFill>
          <a:blip r:embed="rId3"/>
          <a:stretch>
            <a:fillRect/>
          </a:stretch>
        </p:blipFill>
        <p:spPr>
          <a:xfrm>
            <a:off x="2668665" y="3002064"/>
            <a:ext cx="2381906" cy="1617276"/>
          </a:xfrm>
          <a:prstGeom prst="rect">
            <a:avLst/>
          </a:prstGeom>
        </p:spPr>
      </p:pic>
      <p:sp>
        <p:nvSpPr>
          <p:cNvPr id="2" name="Title 1">
            <a:extLst>
              <a:ext uri="{FF2B5EF4-FFF2-40B4-BE49-F238E27FC236}">
                <a16:creationId xmlns:a16="http://schemas.microsoft.com/office/drawing/2014/main" id="{4D8BA5BD-587E-4CEA-A7CC-AD73D595C62E}"/>
              </a:ext>
            </a:extLst>
          </p:cNvPr>
          <p:cNvSpPr>
            <a:spLocks noGrp="1"/>
          </p:cNvSpPr>
          <p:nvPr>
            <p:ph type="title"/>
          </p:nvPr>
        </p:nvSpPr>
        <p:spPr/>
        <p:txBody>
          <a:bodyPr/>
          <a:lstStyle/>
          <a:p>
            <a:r>
              <a:rPr lang="en-US" dirty="0"/>
              <a:t>Linear Recoil Model</a:t>
            </a:r>
          </a:p>
        </p:txBody>
      </p:sp>
      <p:sp>
        <p:nvSpPr>
          <p:cNvPr id="3" name="Content Placeholder 2">
            <a:extLst>
              <a:ext uri="{FF2B5EF4-FFF2-40B4-BE49-F238E27FC236}">
                <a16:creationId xmlns:a16="http://schemas.microsoft.com/office/drawing/2014/main" id="{D4CA05EA-1A65-4913-83E0-48087BA9AC46}"/>
              </a:ext>
            </a:extLst>
          </p:cNvPr>
          <p:cNvSpPr>
            <a:spLocks noGrp="1"/>
          </p:cNvSpPr>
          <p:nvPr>
            <p:ph idx="1"/>
          </p:nvPr>
        </p:nvSpPr>
        <p:spPr/>
        <p:txBody>
          <a:bodyPr/>
          <a:lstStyle/>
          <a:p>
            <a:pPr marL="0" indent="0">
              <a:buNone/>
            </a:pPr>
            <a:r>
              <a:rPr lang="en-US" dirty="0"/>
              <a:t>The linear recoil model (red dashed curve in plot </a:t>
            </a:r>
            <a:r>
              <a:rPr lang="en-US" i="1" dirty="0"/>
              <a:t>“BH paths”</a:t>
            </a:r>
            <a:r>
              <a:rPr lang="en-US" dirty="0"/>
              <a:t>) is implemented in a second </a:t>
            </a:r>
            <a:r>
              <a:rPr lang="en-US" i="1" dirty="0"/>
              <a:t>Magnetic Fields</a:t>
            </a:r>
            <a:r>
              <a:rPr lang="en-US" dirty="0"/>
              <a:t> physics interface, solved in Study 3. This physics contains the magnetic circuit and the settings below for the </a:t>
            </a:r>
            <a:r>
              <a:rPr lang="en-US" dirty="0" err="1"/>
              <a:t>AlNiCo</a:t>
            </a:r>
            <a:r>
              <a:rPr lang="en-US" dirty="0"/>
              <a:t> cylinder. Values for variables with prefix </a:t>
            </a:r>
            <a:r>
              <a:rPr lang="en-US" i="1" dirty="0"/>
              <a:t>mf</a:t>
            </a:r>
            <a:r>
              <a:rPr lang="en-US" dirty="0"/>
              <a:t> are taken from the solution for the magnet in air</a:t>
            </a:r>
          </a:p>
          <a:p>
            <a:endParaRPr lang="en-US" dirty="0"/>
          </a:p>
        </p:txBody>
      </p:sp>
      <p:grpSp>
        <p:nvGrpSpPr>
          <p:cNvPr id="4" name="Group 3">
            <a:extLst>
              <a:ext uri="{FF2B5EF4-FFF2-40B4-BE49-F238E27FC236}">
                <a16:creationId xmlns:a16="http://schemas.microsoft.com/office/drawing/2014/main" id="{2E8F95DA-1324-4623-815F-FD28A1323C75}"/>
              </a:ext>
            </a:extLst>
          </p:cNvPr>
          <p:cNvGrpSpPr/>
          <p:nvPr/>
        </p:nvGrpSpPr>
        <p:grpSpPr>
          <a:xfrm>
            <a:off x="611560" y="3147814"/>
            <a:ext cx="4888272" cy="1471526"/>
            <a:chOff x="609600" y="2952750"/>
            <a:chExt cx="4888272" cy="1471526"/>
          </a:xfrm>
        </p:grpSpPr>
        <p:sp>
          <p:nvSpPr>
            <p:cNvPr id="7" name="TextBox 6">
              <a:extLst>
                <a:ext uri="{FF2B5EF4-FFF2-40B4-BE49-F238E27FC236}">
                  <a16:creationId xmlns:a16="http://schemas.microsoft.com/office/drawing/2014/main" id="{0DB19D4C-417C-4380-BF5A-D67308F0B0C1}"/>
                </a:ext>
              </a:extLst>
            </p:cNvPr>
            <p:cNvSpPr txBox="1"/>
            <p:nvPr/>
          </p:nvSpPr>
          <p:spPr>
            <a:xfrm>
              <a:off x="612056" y="2952750"/>
              <a:ext cx="1802096" cy="276999"/>
            </a:xfrm>
            <a:prstGeom prst="rect">
              <a:avLst/>
            </a:prstGeom>
            <a:noFill/>
          </p:spPr>
          <p:txBody>
            <a:bodyPr wrap="none" rtlCol="0">
              <a:spAutoFit/>
            </a:bodyPr>
            <a:lstStyle/>
            <a:p>
              <a:r>
                <a:rPr lang="en-US" sz="1200" dirty="0"/>
                <a:t>Magnetization direction</a:t>
              </a:r>
            </a:p>
          </p:txBody>
        </p:sp>
        <p:sp>
          <p:nvSpPr>
            <p:cNvPr id="8" name="TextBox 7">
              <a:extLst>
                <a:ext uri="{FF2B5EF4-FFF2-40B4-BE49-F238E27FC236}">
                  <a16:creationId xmlns:a16="http://schemas.microsoft.com/office/drawing/2014/main" id="{AD214F42-1536-4462-8514-F7F7269642C4}"/>
                </a:ext>
              </a:extLst>
            </p:cNvPr>
            <p:cNvSpPr txBox="1"/>
            <p:nvPr/>
          </p:nvSpPr>
          <p:spPr>
            <a:xfrm>
              <a:off x="609600" y="3361551"/>
              <a:ext cx="1641796" cy="276999"/>
            </a:xfrm>
            <a:prstGeom prst="rect">
              <a:avLst/>
            </a:prstGeom>
            <a:noFill/>
          </p:spPr>
          <p:txBody>
            <a:bodyPr wrap="none" rtlCol="0">
              <a:spAutoFit/>
            </a:bodyPr>
            <a:lstStyle/>
            <a:p>
              <a:r>
                <a:rPr lang="en-US" sz="1200" dirty="0"/>
                <a:t>B – H point definition </a:t>
              </a:r>
            </a:p>
          </p:txBody>
        </p:sp>
        <p:sp>
          <p:nvSpPr>
            <p:cNvPr id="9" name="TextBox 8">
              <a:extLst>
                <a:ext uri="{FF2B5EF4-FFF2-40B4-BE49-F238E27FC236}">
                  <a16:creationId xmlns:a16="http://schemas.microsoft.com/office/drawing/2014/main" id="{D54AD7CA-4687-4138-A685-622478CF857C}"/>
                </a:ext>
              </a:extLst>
            </p:cNvPr>
            <p:cNvSpPr txBox="1"/>
            <p:nvPr/>
          </p:nvSpPr>
          <p:spPr>
            <a:xfrm>
              <a:off x="609600" y="3777945"/>
              <a:ext cx="1852244" cy="646331"/>
            </a:xfrm>
            <a:prstGeom prst="rect">
              <a:avLst/>
            </a:prstGeom>
            <a:noFill/>
          </p:spPr>
          <p:txBody>
            <a:bodyPr wrap="square" rtlCol="0">
              <a:spAutoFit/>
            </a:bodyPr>
            <a:lstStyle/>
            <a:p>
              <a:r>
                <a:rPr lang="en-US" sz="1200" dirty="0" err="1"/>
                <a:t>Remanent</a:t>
              </a:r>
              <a:r>
                <a:rPr lang="en-US" sz="1200" dirty="0"/>
                <a:t> flux density modulus and components</a:t>
              </a:r>
            </a:p>
          </p:txBody>
        </p:sp>
        <p:cxnSp>
          <p:nvCxnSpPr>
            <p:cNvPr id="11" name="Straight Arrow Connector 10">
              <a:extLst>
                <a:ext uri="{FF2B5EF4-FFF2-40B4-BE49-F238E27FC236}">
                  <a16:creationId xmlns:a16="http://schemas.microsoft.com/office/drawing/2014/main" id="{8A484856-C2BB-48A5-896E-78A0DD02C423}"/>
                </a:ext>
              </a:extLst>
            </p:cNvPr>
            <p:cNvCxnSpPr>
              <a:cxnSpLocks/>
            </p:cNvCxnSpPr>
            <p:nvPr/>
          </p:nvCxnSpPr>
          <p:spPr>
            <a:xfrm>
              <a:off x="5074096" y="3672830"/>
              <a:ext cx="423776" cy="0"/>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672E612-EFB7-4B26-BD93-2FA8B3330D07}"/>
                </a:ext>
              </a:extLst>
            </p:cNvPr>
            <p:cNvCxnSpPr/>
            <p:nvPr/>
          </p:nvCxnSpPr>
          <p:spPr>
            <a:xfrm>
              <a:off x="2380377" y="3532297"/>
              <a:ext cx="240011" cy="0"/>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F2CA634-25DC-4011-8A57-B0277ED2A713}"/>
                </a:ext>
              </a:extLst>
            </p:cNvPr>
            <p:cNvCxnSpPr/>
            <p:nvPr/>
          </p:nvCxnSpPr>
          <p:spPr>
            <a:xfrm flipV="1">
              <a:off x="2382098" y="3130025"/>
              <a:ext cx="238794" cy="1"/>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36468C8-12C4-40D2-BB85-C90A2DAD1CC0}"/>
                </a:ext>
              </a:extLst>
            </p:cNvPr>
            <p:cNvCxnSpPr/>
            <p:nvPr/>
          </p:nvCxnSpPr>
          <p:spPr>
            <a:xfrm flipV="1">
              <a:off x="2380377" y="4045659"/>
              <a:ext cx="240011" cy="1"/>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91458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BA5BD-587E-4CEA-A7CC-AD73D595C62E}"/>
              </a:ext>
            </a:extLst>
          </p:cNvPr>
          <p:cNvSpPr>
            <a:spLocks noGrp="1"/>
          </p:cNvSpPr>
          <p:nvPr>
            <p:ph type="title"/>
          </p:nvPr>
        </p:nvSpPr>
        <p:spPr/>
        <p:txBody>
          <a:bodyPr/>
          <a:lstStyle/>
          <a:p>
            <a:r>
              <a:rPr lang="en-IN" dirty="0"/>
              <a:t>Magnet Back in Circuit</a:t>
            </a:r>
            <a:endParaRPr lang="en-US" dirty="0"/>
          </a:p>
        </p:txBody>
      </p:sp>
      <p:sp>
        <p:nvSpPr>
          <p:cNvPr id="3" name="Content Placeholder 2">
            <a:extLst>
              <a:ext uri="{FF2B5EF4-FFF2-40B4-BE49-F238E27FC236}">
                <a16:creationId xmlns:a16="http://schemas.microsoft.com/office/drawing/2014/main" id="{D4CA05EA-1A65-4913-83E0-48087BA9AC46}"/>
              </a:ext>
            </a:extLst>
          </p:cNvPr>
          <p:cNvSpPr>
            <a:spLocks noGrp="1"/>
          </p:cNvSpPr>
          <p:nvPr>
            <p:ph idx="1"/>
          </p:nvPr>
        </p:nvSpPr>
        <p:spPr/>
        <p:txBody>
          <a:bodyPr/>
          <a:lstStyle/>
          <a:p>
            <a:pPr marL="0" indent="0">
              <a:buNone/>
            </a:pPr>
            <a:r>
              <a:rPr lang="en-US" dirty="0"/>
              <a:t>The magnetic flux density in the circuit is reduced to about 40% of the original value (before removing the magnet from the circuit and putting it back). The new remanence is also down to about 40% of the original 1.2T</a:t>
            </a:r>
          </a:p>
        </p:txBody>
      </p:sp>
      <p:pic>
        <p:nvPicPr>
          <p:cNvPr id="14" name="Picture 13">
            <a:extLst>
              <a:ext uri="{FF2B5EF4-FFF2-40B4-BE49-F238E27FC236}">
                <a16:creationId xmlns:a16="http://schemas.microsoft.com/office/drawing/2014/main" id="{D9A1862F-6DE5-47F7-861D-819787B6BE2D}"/>
              </a:ext>
            </a:extLst>
          </p:cNvPr>
          <p:cNvPicPr>
            <a:picLocks noChangeAspect="1"/>
          </p:cNvPicPr>
          <p:nvPr/>
        </p:nvPicPr>
        <p:blipFill>
          <a:blip r:embed="rId2"/>
          <a:stretch>
            <a:fillRect/>
          </a:stretch>
        </p:blipFill>
        <p:spPr>
          <a:xfrm>
            <a:off x="5148064" y="2088144"/>
            <a:ext cx="2787774" cy="2787774"/>
          </a:xfrm>
          <a:prstGeom prst="rect">
            <a:avLst/>
          </a:prstGeom>
        </p:spPr>
      </p:pic>
      <p:pic>
        <p:nvPicPr>
          <p:cNvPr id="18" name="Picture 17">
            <a:extLst>
              <a:ext uri="{FF2B5EF4-FFF2-40B4-BE49-F238E27FC236}">
                <a16:creationId xmlns:a16="http://schemas.microsoft.com/office/drawing/2014/main" id="{654DB43D-1BA7-4F31-8A6E-84B8A16266DE}"/>
              </a:ext>
            </a:extLst>
          </p:cNvPr>
          <p:cNvPicPr>
            <a:picLocks noChangeAspect="1"/>
          </p:cNvPicPr>
          <p:nvPr/>
        </p:nvPicPr>
        <p:blipFill>
          <a:blip r:embed="rId3"/>
          <a:stretch>
            <a:fillRect/>
          </a:stretch>
        </p:blipFill>
        <p:spPr>
          <a:xfrm>
            <a:off x="899592" y="2211710"/>
            <a:ext cx="2730624" cy="2730624"/>
          </a:xfrm>
          <a:prstGeom prst="rect">
            <a:avLst/>
          </a:prstGeom>
        </p:spPr>
      </p:pic>
    </p:spTree>
    <p:extLst>
      <p:ext uri="{BB962C8B-B14F-4D97-AF65-F5344CB8AC3E}">
        <p14:creationId xmlns:p14="http://schemas.microsoft.com/office/powerpoint/2010/main" val="2573521214"/>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105</TotalTime>
  <Words>398</Words>
  <Application>Microsoft Office PowerPoint</Application>
  <PresentationFormat>On-screen Show (16:9)</PresentationFormat>
  <Paragraphs>28</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Lato Light</vt:lpstr>
      <vt:lpstr>Lato Black</vt:lpstr>
      <vt:lpstr>Lato</vt:lpstr>
      <vt:lpstr>Wingdings</vt:lpstr>
      <vt:lpstr>Cambria Math</vt:lpstr>
      <vt:lpstr>Arial</vt:lpstr>
      <vt:lpstr>comsol-slide-template-NEW</vt:lpstr>
      <vt:lpstr>Self Demagnetization of a Cylindrical AlNiCo Magnet</vt:lpstr>
      <vt:lpstr>Background and Motivation</vt:lpstr>
      <vt:lpstr>Modeling Interfaces</vt:lpstr>
      <vt:lpstr>Magnet in Circuit</vt:lpstr>
      <vt:lpstr>Magnet in Air</vt:lpstr>
      <vt:lpstr>Linear Recoil Model</vt:lpstr>
      <vt:lpstr>Magnet Back in Circuit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Durk de Vries</dc:creator>
  <cp:lastModifiedBy>Clarissa Harvey</cp:lastModifiedBy>
  <cp:revision>12</cp:revision>
  <dcterms:created xsi:type="dcterms:W3CDTF">2023-05-23T17:35:55Z</dcterms:created>
  <dcterms:modified xsi:type="dcterms:W3CDTF">2024-11-28T14:06:16Z</dcterms:modified>
</cp:coreProperties>
</file>