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sldIdLst>
    <p:sldId id="256" r:id="rId2"/>
    <p:sldId id="257" r:id="rId3"/>
    <p:sldId id="258" r:id="rId4"/>
    <p:sldId id="260" r:id="rId5"/>
    <p:sldId id="259" r:id="rId6"/>
  </p:sldIdLst>
  <p:sldSz cx="12192000" cy="6858000"/>
  <p:notesSz cx="6858000" cy="9144000"/>
  <p:defaultTextStyle>
    <a:defPPr>
      <a:defRPr lang="sv-SE"/>
    </a:defPPr>
    <a:lvl1pPr marL="0" algn="l" defTabSz="685749" rtl="0" eaLnBrk="1" latinLnBrk="0" hangingPunct="1">
      <a:defRPr sz="1400" kern="1200">
        <a:solidFill>
          <a:schemeClr val="tx1"/>
        </a:solidFill>
        <a:latin typeface="+mn-lt"/>
        <a:ea typeface="+mn-ea"/>
        <a:cs typeface="+mn-cs"/>
      </a:defRPr>
    </a:lvl1pPr>
    <a:lvl2pPr marL="342875" algn="l" defTabSz="685749" rtl="0" eaLnBrk="1" latinLnBrk="0" hangingPunct="1">
      <a:defRPr sz="1400" kern="1200">
        <a:solidFill>
          <a:schemeClr val="tx1"/>
        </a:solidFill>
        <a:latin typeface="+mn-lt"/>
        <a:ea typeface="+mn-ea"/>
        <a:cs typeface="+mn-cs"/>
      </a:defRPr>
    </a:lvl2pPr>
    <a:lvl3pPr marL="685749" algn="l" defTabSz="685749" rtl="0" eaLnBrk="1" latinLnBrk="0" hangingPunct="1">
      <a:defRPr sz="1400" kern="1200">
        <a:solidFill>
          <a:schemeClr val="tx1"/>
        </a:solidFill>
        <a:latin typeface="+mn-lt"/>
        <a:ea typeface="+mn-ea"/>
        <a:cs typeface="+mn-cs"/>
      </a:defRPr>
    </a:lvl3pPr>
    <a:lvl4pPr marL="1028624" algn="l" defTabSz="685749" rtl="0" eaLnBrk="1" latinLnBrk="0" hangingPunct="1">
      <a:defRPr sz="1400" kern="1200">
        <a:solidFill>
          <a:schemeClr val="tx1"/>
        </a:solidFill>
        <a:latin typeface="+mn-lt"/>
        <a:ea typeface="+mn-ea"/>
        <a:cs typeface="+mn-cs"/>
      </a:defRPr>
    </a:lvl4pPr>
    <a:lvl5pPr marL="1371498" algn="l" defTabSz="685749" rtl="0" eaLnBrk="1" latinLnBrk="0" hangingPunct="1">
      <a:defRPr sz="1400" kern="1200">
        <a:solidFill>
          <a:schemeClr val="tx1"/>
        </a:solidFill>
        <a:latin typeface="+mn-lt"/>
        <a:ea typeface="+mn-ea"/>
        <a:cs typeface="+mn-cs"/>
      </a:defRPr>
    </a:lvl5pPr>
    <a:lvl6pPr marL="1714373" algn="l" defTabSz="685749" rtl="0" eaLnBrk="1" latinLnBrk="0" hangingPunct="1">
      <a:defRPr sz="1400" kern="1200">
        <a:solidFill>
          <a:schemeClr val="tx1"/>
        </a:solidFill>
        <a:latin typeface="+mn-lt"/>
        <a:ea typeface="+mn-ea"/>
        <a:cs typeface="+mn-cs"/>
      </a:defRPr>
    </a:lvl6pPr>
    <a:lvl7pPr marL="2057246" algn="l" defTabSz="685749" rtl="0" eaLnBrk="1" latinLnBrk="0" hangingPunct="1">
      <a:defRPr sz="1400" kern="1200">
        <a:solidFill>
          <a:schemeClr val="tx1"/>
        </a:solidFill>
        <a:latin typeface="+mn-lt"/>
        <a:ea typeface="+mn-ea"/>
        <a:cs typeface="+mn-cs"/>
      </a:defRPr>
    </a:lvl7pPr>
    <a:lvl8pPr marL="2400120" algn="l" defTabSz="685749" rtl="0" eaLnBrk="1" latinLnBrk="0" hangingPunct="1">
      <a:defRPr sz="1400" kern="1200">
        <a:solidFill>
          <a:schemeClr val="tx1"/>
        </a:solidFill>
        <a:latin typeface="+mn-lt"/>
        <a:ea typeface="+mn-ea"/>
        <a:cs typeface="+mn-cs"/>
      </a:defRPr>
    </a:lvl8pPr>
    <a:lvl9pPr marL="2742995" algn="l" defTabSz="685749"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showGuides="1">
      <p:cViewPr varScale="1">
        <p:scale>
          <a:sx n="118" d="100"/>
          <a:sy n="118" d="100"/>
        </p:scale>
        <p:origin x="114" y="276"/>
      </p:cViewPr>
      <p:guideLst>
        <p:guide orient="horz" pos="2160"/>
        <p:guide pos="3840"/>
      </p:guideLst>
    </p:cSldViewPr>
  </p:slideViewPr>
  <p:notesTextViewPr>
    <p:cViewPr>
      <p:scale>
        <a:sx n="1" d="1"/>
        <a:sy n="1" d="1"/>
      </p:scale>
      <p:origin x="0" y="0"/>
    </p:cViewPr>
  </p:notesTextViewPr>
  <p:gridSpacing cx="360000" cy="3600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3343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64329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43232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99295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822052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6184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830463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69908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8123149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526338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857488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333884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70195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0812886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6815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5346214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564886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378560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0266054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0632752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5399413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0977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9161449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1352590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539172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3582233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290608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074233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956969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50724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47421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8787163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6811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4773528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9150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760951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59844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18163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396690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147248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264879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939747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638183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5303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6060913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86949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61390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378057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277208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83035782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222570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068382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50302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7064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768620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44368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93291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327762006"/>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3" r:id="rId27"/>
    <p:sldLayoutId id="2147483704" r:id="rId28"/>
    <p:sldLayoutId id="2147483705" r:id="rId29"/>
    <p:sldLayoutId id="2147483706" r:id="rId30"/>
    <p:sldLayoutId id="2147483707" r:id="rId31"/>
    <p:sldLayoutId id="2147483708" r:id="rId32"/>
    <p:sldLayoutId id="2147483709" r:id="rId33"/>
    <p:sldLayoutId id="2147483710" r:id="rId34"/>
    <p:sldLayoutId id="2147483711" r:id="rId35"/>
    <p:sldLayoutId id="2147483712" r:id="rId36"/>
    <p:sldLayoutId id="2147483713" r:id="rId37"/>
    <p:sldLayoutId id="2147483714" r:id="rId38"/>
    <p:sldLayoutId id="2147483715" r:id="rId39"/>
    <p:sldLayoutId id="2147483716" r:id="rId40"/>
    <p:sldLayoutId id="2147483717" r:id="rId41"/>
    <p:sldLayoutId id="2147483718" r:id="rId42"/>
    <p:sldLayoutId id="2147483719" r:id="rId43"/>
    <p:sldLayoutId id="2147483720" r:id="rId44"/>
    <p:sldLayoutId id="2147483721" r:id="rId45"/>
    <p:sldLayoutId id="2147483722" r:id="rId46"/>
    <p:sldLayoutId id="2147483723" r:id="rId47"/>
    <p:sldLayoutId id="2147483724" r:id="rId48"/>
    <p:sldLayoutId id="2147483725" r:id="rId49"/>
    <p:sldLayoutId id="2147483726" r:id="rId50"/>
    <p:sldLayoutId id="2147483727" r:id="rId51"/>
    <p:sldLayoutId id="2147483728" r:id="rId52"/>
    <p:sldLayoutId id="2147483729" r:id="rId53"/>
    <p:sldLayoutId id="2147483730" r:id="rId54"/>
    <p:sldLayoutId id="2147483731" r:id="rId55"/>
    <p:sldLayoutId id="2147483732" r:id="rId56"/>
    <p:sldLayoutId id="2147483733"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Modeling a Spherical Particle </a:t>
            </a:r>
            <a:br>
              <a:rPr lang="en-US"/>
            </a:br>
            <a:r>
              <a:rPr lang="en-US"/>
              <a:t>Falling on a Water Surface</a:t>
            </a:r>
            <a:endParaRPr lang="en-US" dirty="0"/>
          </a:p>
        </p:txBody>
      </p:sp>
    </p:spTree>
    <p:extLst>
      <p:ext uri="{BB962C8B-B14F-4D97-AF65-F5344CB8AC3E}">
        <p14:creationId xmlns:p14="http://schemas.microsoft.com/office/powerpoint/2010/main" val="3568023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Model Definition</a:t>
            </a:r>
            <a:endParaRPr lang="en-US" dirty="0"/>
          </a:p>
        </p:txBody>
      </p:sp>
      <p:pic>
        <p:nvPicPr>
          <p:cNvPr id="23" name="Picture 22">
            <a:extLst>
              <a:ext uri="{FF2B5EF4-FFF2-40B4-BE49-F238E27FC236}">
                <a16:creationId xmlns:a16="http://schemas.microsoft.com/office/drawing/2014/main" id="{BEA88405-3274-4B18-9D24-C3314EAE9F2A}"/>
              </a:ext>
            </a:extLst>
          </p:cNvPr>
          <p:cNvPicPr>
            <a:picLocks noChangeAspect="1"/>
          </p:cNvPicPr>
          <p:nvPr/>
        </p:nvPicPr>
        <p:blipFill>
          <a:blip r:embed="rId2"/>
          <a:stretch>
            <a:fillRect/>
          </a:stretch>
        </p:blipFill>
        <p:spPr>
          <a:xfrm>
            <a:off x="3360342" y="1705275"/>
            <a:ext cx="5471315" cy="4115450"/>
          </a:xfrm>
          <a:prstGeom prst="rect">
            <a:avLst/>
          </a:prstGeom>
        </p:spPr>
      </p:pic>
      <p:sp>
        <p:nvSpPr>
          <p:cNvPr id="26" name="TextBox 25">
            <a:extLst>
              <a:ext uri="{FF2B5EF4-FFF2-40B4-BE49-F238E27FC236}">
                <a16:creationId xmlns:a16="http://schemas.microsoft.com/office/drawing/2014/main" id="{C6E9BDE1-5014-493C-AD1B-F34F97E2C86B}"/>
              </a:ext>
            </a:extLst>
          </p:cNvPr>
          <p:cNvSpPr txBox="1"/>
          <p:nvPr/>
        </p:nvSpPr>
        <p:spPr>
          <a:xfrm>
            <a:off x="1684420" y="3090147"/>
            <a:ext cx="1273105" cy="1384995"/>
          </a:xfrm>
          <a:prstGeom prst="rect">
            <a:avLst/>
          </a:prstGeom>
          <a:noFill/>
        </p:spPr>
        <p:txBody>
          <a:bodyPr wrap="none" rtlCol="0">
            <a:spAutoFit/>
          </a:bodyPr>
          <a:lstStyle/>
          <a:p>
            <a:r>
              <a:rPr lang="en-US" dirty="0">
                <a:latin typeface="Lato Light" panose="020F0302020204030203" pitchFamily="34" charset="0"/>
              </a:rPr>
              <a:t>Air</a:t>
            </a:r>
          </a:p>
          <a:p>
            <a:endParaRPr lang="en-US" dirty="0">
              <a:latin typeface="Lato Light" panose="020F0302020204030203" pitchFamily="34" charset="0"/>
            </a:endParaRPr>
          </a:p>
          <a:p>
            <a:r>
              <a:rPr lang="en-US" dirty="0">
                <a:latin typeface="Lato Light" panose="020F0302020204030203" pitchFamily="34" charset="0"/>
              </a:rPr>
              <a:t>Water surface</a:t>
            </a:r>
          </a:p>
          <a:p>
            <a:endParaRPr lang="en-US" dirty="0">
              <a:latin typeface="Lato Light" panose="020F0302020204030203" pitchFamily="34" charset="0"/>
            </a:endParaRPr>
          </a:p>
          <a:p>
            <a:endParaRPr lang="en-US" dirty="0">
              <a:latin typeface="Lato Light" panose="020F0302020204030203" pitchFamily="34" charset="0"/>
            </a:endParaRPr>
          </a:p>
          <a:p>
            <a:r>
              <a:rPr lang="en-US" dirty="0">
                <a:latin typeface="Lato Light" panose="020F0302020204030203" pitchFamily="34" charset="0"/>
              </a:rPr>
              <a:t>Water bulk</a:t>
            </a:r>
          </a:p>
        </p:txBody>
      </p:sp>
      <p:cxnSp>
        <p:nvCxnSpPr>
          <p:cNvPr id="27" name="Straight Connector 26">
            <a:extLst>
              <a:ext uri="{FF2B5EF4-FFF2-40B4-BE49-F238E27FC236}">
                <a16:creationId xmlns:a16="http://schemas.microsoft.com/office/drawing/2014/main" id="{D938F281-599F-40CE-8A62-D6A8173449EA}"/>
              </a:ext>
            </a:extLst>
          </p:cNvPr>
          <p:cNvCxnSpPr/>
          <p:nvPr/>
        </p:nvCxnSpPr>
        <p:spPr>
          <a:xfrm>
            <a:off x="2292016" y="3308793"/>
            <a:ext cx="3206416"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36E7041-EC28-488A-9543-A20D90CA47EA}"/>
              </a:ext>
            </a:extLst>
          </p:cNvPr>
          <p:cNvSpPr txBox="1"/>
          <p:nvPr/>
        </p:nvSpPr>
        <p:spPr>
          <a:xfrm>
            <a:off x="9109910" y="3098239"/>
            <a:ext cx="2132315" cy="1169551"/>
          </a:xfrm>
          <a:prstGeom prst="rect">
            <a:avLst/>
          </a:prstGeom>
          <a:noFill/>
        </p:spPr>
        <p:txBody>
          <a:bodyPr wrap="none" rtlCol="0">
            <a:spAutoFit/>
          </a:bodyPr>
          <a:lstStyle/>
          <a:p>
            <a:r>
              <a:rPr lang="en-US" dirty="0">
                <a:latin typeface="Lato Light" panose="020F0302020204030203" pitchFamily="34" charset="0"/>
              </a:rPr>
              <a:t>Solid spherical particle</a:t>
            </a:r>
            <a:br>
              <a:rPr lang="en-US" dirty="0">
                <a:latin typeface="Lato Light" panose="020F0302020204030203" pitchFamily="34" charset="0"/>
              </a:rPr>
            </a:br>
            <a:r>
              <a:rPr lang="en-US" dirty="0">
                <a:latin typeface="Lato Light" panose="020F0302020204030203" pitchFamily="34" charset="0"/>
              </a:rPr>
              <a:t>slightly lighter than water</a:t>
            </a:r>
          </a:p>
          <a:p>
            <a:endParaRPr lang="en-US" dirty="0">
              <a:latin typeface="Lato Light" panose="020F0302020204030203" pitchFamily="34" charset="0"/>
            </a:endParaRPr>
          </a:p>
          <a:p>
            <a:endParaRPr lang="en-US" dirty="0">
              <a:latin typeface="Lato Light" panose="020F0302020204030203" pitchFamily="34" charset="0"/>
            </a:endParaRPr>
          </a:p>
          <a:p>
            <a:r>
              <a:rPr lang="en-US" dirty="0">
                <a:latin typeface="Lato Light" panose="020F0302020204030203" pitchFamily="34" charset="0"/>
              </a:rPr>
              <a:t>Beaker</a:t>
            </a:r>
          </a:p>
        </p:txBody>
      </p:sp>
      <p:cxnSp>
        <p:nvCxnSpPr>
          <p:cNvPr id="29" name="Straight Connector 28">
            <a:extLst>
              <a:ext uri="{FF2B5EF4-FFF2-40B4-BE49-F238E27FC236}">
                <a16:creationId xmlns:a16="http://schemas.microsoft.com/office/drawing/2014/main" id="{9EB4BF22-90F2-4B9E-A227-A2DB8570E22F}"/>
              </a:ext>
            </a:extLst>
          </p:cNvPr>
          <p:cNvCxnSpPr/>
          <p:nvPr/>
        </p:nvCxnSpPr>
        <p:spPr>
          <a:xfrm>
            <a:off x="6376005" y="3308793"/>
            <a:ext cx="271986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2797FBA-58DF-4F72-8A2C-A1E55EA34999}"/>
              </a:ext>
            </a:extLst>
          </p:cNvPr>
          <p:cNvCxnSpPr/>
          <p:nvPr/>
        </p:nvCxnSpPr>
        <p:spPr>
          <a:xfrm>
            <a:off x="7291136" y="4124917"/>
            <a:ext cx="18047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F2CE630-603B-43C4-8C7D-9840187CE6D1}"/>
              </a:ext>
            </a:extLst>
          </p:cNvPr>
          <p:cNvCxnSpPr/>
          <p:nvPr/>
        </p:nvCxnSpPr>
        <p:spPr>
          <a:xfrm flipV="1">
            <a:off x="5879253" y="2616487"/>
            <a:ext cx="0" cy="6299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5FA6369-0F4F-4AE8-8290-B1E804D9B430}"/>
              </a:ext>
            </a:extLst>
          </p:cNvPr>
          <p:cNvCxnSpPr/>
          <p:nvPr/>
        </p:nvCxnSpPr>
        <p:spPr>
          <a:xfrm flipV="1">
            <a:off x="6390641" y="2616487"/>
            <a:ext cx="0" cy="6299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E067ABB-3624-4D6F-BC9D-ADBF2DCE67BF}"/>
              </a:ext>
            </a:extLst>
          </p:cNvPr>
          <p:cNvCxnSpPr/>
          <p:nvPr/>
        </p:nvCxnSpPr>
        <p:spPr>
          <a:xfrm>
            <a:off x="5879253" y="2751953"/>
            <a:ext cx="511388" cy="0"/>
          </a:xfrm>
          <a:prstGeom prst="line">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6458C7E-6A52-4CB8-9216-C2E01E0737B2}"/>
              </a:ext>
            </a:extLst>
          </p:cNvPr>
          <p:cNvSpPr txBox="1"/>
          <p:nvPr/>
        </p:nvSpPr>
        <p:spPr>
          <a:xfrm>
            <a:off x="5852161" y="2364379"/>
            <a:ext cx="609462" cy="307777"/>
          </a:xfrm>
          <a:prstGeom prst="rect">
            <a:avLst/>
          </a:prstGeom>
          <a:noFill/>
        </p:spPr>
        <p:txBody>
          <a:bodyPr wrap="none" rtlCol="0">
            <a:spAutoFit/>
          </a:bodyPr>
          <a:lstStyle/>
          <a:p>
            <a:r>
              <a:rPr lang="en-US" sz="1400" dirty="0">
                <a:latin typeface="Lato Light" panose="020F0302020204030203" pitchFamily="34" charset="0"/>
              </a:rPr>
              <a:t>3 mm</a:t>
            </a:r>
            <a:endParaRPr lang="en-US" dirty="0">
              <a:latin typeface="Lato Light" panose="020F0302020204030203" pitchFamily="34" charset="0"/>
            </a:endParaRPr>
          </a:p>
        </p:txBody>
      </p:sp>
      <p:cxnSp>
        <p:nvCxnSpPr>
          <p:cNvPr id="35" name="Connector: Elbow 34">
            <a:extLst>
              <a:ext uri="{FF2B5EF4-FFF2-40B4-BE49-F238E27FC236}">
                <a16:creationId xmlns:a16="http://schemas.microsoft.com/office/drawing/2014/main" id="{03FE628E-D625-40AD-8319-110924692D34}"/>
              </a:ext>
            </a:extLst>
          </p:cNvPr>
          <p:cNvCxnSpPr>
            <a:cxnSpLocks/>
          </p:cNvCxnSpPr>
          <p:nvPr/>
        </p:nvCxnSpPr>
        <p:spPr>
          <a:xfrm>
            <a:off x="2957525" y="3680373"/>
            <a:ext cx="2894636" cy="10549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D87709DA-825F-4D1C-95E9-95CA96D7668A}"/>
              </a:ext>
            </a:extLst>
          </p:cNvPr>
          <p:cNvCxnSpPr>
            <a:cxnSpLocks/>
            <a:stCxn id="26" idx="2"/>
          </p:cNvCxnSpPr>
          <p:nvPr/>
        </p:nvCxnSpPr>
        <p:spPr>
          <a:xfrm rot="16200000" flipH="1">
            <a:off x="3691117" y="3104997"/>
            <a:ext cx="437170" cy="3177459"/>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3018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Model Definition</a:t>
            </a:r>
            <a:endParaRPr lang="en-US" dirty="0"/>
          </a:p>
        </p:txBody>
      </p:sp>
      <p:pic>
        <p:nvPicPr>
          <p:cNvPr id="4" name="Picture 3"/>
          <p:cNvPicPr>
            <a:picLocks noChangeAspect="1"/>
          </p:cNvPicPr>
          <p:nvPr/>
        </p:nvPicPr>
        <p:blipFill>
          <a:blip r:embed="rId2"/>
          <a:stretch>
            <a:fillRect/>
          </a:stretch>
        </p:blipFill>
        <p:spPr>
          <a:xfrm>
            <a:off x="3360342" y="1705275"/>
            <a:ext cx="5471315" cy="4115450"/>
          </a:xfrm>
          <a:prstGeom prst="rect">
            <a:avLst/>
          </a:prstGeom>
        </p:spPr>
      </p:pic>
      <p:sp>
        <p:nvSpPr>
          <p:cNvPr id="5" name="TextBox 4"/>
          <p:cNvSpPr txBox="1"/>
          <p:nvPr/>
        </p:nvSpPr>
        <p:spPr>
          <a:xfrm>
            <a:off x="519412" y="3098239"/>
            <a:ext cx="2178802" cy="1169551"/>
          </a:xfrm>
          <a:prstGeom prst="rect">
            <a:avLst/>
          </a:prstGeom>
          <a:noFill/>
        </p:spPr>
        <p:txBody>
          <a:bodyPr wrap="none" rtlCol="0">
            <a:spAutoFit/>
          </a:bodyPr>
          <a:lstStyle/>
          <a:p>
            <a:r>
              <a:rPr lang="en-US" dirty="0">
                <a:latin typeface="Lato Light" panose="020F0302020204030203" pitchFamily="34" charset="0"/>
              </a:rPr>
              <a:t>Air: </a:t>
            </a:r>
            <a:r>
              <a:rPr lang="en-US" dirty="0" err="1">
                <a:latin typeface="Lato Light" panose="020F0302020204030203" pitchFamily="34" charset="0"/>
              </a:rPr>
              <a:t>Navier</a:t>
            </a:r>
            <a:r>
              <a:rPr lang="en-US" dirty="0">
                <a:latin typeface="Lato Light" panose="020F0302020204030203" pitchFamily="34" charset="0"/>
              </a:rPr>
              <a:t>-Stokes</a:t>
            </a:r>
          </a:p>
          <a:p>
            <a:endParaRPr lang="en-US" dirty="0">
              <a:latin typeface="Lato Light" panose="020F0302020204030203" pitchFamily="34" charset="0"/>
            </a:endParaRPr>
          </a:p>
          <a:p>
            <a:r>
              <a:rPr lang="en-US" dirty="0">
                <a:latin typeface="Lato Light" panose="020F0302020204030203" pitchFamily="34" charset="0"/>
              </a:rPr>
              <a:t>Water surface: Phase field</a:t>
            </a:r>
          </a:p>
          <a:p>
            <a:endParaRPr lang="en-US" dirty="0">
              <a:latin typeface="Lato Light" panose="020F0302020204030203" pitchFamily="34" charset="0"/>
            </a:endParaRPr>
          </a:p>
          <a:p>
            <a:r>
              <a:rPr lang="en-US" dirty="0">
                <a:latin typeface="Lato Light" panose="020F0302020204030203" pitchFamily="34" charset="0"/>
              </a:rPr>
              <a:t>Water: </a:t>
            </a:r>
            <a:r>
              <a:rPr lang="en-US" dirty="0" err="1">
                <a:latin typeface="Lato Light" panose="020F0302020204030203" pitchFamily="34" charset="0"/>
              </a:rPr>
              <a:t>Navier</a:t>
            </a:r>
            <a:r>
              <a:rPr lang="en-US" dirty="0">
                <a:latin typeface="Lato Light" panose="020F0302020204030203" pitchFamily="34" charset="0"/>
              </a:rPr>
              <a:t>-Stokes</a:t>
            </a:r>
          </a:p>
        </p:txBody>
      </p:sp>
      <p:cxnSp>
        <p:nvCxnSpPr>
          <p:cNvPr id="7" name="Straight Connector 6"/>
          <p:cNvCxnSpPr/>
          <p:nvPr/>
        </p:nvCxnSpPr>
        <p:spPr>
          <a:xfrm>
            <a:off x="2655147" y="3308793"/>
            <a:ext cx="2843285"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09910" y="3098239"/>
            <a:ext cx="2105063" cy="1169551"/>
          </a:xfrm>
          <a:prstGeom prst="rect">
            <a:avLst/>
          </a:prstGeom>
          <a:noFill/>
        </p:spPr>
        <p:txBody>
          <a:bodyPr wrap="none" rtlCol="0">
            <a:spAutoFit/>
          </a:bodyPr>
          <a:lstStyle/>
          <a:p>
            <a:r>
              <a:rPr lang="en-US" dirty="0">
                <a:latin typeface="Lato Light" panose="020F0302020204030203" pitchFamily="34" charset="0"/>
              </a:rPr>
              <a:t>Fluid forces on the </a:t>
            </a:r>
            <a:br>
              <a:rPr lang="en-US" dirty="0">
                <a:latin typeface="Lato Light" panose="020F0302020204030203" pitchFamily="34" charset="0"/>
              </a:rPr>
            </a:br>
            <a:r>
              <a:rPr lang="en-US" dirty="0">
                <a:latin typeface="Lato Light" panose="020F0302020204030203" pitchFamily="34" charset="0"/>
              </a:rPr>
              <a:t>sphere’s surface:</a:t>
            </a:r>
          </a:p>
          <a:p>
            <a:endParaRPr lang="en-US" dirty="0">
              <a:latin typeface="Lato Light" panose="020F0302020204030203" pitchFamily="34" charset="0"/>
            </a:endParaRPr>
          </a:p>
          <a:p>
            <a:endParaRPr lang="en-US" dirty="0">
              <a:latin typeface="Lato Light" panose="020F0302020204030203" pitchFamily="34" charset="0"/>
            </a:endParaRPr>
          </a:p>
          <a:p>
            <a:r>
              <a:rPr lang="en-US" dirty="0">
                <a:latin typeface="Lato Light" panose="020F0302020204030203" pitchFamily="34" charset="0"/>
              </a:rPr>
              <a:t>Gravity forces on sphere:</a:t>
            </a:r>
          </a:p>
        </p:txBody>
      </p:sp>
      <p:cxnSp>
        <p:nvCxnSpPr>
          <p:cNvPr id="14" name="Straight Connector 13"/>
          <p:cNvCxnSpPr/>
          <p:nvPr/>
        </p:nvCxnSpPr>
        <p:spPr>
          <a:xfrm>
            <a:off x="6376005" y="3308793"/>
            <a:ext cx="2719869"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a:stretch>
            <a:fillRect/>
          </a:stretch>
        </p:blipFill>
        <p:spPr>
          <a:xfrm>
            <a:off x="9135570" y="4358029"/>
            <a:ext cx="1287007" cy="686848"/>
          </a:xfrm>
          <a:prstGeom prst="rect">
            <a:avLst/>
          </a:prstGeom>
        </p:spPr>
      </p:pic>
      <p:sp>
        <p:nvSpPr>
          <p:cNvPr id="15" name="TextBox 14"/>
          <p:cNvSpPr txBox="1"/>
          <p:nvPr/>
        </p:nvSpPr>
        <p:spPr>
          <a:xfrm>
            <a:off x="8941594" y="1697270"/>
            <a:ext cx="2273379" cy="954107"/>
          </a:xfrm>
          <a:prstGeom prst="rect">
            <a:avLst/>
          </a:prstGeom>
          <a:noFill/>
        </p:spPr>
        <p:txBody>
          <a:bodyPr wrap="none" rtlCol="0">
            <a:spAutoFit/>
          </a:bodyPr>
          <a:lstStyle/>
          <a:p>
            <a:r>
              <a:rPr lang="en-US" dirty="0"/>
              <a:t>Sphere motion:</a:t>
            </a:r>
          </a:p>
          <a:p>
            <a:r>
              <a:rPr lang="en-US" dirty="0"/>
              <a:t>Moving mesh based on </a:t>
            </a:r>
            <a:br>
              <a:rPr lang="en-US" dirty="0"/>
            </a:br>
            <a:r>
              <a:rPr lang="en-US" dirty="0"/>
              <a:t>the balance of forces from</a:t>
            </a:r>
            <a:br>
              <a:rPr lang="en-US" dirty="0"/>
            </a:br>
            <a:r>
              <a:rPr lang="en-US" dirty="0"/>
              <a:t>the fluid and gravity forces</a:t>
            </a:r>
          </a:p>
        </p:txBody>
      </p:sp>
      <p:pic>
        <p:nvPicPr>
          <p:cNvPr id="10" name="Picture 9"/>
          <p:cNvPicPr>
            <a:picLocks noChangeAspect="1"/>
          </p:cNvPicPr>
          <p:nvPr/>
        </p:nvPicPr>
        <p:blipFill>
          <a:blip r:embed="rId4"/>
          <a:stretch>
            <a:fillRect/>
          </a:stretch>
        </p:blipFill>
        <p:spPr>
          <a:xfrm>
            <a:off x="9135570" y="3645995"/>
            <a:ext cx="2717818" cy="303612"/>
          </a:xfrm>
          <a:prstGeom prst="rect">
            <a:avLst/>
          </a:prstGeom>
        </p:spPr>
      </p:pic>
      <p:sp>
        <p:nvSpPr>
          <p:cNvPr id="16" name="TextBox 15"/>
          <p:cNvSpPr txBox="1"/>
          <p:nvPr/>
        </p:nvSpPr>
        <p:spPr>
          <a:xfrm>
            <a:off x="895029" y="1701151"/>
            <a:ext cx="2225288" cy="954107"/>
          </a:xfrm>
          <a:prstGeom prst="rect">
            <a:avLst/>
          </a:prstGeom>
          <a:noFill/>
        </p:spPr>
        <p:txBody>
          <a:bodyPr wrap="none" rtlCol="0">
            <a:spAutoFit/>
          </a:bodyPr>
          <a:lstStyle/>
          <a:p>
            <a:r>
              <a:rPr lang="en-US" dirty="0"/>
              <a:t>Two-phase flow model for</a:t>
            </a:r>
            <a:br>
              <a:rPr lang="en-US" dirty="0"/>
            </a:br>
            <a:r>
              <a:rPr lang="en-US" dirty="0"/>
              <a:t>detailed surface  tracking</a:t>
            </a:r>
            <a:br>
              <a:rPr lang="en-US" dirty="0"/>
            </a:br>
            <a:r>
              <a:rPr lang="en-US" dirty="0"/>
              <a:t>based on the phase </a:t>
            </a:r>
            <a:br>
              <a:rPr lang="en-US" dirty="0"/>
            </a:br>
            <a:r>
              <a:rPr lang="en-US" dirty="0"/>
              <a:t>field method</a:t>
            </a:r>
          </a:p>
        </p:txBody>
      </p:sp>
      <p:cxnSp>
        <p:nvCxnSpPr>
          <p:cNvPr id="8" name="Connector: Elbow 7">
            <a:extLst>
              <a:ext uri="{FF2B5EF4-FFF2-40B4-BE49-F238E27FC236}">
                <a16:creationId xmlns:a16="http://schemas.microsoft.com/office/drawing/2014/main" id="{C56C895A-CE7C-4C77-BEE4-BC71BB878361}"/>
              </a:ext>
            </a:extLst>
          </p:cNvPr>
          <p:cNvCxnSpPr>
            <a:cxnSpLocks/>
            <a:stCxn id="5" idx="2"/>
          </p:cNvCxnSpPr>
          <p:nvPr/>
        </p:nvCxnSpPr>
        <p:spPr>
          <a:xfrm rot="16200000" flipH="1">
            <a:off x="3040570" y="2836033"/>
            <a:ext cx="574921" cy="343843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39F3D2C4-CCC3-45BA-8185-B863D4E6D808}"/>
              </a:ext>
            </a:extLst>
          </p:cNvPr>
          <p:cNvCxnSpPr>
            <a:cxnSpLocks/>
          </p:cNvCxnSpPr>
          <p:nvPr/>
        </p:nvCxnSpPr>
        <p:spPr>
          <a:xfrm>
            <a:off x="2721927" y="3692311"/>
            <a:ext cx="2894636" cy="105490"/>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5121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Results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5066" y="1314873"/>
            <a:ext cx="5872480" cy="4404360"/>
          </a:xfrm>
          <a:prstGeom prst="rect">
            <a:avLst/>
          </a:prstGeom>
        </p:spPr>
      </p:pic>
      <p:sp>
        <p:nvSpPr>
          <p:cNvPr id="10" name="TextBox 9">
            <a:extLst>
              <a:ext uri="{FF2B5EF4-FFF2-40B4-BE49-F238E27FC236}">
                <a16:creationId xmlns:a16="http://schemas.microsoft.com/office/drawing/2014/main" id="{D121356F-109A-4343-AAA2-5E971A0870C3}"/>
              </a:ext>
            </a:extLst>
          </p:cNvPr>
          <p:cNvSpPr txBox="1"/>
          <p:nvPr/>
        </p:nvSpPr>
        <p:spPr>
          <a:xfrm>
            <a:off x="609600" y="2028616"/>
            <a:ext cx="2528587" cy="2800767"/>
          </a:xfrm>
          <a:prstGeom prst="rect">
            <a:avLst/>
          </a:prstGeom>
          <a:noFill/>
        </p:spPr>
        <p:txBody>
          <a:bodyPr wrap="square" rtlCol="0">
            <a:spAutoFit/>
          </a:bodyPr>
          <a:lstStyle/>
          <a:p>
            <a:r>
              <a:rPr lang="en-US" sz="1600" dirty="0"/>
              <a:t>The falling spherical particle creates a vigorous flow field as it displaces the surrounding air </a:t>
            </a:r>
            <a:br>
              <a:rPr lang="en-US" sz="1600" dirty="0"/>
            </a:br>
            <a:r>
              <a:rPr lang="en-US" sz="1600" dirty="0"/>
              <a:t>and water. </a:t>
            </a:r>
          </a:p>
          <a:p>
            <a:endParaRPr lang="en-US" sz="1600" dirty="0"/>
          </a:p>
          <a:p>
            <a:r>
              <a:rPr lang="en-US" sz="1600" dirty="0"/>
              <a:t>Due to the small dimensions and small velocity, there is no splash when the particle hits the water surface.</a:t>
            </a:r>
          </a:p>
        </p:txBody>
      </p:sp>
    </p:spTree>
    <p:extLst>
      <p:ext uri="{BB962C8B-B14F-4D97-AF65-F5344CB8AC3E}">
        <p14:creationId xmlns:p14="http://schemas.microsoft.com/office/powerpoint/2010/main" val="2669994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pic>
        <p:nvPicPr>
          <p:cNvPr id="9" name="Picture 8">
            <a:extLst>
              <a:ext uri="{FF2B5EF4-FFF2-40B4-BE49-F238E27FC236}">
                <a16:creationId xmlns:a16="http://schemas.microsoft.com/office/drawing/2014/main" id="{8D00A52E-467D-4397-8315-1031F5758F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5066" y="1314873"/>
            <a:ext cx="5872480" cy="4404360"/>
          </a:xfrm>
          <a:prstGeom prst="rect">
            <a:avLst/>
          </a:prstGeom>
        </p:spPr>
      </p:pic>
      <p:sp>
        <p:nvSpPr>
          <p:cNvPr id="5" name="TextBox 4">
            <a:extLst>
              <a:ext uri="{FF2B5EF4-FFF2-40B4-BE49-F238E27FC236}">
                <a16:creationId xmlns:a16="http://schemas.microsoft.com/office/drawing/2014/main" id="{06BF9C58-1DFD-45FF-B3CE-995A3AE400E4}"/>
              </a:ext>
            </a:extLst>
          </p:cNvPr>
          <p:cNvSpPr txBox="1"/>
          <p:nvPr/>
        </p:nvSpPr>
        <p:spPr>
          <a:xfrm>
            <a:off x="609599" y="2028615"/>
            <a:ext cx="2528587" cy="2800767"/>
          </a:xfrm>
          <a:prstGeom prst="rect">
            <a:avLst/>
          </a:prstGeom>
          <a:noFill/>
        </p:spPr>
        <p:txBody>
          <a:bodyPr wrap="square" rtlCol="0">
            <a:spAutoFit/>
          </a:bodyPr>
          <a:lstStyle/>
          <a:p>
            <a:r>
              <a:rPr lang="en-US" sz="1600" dirty="0"/>
              <a:t>The falling spherical particle creates a vigorous flow field as it displaces the surrounding air </a:t>
            </a:r>
            <a:br>
              <a:rPr lang="en-US" sz="1600" dirty="0"/>
            </a:br>
            <a:r>
              <a:rPr lang="en-US" sz="1600" dirty="0"/>
              <a:t>and water. </a:t>
            </a:r>
          </a:p>
          <a:p>
            <a:endParaRPr lang="en-US" sz="1600" dirty="0"/>
          </a:p>
          <a:p>
            <a:r>
              <a:rPr lang="en-US" sz="1600" dirty="0"/>
              <a:t>Due to the small dimensions and small velocity, there is no splash when the particle hits the water surface.</a:t>
            </a:r>
          </a:p>
        </p:txBody>
      </p:sp>
    </p:spTree>
    <p:extLst>
      <p:ext uri="{BB962C8B-B14F-4D97-AF65-F5344CB8AC3E}">
        <p14:creationId xmlns:p14="http://schemas.microsoft.com/office/powerpoint/2010/main" val="85358789"/>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docProps/app.xml><?xml version="1.0" encoding="utf-8"?>
<Properties xmlns="http://schemas.openxmlformats.org/officeDocument/2006/extended-properties" xmlns:vt="http://schemas.openxmlformats.org/officeDocument/2006/docPropsVTypes">
  <Template>MallV5.5</Template>
  <TotalTime>297</TotalTime>
  <Words>171</Words>
  <Application>Microsoft Office PowerPoint</Application>
  <PresentationFormat>Widescreen</PresentationFormat>
  <Paragraphs>34</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Lato</vt:lpstr>
      <vt:lpstr>Lato Black</vt:lpstr>
      <vt:lpstr>Lato Light</vt:lpstr>
      <vt:lpstr>Wingdings</vt:lpstr>
      <vt:lpstr>comsol-slide-template-NEW</vt:lpstr>
      <vt:lpstr>Modeling a Spherical Particle  Falling on a Water Surface</vt:lpstr>
      <vt:lpstr>Model Definition</vt:lpstr>
      <vt:lpstr>Model Definition</vt:lpstr>
      <vt:lpstr>Results</vt:lpstr>
      <vt:lpstr>Results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a Sphere Falling on a Water Surface</dc:title>
  <dc:creator>Ed Fontes</dc:creator>
  <cp:lastModifiedBy>Ed Fontes</cp:lastModifiedBy>
  <cp:revision>17</cp:revision>
  <dcterms:created xsi:type="dcterms:W3CDTF">2018-01-05T07:29:35Z</dcterms:created>
  <dcterms:modified xsi:type="dcterms:W3CDTF">2024-12-02T07:02:45Z</dcterms:modified>
</cp:coreProperties>
</file>