
<file path=[Content_Types].xml><?xml version="1.0" encoding="utf-8"?>
<Types xmlns="http://schemas.openxmlformats.org/package/2006/content-types">
  <Default Extension="png" ContentType="image/png"/>
  <Default Extension="tmp"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3.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 id="2147483677" r:id="rId2"/>
    <p:sldMasterId id="2147483696" r:id="rId3"/>
    <p:sldMasterId id="2147483759" r:id="rId4"/>
  </p:sldMasterIdLst>
  <p:notesMasterIdLst>
    <p:notesMasterId r:id="rId16"/>
  </p:notesMasterIdLst>
  <p:sldIdLst>
    <p:sldId id="256" r:id="rId5"/>
    <p:sldId id="269" r:id="rId6"/>
    <p:sldId id="270" r:id="rId7"/>
    <p:sldId id="258" r:id="rId8"/>
    <p:sldId id="271" r:id="rId9"/>
    <p:sldId id="272" r:id="rId10"/>
    <p:sldId id="260" r:id="rId11"/>
    <p:sldId id="265" r:id="rId12"/>
    <p:sldId id="266" r:id="rId13"/>
    <p:sldId id="262" r:id="rId14"/>
    <p:sldId id="267"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F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79" autoAdjust="0"/>
    <p:restoredTop sz="86402" autoAdjust="0"/>
  </p:normalViewPr>
  <p:slideViewPr>
    <p:cSldViewPr snapToGrid="0" showGuides="1">
      <p:cViewPr varScale="1">
        <p:scale>
          <a:sx n="100" d="100"/>
          <a:sy n="100" d="100"/>
        </p:scale>
        <p:origin x="114" y="27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8C03F2-64EA-4ECC-9EFA-A79181663732}" type="datetimeFigureOut">
              <a:rPr lang="en-SE" smtClean="0"/>
              <a:t>2024-12-02</a:t>
            </a:fld>
            <a:endParaRPr lang="en-S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4C14196-2A9C-4660-B4DC-7AF930D47C16}" type="slidenum">
              <a:rPr lang="en-SE" smtClean="0"/>
              <a:t>‹#›</a:t>
            </a:fld>
            <a:endParaRPr lang="en-SE"/>
          </a:p>
        </p:txBody>
      </p:sp>
    </p:spTree>
    <p:extLst>
      <p:ext uri="{BB962C8B-B14F-4D97-AF65-F5344CB8AC3E}">
        <p14:creationId xmlns:p14="http://schemas.microsoft.com/office/powerpoint/2010/main" val="90658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C14196-2A9C-4660-B4DC-7AF930D47C16}" type="slidenum">
              <a:rPr lang="en-SE" smtClean="0"/>
              <a:t>2</a:t>
            </a:fld>
            <a:endParaRPr lang="en-SE"/>
          </a:p>
        </p:txBody>
      </p:sp>
    </p:spTree>
    <p:extLst>
      <p:ext uri="{BB962C8B-B14F-4D97-AF65-F5344CB8AC3E}">
        <p14:creationId xmlns:p14="http://schemas.microsoft.com/office/powerpoint/2010/main" val="4340570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C14196-2A9C-4660-B4DC-7AF930D47C16}" type="slidenum">
              <a:rPr lang="en-SE" smtClean="0"/>
              <a:t>3</a:t>
            </a:fld>
            <a:endParaRPr lang="en-SE"/>
          </a:p>
        </p:txBody>
      </p:sp>
    </p:spTree>
    <p:extLst>
      <p:ext uri="{BB962C8B-B14F-4D97-AF65-F5344CB8AC3E}">
        <p14:creationId xmlns:p14="http://schemas.microsoft.com/office/powerpoint/2010/main" val="25037856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4C14196-2A9C-4660-B4DC-7AF930D47C16}" type="slidenum">
              <a:rPr lang="en-SE" smtClean="0"/>
              <a:t>4</a:t>
            </a:fld>
            <a:endParaRPr lang="en-SE"/>
          </a:p>
        </p:txBody>
      </p:sp>
    </p:spTree>
    <p:extLst>
      <p:ext uri="{BB962C8B-B14F-4D97-AF65-F5344CB8AC3E}">
        <p14:creationId xmlns:p14="http://schemas.microsoft.com/office/powerpoint/2010/main" val="4116295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4.png"/><Relationship Id="rId1" Type="http://schemas.openxmlformats.org/officeDocument/2006/relationships/slideMaster" Target="../slideMasters/slideMaster4.xml"/><Relationship Id="rId4" Type="http://schemas.openxmlformats.org/officeDocument/2006/relationships/image" Target="../media/image8.emf"/></Relationships>
</file>

<file path=ppt/slideLayouts/_rels/slideLayout1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5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4.xml"/></Relationships>
</file>

<file path=ppt/slideLayouts/_rels/slideLayout151.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152.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53.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4.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32.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9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3.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4603639"/>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4967706"/>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542311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191322235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791710165"/>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7971900"/>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420832496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37222969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7180209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166600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22845583"/>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235304293"/>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1260824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811711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5434179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0455216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4920276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2363710"/>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786629977"/>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375789080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021577112"/>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56250779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367385807"/>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12276150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2842161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8534400" y="279400"/>
            <a:ext cx="3352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42432350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099225595"/>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28199657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4129367578"/>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04401342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409473154"/>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473753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43046466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20449355"/>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524064206"/>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61079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119273046"/>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4323126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389370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6270435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7869839"/>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158065959"/>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8779632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6469346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487077118"/>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4720217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054879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607730412"/>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28238916"/>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54735687"/>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275869"/>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33845029"/>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85437075"/>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5903340"/>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5130326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2651041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947076444"/>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53623"/>
            <a:ext cx="1422400" cy="382735"/>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54371" y="298551"/>
            <a:ext cx="1003093" cy="92877"/>
          </a:xfrm>
          <a:prstGeom prst="rect">
            <a:avLst/>
          </a:prstGeom>
        </p:spPr>
      </p:pic>
    </p:spTree>
    <p:extLst>
      <p:ext uri="{BB962C8B-B14F-4D97-AF65-F5344CB8AC3E}">
        <p14:creationId xmlns:p14="http://schemas.microsoft.com/office/powerpoint/2010/main" val="27181255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20602817"/>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572633457"/>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569660"/>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82307525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033620298"/>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5"/>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65033717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1710268"/>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634923"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634923"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365238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7021082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1710268"/>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634923"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634923"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3549001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2"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63492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63492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2206258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1710268"/>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1" y="4582089"/>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1" y="4946156"/>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3" y="4582089"/>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3" y="4946156"/>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841889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4038600"/>
            <a:ext cx="10750549" cy="1642533"/>
          </a:xfrm>
          <a:prstGeom prst="rect">
            <a:avLst/>
          </a:prstGeom>
        </p:spPr>
        <p:txBody>
          <a:bodyPr anchor="b">
            <a:normAutofit/>
          </a:bodyPr>
          <a:lstStyle>
            <a:lvl1pPr>
              <a:defRPr sz="48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5690369"/>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6054436"/>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3639059" y="5705075"/>
            <a:ext cx="2450592" cy="465667"/>
          </a:xfrm>
          <a:prstGeom prst="rect">
            <a:avLst/>
          </a:prstGeom>
        </p:spPr>
        <p:txBody>
          <a:bodyPr anchor="b">
            <a:normAutofit/>
          </a:bodyPr>
          <a:lstStyle>
            <a:lvl1pPr marL="0" indent="0">
              <a:spcBef>
                <a:spcPts val="133"/>
              </a:spcBef>
              <a:buNone/>
              <a:defRPr sz="2400">
                <a:solidFill>
                  <a:schemeClr val="bg2"/>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3639059" y="6069142"/>
            <a:ext cx="2450592" cy="604253"/>
          </a:xfrm>
          <a:prstGeom prst="rect">
            <a:avLst/>
          </a:prstGeom>
        </p:spPr>
        <p:txBody>
          <a:bodyPr>
            <a:normAutofit/>
          </a:bodyPr>
          <a:lstStyle>
            <a:lvl1pPr marL="0" indent="0">
              <a:spcBef>
                <a:spcPts val="133"/>
              </a:spcBef>
              <a:buNone/>
              <a:defRPr sz="1600" b="0" i="0">
                <a:solidFill>
                  <a:schemeClr val="bg2"/>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1349213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9"/>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70" indent="0" algn="ctr">
              <a:buNone/>
              <a:defRPr sz="2667"/>
            </a:lvl2pPr>
            <a:lvl3pPr marL="1219140" indent="0" algn="ctr">
              <a:buNone/>
              <a:defRPr sz="2400"/>
            </a:lvl3pPr>
            <a:lvl4pPr marL="1828709" indent="0" algn="ctr">
              <a:buNone/>
              <a:defRPr sz="2133"/>
            </a:lvl4pPr>
            <a:lvl5pPr marL="2438278" indent="0" algn="ctr">
              <a:buNone/>
              <a:defRPr sz="2133"/>
            </a:lvl5pPr>
            <a:lvl6pPr marL="3047848" indent="0" algn="ctr">
              <a:buNone/>
              <a:defRPr sz="2133"/>
            </a:lvl6pPr>
            <a:lvl7pPr marL="3657418" indent="0" algn="ctr">
              <a:buNone/>
              <a:defRPr sz="2133"/>
            </a:lvl7pPr>
            <a:lvl8pPr marL="4266987" indent="0" algn="ctr">
              <a:buNone/>
              <a:defRPr sz="2133"/>
            </a:lvl8pPr>
            <a:lvl9pPr marL="4876557"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22477765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7418473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1" y="1371602"/>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2"/>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614442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9" y="1371602"/>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70" indent="0">
              <a:buNone/>
              <a:defRPr sz="2667" b="1"/>
            </a:lvl2pPr>
            <a:lvl3pPr marL="1219140" indent="0">
              <a:buNone/>
              <a:defRPr sz="2400" b="1"/>
            </a:lvl3pPr>
            <a:lvl4pPr marL="1828709" indent="0">
              <a:buNone/>
              <a:defRPr sz="2133" b="1"/>
            </a:lvl4pPr>
            <a:lvl5pPr marL="2438278" indent="0">
              <a:buNone/>
              <a:defRPr sz="2133" b="1"/>
            </a:lvl5pPr>
            <a:lvl6pPr marL="3047848" indent="0">
              <a:buNone/>
              <a:defRPr sz="2133" b="1"/>
            </a:lvl6pPr>
            <a:lvl7pPr marL="3657418" indent="0">
              <a:buNone/>
              <a:defRPr sz="2133" b="1"/>
            </a:lvl7pPr>
            <a:lvl8pPr marL="4266987" indent="0">
              <a:buNone/>
              <a:defRPr sz="2133" b="1"/>
            </a:lvl8pPr>
            <a:lvl9pPr marL="4876557"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9" y="2209777"/>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500"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70" indent="0">
              <a:buNone/>
              <a:defRPr sz="2667" b="1"/>
            </a:lvl2pPr>
            <a:lvl3pPr marL="1219140" indent="0">
              <a:buNone/>
              <a:defRPr sz="2400" b="1"/>
            </a:lvl3pPr>
            <a:lvl4pPr marL="1828709" indent="0">
              <a:buNone/>
              <a:defRPr sz="2133" b="1"/>
            </a:lvl4pPr>
            <a:lvl5pPr marL="2438278" indent="0">
              <a:buNone/>
              <a:defRPr sz="2133" b="1"/>
            </a:lvl5pPr>
            <a:lvl6pPr marL="3047848" indent="0">
              <a:buNone/>
              <a:defRPr sz="2133" b="1"/>
            </a:lvl6pPr>
            <a:lvl7pPr marL="3657418" indent="0">
              <a:buNone/>
              <a:defRPr sz="2133" b="1"/>
            </a:lvl7pPr>
            <a:lvl8pPr marL="4266987" indent="0">
              <a:buNone/>
              <a:defRPr sz="2133" b="1"/>
            </a:lvl8pPr>
            <a:lvl9pPr marL="4876557"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500" y="2209799"/>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794918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4"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70" indent="0">
              <a:buNone/>
              <a:defRPr/>
            </a:lvl2pPr>
            <a:lvl3pPr marL="1219140" indent="0">
              <a:buNone/>
              <a:defRPr/>
            </a:lvl3pPr>
          </a:lstStyle>
          <a:p>
            <a:pPr lvl="0"/>
            <a:r>
              <a:rPr lang="en-US"/>
              <a:t>Edit Master text styles</a:t>
            </a:r>
          </a:p>
        </p:txBody>
      </p:sp>
    </p:spTree>
    <p:extLst>
      <p:ext uri="{BB962C8B-B14F-4D97-AF65-F5344CB8AC3E}">
        <p14:creationId xmlns:p14="http://schemas.microsoft.com/office/powerpoint/2010/main" val="4016871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60534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9"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9"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4948354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9"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9"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0041668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7" y="990600"/>
            <a:ext cx="7084483"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534400" y="279400"/>
            <a:ext cx="3352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7" y="2057400"/>
            <a:ext cx="7084483" cy="4216400"/>
          </a:xfrm>
          <a:prstGeom prst="rect">
            <a:avLst/>
          </a:prstGeom>
        </p:spPr>
        <p:txBody>
          <a:bodyPr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5109892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5"/>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2"/>
            <a:ext cx="3352800" cy="584775"/>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24652909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1"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571750"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571750"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74117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74117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965200"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513729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05884848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2"/>
            <a:ext cx="3860800" cy="1569660"/>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7"/>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971819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3"/>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2"/>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60799866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1"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5"/>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3"/>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2"/>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3"/>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2"/>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39718028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1_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2667">
                <a:latin typeface="Lato" panose="020F0502020204030203" pitchFamily="34" charset="0"/>
              </a:defRPr>
            </a:lvl4pPr>
            <a:lvl5pPr marL="2438339"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5486400" y="5869517"/>
            <a:ext cx="2641600" cy="709081"/>
          </a:xfrm>
        </p:spPr>
        <p:txBody>
          <a:bodyPr>
            <a:normAutofit/>
          </a:bodyPr>
          <a:lstStyle>
            <a:lvl1pPr marL="0" indent="0">
              <a:buNone/>
              <a:defRPr sz="1067" b="1" i="1">
                <a:solidFill>
                  <a:srgbClr val="3B81B7"/>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312563014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2_OPTIONAL 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p:nvPr>
        </p:nvSpPr>
        <p:spPr>
          <a:xfrm>
            <a:off x="5486400" y="279401"/>
            <a:ext cx="6400800" cy="62992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573" indent="0">
              <a:buNone/>
              <a:defRPr sz="2667">
                <a:latin typeface="Lato" panose="020F0502020204030203" pitchFamily="34" charset="0"/>
              </a:defRPr>
            </a:lvl4pPr>
            <a:lvl5pPr marL="2438098" indent="0">
              <a:buNone/>
              <a:defRPr sz="2667">
                <a:latin typeface="Lato" panose="020F0502020204030203" pitchFamily="34" charset="0"/>
              </a:defRPr>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840323" y="457200"/>
            <a:ext cx="3932767" cy="16002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840323"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585642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7697631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2834051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11768416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22788028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2685246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1524000" y="1121833"/>
            <a:ext cx="9347200" cy="2387600"/>
          </a:xfrm>
          <a:prstGeom prst="rect">
            <a:avLst/>
          </a:prstGeom>
        </p:spPr>
        <p:txBody>
          <a:bodyPr anchor="b">
            <a:normAutofit/>
          </a:bodyPr>
          <a:lstStyle>
            <a:lvl1pPr algn="ct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Tree>
    <p:extLst>
      <p:ext uri="{BB962C8B-B14F-4D97-AF65-F5344CB8AC3E}">
        <p14:creationId xmlns:p14="http://schemas.microsoft.com/office/powerpoint/2010/main" val="39503087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23510403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665946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6137858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2226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2179126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44761382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0188368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71555729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117782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184501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17779281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4032619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0271540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22212693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71642848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63136701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241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9877"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8758417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18973272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85763924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89093343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112678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1"/>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267373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78148642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936140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335380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428997436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474850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7356916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3814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0839058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8559441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0936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840318" y="1371601"/>
            <a:ext cx="5293783" cy="838175"/>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840318" y="2209775"/>
            <a:ext cx="5293783" cy="4165607"/>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86499" y="1371601"/>
            <a:ext cx="5295901" cy="838200"/>
          </a:xfrm>
          <a:prstGeom prst="rect">
            <a:avLst/>
          </a:prstGeom>
        </p:spPr>
        <p:txBody>
          <a:bodyPr anchor="t">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86499" y="2209798"/>
            <a:ext cx="5295901" cy="4165583"/>
          </a:xfrm>
          <a:prstGeom prst="rect">
            <a:avLst/>
          </a:prstGeom>
        </p:spPr>
        <p:txBody>
          <a:bodyPr>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22497280"/>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9035608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72793444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851867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3437617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59960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637707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59960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637707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6120940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09165174"/>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6394238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1534924"/>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8028762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45111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838200" y="1371600"/>
            <a:ext cx="10744200" cy="500380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838200" y="381000"/>
            <a:ext cx="10744200" cy="990600"/>
          </a:xfrm>
          <a:prstGeom prst="rect">
            <a:avLst/>
          </a:prstGeom>
        </p:spPr>
        <p:txBody>
          <a:bodyP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7546163" y="5969000"/>
            <a:ext cx="4036237" cy="406400"/>
          </a:xfrm>
        </p:spPr>
        <p:txBody>
          <a:bodyPr>
            <a:normAutofit/>
          </a:bodyPr>
          <a:lstStyle>
            <a:lvl1pPr marL="0" indent="0">
              <a:buNone/>
              <a:defRPr sz="1067" b="1" i="1">
                <a:solidFill>
                  <a:schemeClr val="accent2"/>
                </a:solidFill>
                <a:latin typeface="Lato" panose="020F0502020204030203" pitchFamily="34" charset="77"/>
              </a:defRPr>
            </a:lvl1pPr>
            <a:lvl2pPr marL="609585" indent="0">
              <a:buNone/>
              <a:defRPr/>
            </a:lvl2pPr>
            <a:lvl3pPr marL="1219170" indent="0">
              <a:buNone/>
              <a:defRPr/>
            </a:lvl3pPr>
          </a:lstStyle>
          <a:p>
            <a:pPr lvl="0"/>
            <a:r>
              <a:rPr lang="en-US"/>
              <a:t>Edit Master text styles</a:t>
            </a:r>
          </a:p>
        </p:txBody>
      </p:sp>
    </p:spTree>
    <p:extLst>
      <p:ext uri="{BB962C8B-B14F-4D97-AF65-F5344CB8AC3E}">
        <p14:creationId xmlns:p14="http://schemas.microsoft.com/office/powerpoint/2010/main" val="173319886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49311844"/>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3668684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8338582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70651717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9474768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1772120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258770136"/>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412985254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43312144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6529363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28468734"/>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10404502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99094726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569660"/>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709398563"/>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75299005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5"/>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17755512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831852" y="1710268"/>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831851"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831851"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634923"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634923"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70" indent="0">
              <a:buNone/>
              <a:defRPr sz="2667">
                <a:solidFill>
                  <a:schemeClr val="tx1">
                    <a:tint val="75000"/>
                  </a:schemeClr>
                </a:solidFill>
              </a:defRPr>
            </a:lvl2pPr>
            <a:lvl3pPr marL="1219140" indent="0">
              <a:buNone/>
              <a:defRPr sz="2400">
                <a:solidFill>
                  <a:schemeClr val="tx1">
                    <a:tint val="75000"/>
                  </a:schemeClr>
                </a:solidFill>
              </a:defRPr>
            </a:lvl3pPr>
            <a:lvl4pPr marL="1828709" indent="0">
              <a:buNone/>
              <a:defRPr sz="2133">
                <a:solidFill>
                  <a:schemeClr val="tx1">
                    <a:tint val="75000"/>
                  </a:schemeClr>
                </a:solidFill>
              </a:defRPr>
            </a:lvl4pPr>
            <a:lvl5pPr marL="2438278" indent="0">
              <a:buNone/>
              <a:defRPr sz="2133">
                <a:solidFill>
                  <a:schemeClr val="tx1">
                    <a:tint val="75000"/>
                  </a:schemeClr>
                </a:solidFill>
              </a:defRPr>
            </a:lvl5pPr>
            <a:lvl6pPr marL="3047848" indent="0">
              <a:buNone/>
              <a:defRPr sz="2133">
                <a:solidFill>
                  <a:schemeClr val="tx1">
                    <a:tint val="75000"/>
                  </a:schemeClr>
                </a:solidFill>
              </a:defRPr>
            </a:lvl6pPr>
            <a:lvl7pPr marL="3657418" indent="0">
              <a:buNone/>
              <a:defRPr sz="2133">
                <a:solidFill>
                  <a:schemeClr val="tx1">
                    <a:tint val="75000"/>
                  </a:schemeClr>
                </a:solidFill>
              </a:defRPr>
            </a:lvl7pPr>
            <a:lvl8pPr marL="4266987" indent="0">
              <a:buNone/>
              <a:defRPr sz="2133">
                <a:solidFill>
                  <a:schemeClr val="tx1">
                    <a:tint val="75000"/>
                  </a:schemeClr>
                </a:solidFill>
              </a:defRPr>
            </a:lvl8pPr>
            <a:lvl9pPr marL="4876557"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8115145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9"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9" y="2057400"/>
            <a:ext cx="3932767" cy="4216400"/>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52694753"/>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04585131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8183489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6441238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3" Type="http://schemas.openxmlformats.org/officeDocument/2006/relationships/slideLayout" Target="../slideLayouts/slideLayout19.xml"/><Relationship Id="rId21" Type="http://schemas.openxmlformats.org/officeDocument/2006/relationships/image" Target="../media/image2.png"/><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image" Target="../media/image1.jp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19" Type="http://schemas.openxmlformats.org/officeDocument/2006/relationships/theme" Target="../theme/theme2.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26" Type="http://schemas.openxmlformats.org/officeDocument/2006/relationships/slideLayout" Target="../slideLayouts/slideLayout60.xml"/><Relationship Id="rId21" Type="http://schemas.openxmlformats.org/officeDocument/2006/relationships/slideLayout" Target="../slideLayouts/slideLayout55.xml"/><Relationship Id="rId34" Type="http://schemas.openxmlformats.org/officeDocument/2006/relationships/slideLayout" Target="../slideLayouts/slideLayout68.xml"/><Relationship Id="rId42" Type="http://schemas.openxmlformats.org/officeDocument/2006/relationships/slideLayout" Target="../slideLayouts/slideLayout76.xml"/><Relationship Id="rId47" Type="http://schemas.openxmlformats.org/officeDocument/2006/relationships/slideLayout" Target="../slideLayouts/slideLayout81.xml"/><Relationship Id="rId50" Type="http://schemas.openxmlformats.org/officeDocument/2006/relationships/slideLayout" Target="../slideLayouts/slideLayout84.xml"/><Relationship Id="rId55" Type="http://schemas.openxmlformats.org/officeDocument/2006/relationships/slideLayout" Target="../slideLayouts/slideLayout89.xml"/><Relationship Id="rId63" Type="http://schemas.openxmlformats.org/officeDocument/2006/relationships/theme" Target="../theme/theme3.xml"/><Relationship Id="rId7" Type="http://schemas.openxmlformats.org/officeDocument/2006/relationships/slideLayout" Target="../slideLayouts/slideLayout4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9" Type="http://schemas.openxmlformats.org/officeDocument/2006/relationships/slideLayout" Target="../slideLayouts/slideLayout63.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32" Type="http://schemas.openxmlformats.org/officeDocument/2006/relationships/slideLayout" Target="../slideLayouts/slideLayout66.xml"/><Relationship Id="rId37" Type="http://schemas.openxmlformats.org/officeDocument/2006/relationships/slideLayout" Target="../slideLayouts/slideLayout71.xml"/><Relationship Id="rId40" Type="http://schemas.openxmlformats.org/officeDocument/2006/relationships/slideLayout" Target="../slideLayouts/slideLayout74.xml"/><Relationship Id="rId45" Type="http://schemas.openxmlformats.org/officeDocument/2006/relationships/slideLayout" Target="../slideLayouts/slideLayout79.xml"/><Relationship Id="rId53" Type="http://schemas.openxmlformats.org/officeDocument/2006/relationships/slideLayout" Target="../slideLayouts/slideLayout87.xml"/><Relationship Id="rId58" Type="http://schemas.openxmlformats.org/officeDocument/2006/relationships/slideLayout" Target="../slideLayouts/slideLayout92.xml"/><Relationship Id="rId66" Type="http://schemas.openxmlformats.org/officeDocument/2006/relationships/image" Target="../media/image2.png"/><Relationship Id="rId5" Type="http://schemas.openxmlformats.org/officeDocument/2006/relationships/slideLayout" Target="../slideLayouts/slideLayout39.xml"/><Relationship Id="rId61" Type="http://schemas.openxmlformats.org/officeDocument/2006/relationships/slideLayout" Target="../slideLayouts/slideLayout95.xml"/><Relationship Id="rId19" Type="http://schemas.openxmlformats.org/officeDocument/2006/relationships/slideLayout" Target="../slideLayouts/slideLayout5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slideLayout" Target="../slideLayouts/slideLayout61.xml"/><Relationship Id="rId30" Type="http://schemas.openxmlformats.org/officeDocument/2006/relationships/slideLayout" Target="../slideLayouts/slideLayout64.xml"/><Relationship Id="rId35" Type="http://schemas.openxmlformats.org/officeDocument/2006/relationships/slideLayout" Target="../slideLayouts/slideLayout69.xml"/><Relationship Id="rId43" Type="http://schemas.openxmlformats.org/officeDocument/2006/relationships/slideLayout" Target="../slideLayouts/slideLayout77.xml"/><Relationship Id="rId48" Type="http://schemas.openxmlformats.org/officeDocument/2006/relationships/slideLayout" Target="../slideLayouts/slideLayout82.xml"/><Relationship Id="rId56" Type="http://schemas.openxmlformats.org/officeDocument/2006/relationships/slideLayout" Target="../slideLayouts/slideLayout90.xml"/><Relationship Id="rId64" Type="http://schemas.openxmlformats.org/officeDocument/2006/relationships/image" Target="../media/image7.emf"/><Relationship Id="rId8" Type="http://schemas.openxmlformats.org/officeDocument/2006/relationships/slideLayout" Target="../slideLayouts/slideLayout42.xml"/><Relationship Id="rId51" Type="http://schemas.openxmlformats.org/officeDocument/2006/relationships/slideLayout" Target="../slideLayouts/slideLayout85.xml"/><Relationship Id="rId3" Type="http://schemas.openxmlformats.org/officeDocument/2006/relationships/slideLayout" Target="../slideLayouts/slideLayout37.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slideLayout" Target="../slideLayouts/slideLayout59.xml"/><Relationship Id="rId33" Type="http://schemas.openxmlformats.org/officeDocument/2006/relationships/slideLayout" Target="../slideLayouts/slideLayout67.xml"/><Relationship Id="rId38" Type="http://schemas.openxmlformats.org/officeDocument/2006/relationships/slideLayout" Target="../slideLayouts/slideLayout72.xml"/><Relationship Id="rId46" Type="http://schemas.openxmlformats.org/officeDocument/2006/relationships/slideLayout" Target="../slideLayouts/slideLayout80.xml"/><Relationship Id="rId59" Type="http://schemas.openxmlformats.org/officeDocument/2006/relationships/slideLayout" Target="../slideLayouts/slideLayout93.xml"/><Relationship Id="rId20" Type="http://schemas.openxmlformats.org/officeDocument/2006/relationships/slideLayout" Target="../slideLayouts/slideLayout54.xml"/><Relationship Id="rId41" Type="http://schemas.openxmlformats.org/officeDocument/2006/relationships/slideLayout" Target="../slideLayouts/slideLayout75.xml"/><Relationship Id="rId54" Type="http://schemas.openxmlformats.org/officeDocument/2006/relationships/slideLayout" Target="../slideLayouts/slideLayout88.xml"/><Relationship Id="rId62" Type="http://schemas.openxmlformats.org/officeDocument/2006/relationships/slideLayout" Target="../slideLayouts/slideLayout9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28" Type="http://schemas.openxmlformats.org/officeDocument/2006/relationships/slideLayout" Target="../slideLayouts/slideLayout62.xml"/><Relationship Id="rId36" Type="http://schemas.openxmlformats.org/officeDocument/2006/relationships/slideLayout" Target="../slideLayouts/slideLayout70.xml"/><Relationship Id="rId49" Type="http://schemas.openxmlformats.org/officeDocument/2006/relationships/slideLayout" Target="../slideLayouts/slideLayout83.xml"/><Relationship Id="rId57" Type="http://schemas.openxmlformats.org/officeDocument/2006/relationships/slideLayout" Target="../slideLayouts/slideLayout91.xml"/><Relationship Id="rId10" Type="http://schemas.openxmlformats.org/officeDocument/2006/relationships/slideLayout" Target="../slideLayouts/slideLayout44.xml"/><Relationship Id="rId31" Type="http://schemas.openxmlformats.org/officeDocument/2006/relationships/slideLayout" Target="../slideLayouts/slideLayout65.xml"/><Relationship Id="rId44" Type="http://schemas.openxmlformats.org/officeDocument/2006/relationships/slideLayout" Target="../slideLayouts/slideLayout78.xml"/><Relationship Id="rId52" Type="http://schemas.openxmlformats.org/officeDocument/2006/relationships/slideLayout" Target="../slideLayouts/slideLayout86.xml"/><Relationship Id="rId60" Type="http://schemas.openxmlformats.org/officeDocument/2006/relationships/slideLayout" Target="../slideLayouts/slideLayout94.xml"/><Relationship Id="rId65" Type="http://schemas.openxmlformats.org/officeDocument/2006/relationships/image" Target="../media/image8.emf"/><Relationship Id="rId4" Type="http://schemas.openxmlformats.org/officeDocument/2006/relationships/slideLayout" Target="../slideLayouts/slideLayout38.xml"/><Relationship Id="rId9" Type="http://schemas.openxmlformats.org/officeDocument/2006/relationships/slideLayout" Target="../slideLayouts/slideLayout43.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39" Type="http://schemas.openxmlformats.org/officeDocument/2006/relationships/slideLayout" Target="../slideLayouts/slideLayout73.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09.xml"/><Relationship Id="rId18" Type="http://schemas.openxmlformats.org/officeDocument/2006/relationships/slideLayout" Target="../slideLayouts/slideLayout114.xml"/><Relationship Id="rId26" Type="http://schemas.openxmlformats.org/officeDocument/2006/relationships/slideLayout" Target="../slideLayouts/slideLayout122.xml"/><Relationship Id="rId39" Type="http://schemas.openxmlformats.org/officeDocument/2006/relationships/slideLayout" Target="../slideLayouts/slideLayout135.xml"/><Relationship Id="rId21" Type="http://schemas.openxmlformats.org/officeDocument/2006/relationships/slideLayout" Target="../slideLayouts/slideLayout117.xml"/><Relationship Id="rId34" Type="http://schemas.openxmlformats.org/officeDocument/2006/relationships/slideLayout" Target="../slideLayouts/slideLayout130.xml"/><Relationship Id="rId42" Type="http://schemas.openxmlformats.org/officeDocument/2006/relationships/slideLayout" Target="../slideLayouts/slideLayout138.xml"/><Relationship Id="rId47" Type="http://schemas.openxmlformats.org/officeDocument/2006/relationships/slideLayout" Target="../slideLayouts/slideLayout143.xml"/><Relationship Id="rId50" Type="http://schemas.openxmlformats.org/officeDocument/2006/relationships/slideLayout" Target="../slideLayouts/slideLayout146.xml"/><Relationship Id="rId55" Type="http://schemas.openxmlformats.org/officeDocument/2006/relationships/slideLayout" Target="../slideLayouts/slideLayout151.xml"/><Relationship Id="rId7" Type="http://schemas.openxmlformats.org/officeDocument/2006/relationships/slideLayout" Target="../slideLayouts/slideLayout103.xml"/><Relationship Id="rId2" Type="http://schemas.openxmlformats.org/officeDocument/2006/relationships/slideLayout" Target="../slideLayouts/slideLayout98.xml"/><Relationship Id="rId16" Type="http://schemas.openxmlformats.org/officeDocument/2006/relationships/slideLayout" Target="../slideLayouts/slideLayout112.xml"/><Relationship Id="rId29" Type="http://schemas.openxmlformats.org/officeDocument/2006/relationships/slideLayout" Target="../slideLayouts/slideLayout125.xml"/><Relationship Id="rId11" Type="http://schemas.openxmlformats.org/officeDocument/2006/relationships/slideLayout" Target="../slideLayouts/slideLayout107.xml"/><Relationship Id="rId24" Type="http://schemas.openxmlformats.org/officeDocument/2006/relationships/slideLayout" Target="../slideLayouts/slideLayout120.xml"/><Relationship Id="rId32" Type="http://schemas.openxmlformats.org/officeDocument/2006/relationships/slideLayout" Target="../slideLayouts/slideLayout128.xml"/><Relationship Id="rId37" Type="http://schemas.openxmlformats.org/officeDocument/2006/relationships/slideLayout" Target="../slideLayouts/slideLayout133.xml"/><Relationship Id="rId40" Type="http://schemas.openxmlformats.org/officeDocument/2006/relationships/slideLayout" Target="../slideLayouts/slideLayout136.xml"/><Relationship Id="rId45" Type="http://schemas.openxmlformats.org/officeDocument/2006/relationships/slideLayout" Target="../slideLayouts/slideLayout141.xml"/><Relationship Id="rId53" Type="http://schemas.openxmlformats.org/officeDocument/2006/relationships/slideLayout" Target="../slideLayouts/slideLayout149.xml"/><Relationship Id="rId58" Type="http://schemas.openxmlformats.org/officeDocument/2006/relationships/slideLayout" Target="../slideLayouts/slideLayout154.xml"/><Relationship Id="rId5" Type="http://schemas.openxmlformats.org/officeDocument/2006/relationships/slideLayout" Target="../slideLayouts/slideLayout101.xml"/><Relationship Id="rId61" Type="http://schemas.openxmlformats.org/officeDocument/2006/relationships/image" Target="../media/image8.emf"/><Relationship Id="rId19" Type="http://schemas.openxmlformats.org/officeDocument/2006/relationships/slideLayout" Target="../slideLayouts/slideLayout115.xml"/><Relationship Id="rId14" Type="http://schemas.openxmlformats.org/officeDocument/2006/relationships/slideLayout" Target="../slideLayouts/slideLayout110.xml"/><Relationship Id="rId22" Type="http://schemas.openxmlformats.org/officeDocument/2006/relationships/slideLayout" Target="../slideLayouts/slideLayout118.xml"/><Relationship Id="rId27" Type="http://schemas.openxmlformats.org/officeDocument/2006/relationships/slideLayout" Target="../slideLayouts/slideLayout123.xml"/><Relationship Id="rId30" Type="http://schemas.openxmlformats.org/officeDocument/2006/relationships/slideLayout" Target="../slideLayouts/slideLayout126.xml"/><Relationship Id="rId35" Type="http://schemas.openxmlformats.org/officeDocument/2006/relationships/slideLayout" Target="../slideLayouts/slideLayout131.xml"/><Relationship Id="rId43" Type="http://schemas.openxmlformats.org/officeDocument/2006/relationships/slideLayout" Target="../slideLayouts/slideLayout139.xml"/><Relationship Id="rId48" Type="http://schemas.openxmlformats.org/officeDocument/2006/relationships/slideLayout" Target="../slideLayouts/slideLayout144.xml"/><Relationship Id="rId56" Type="http://schemas.openxmlformats.org/officeDocument/2006/relationships/slideLayout" Target="../slideLayouts/slideLayout152.xml"/><Relationship Id="rId8" Type="http://schemas.openxmlformats.org/officeDocument/2006/relationships/slideLayout" Target="../slideLayouts/slideLayout104.xml"/><Relationship Id="rId51" Type="http://schemas.openxmlformats.org/officeDocument/2006/relationships/slideLayout" Target="../slideLayouts/slideLayout147.xml"/><Relationship Id="rId3" Type="http://schemas.openxmlformats.org/officeDocument/2006/relationships/slideLayout" Target="../slideLayouts/slideLayout99.xml"/><Relationship Id="rId12" Type="http://schemas.openxmlformats.org/officeDocument/2006/relationships/slideLayout" Target="../slideLayouts/slideLayout108.xml"/><Relationship Id="rId17" Type="http://schemas.openxmlformats.org/officeDocument/2006/relationships/slideLayout" Target="../slideLayouts/slideLayout113.xml"/><Relationship Id="rId25" Type="http://schemas.openxmlformats.org/officeDocument/2006/relationships/slideLayout" Target="../slideLayouts/slideLayout121.xml"/><Relationship Id="rId33" Type="http://schemas.openxmlformats.org/officeDocument/2006/relationships/slideLayout" Target="../slideLayouts/slideLayout129.xml"/><Relationship Id="rId38" Type="http://schemas.openxmlformats.org/officeDocument/2006/relationships/slideLayout" Target="../slideLayouts/slideLayout134.xml"/><Relationship Id="rId46" Type="http://schemas.openxmlformats.org/officeDocument/2006/relationships/slideLayout" Target="../slideLayouts/slideLayout142.xml"/><Relationship Id="rId59" Type="http://schemas.openxmlformats.org/officeDocument/2006/relationships/theme" Target="../theme/theme4.xml"/><Relationship Id="rId20" Type="http://schemas.openxmlformats.org/officeDocument/2006/relationships/slideLayout" Target="../slideLayouts/slideLayout116.xml"/><Relationship Id="rId41" Type="http://schemas.openxmlformats.org/officeDocument/2006/relationships/slideLayout" Target="../slideLayouts/slideLayout137.xml"/><Relationship Id="rId54" Type="http://schemas.openxmlformats.org/officeDocument/2006/relationships/slideLayout" Target="../slideLayouts/slideLayout150.xml"/><Relationship Id="rId62" Type="http://schemas.openxmlformats.org/officeDocument/2006/relationships/image" Target="../media/image2.png"/><Relationship Id="rId1" Type="http://schemas.openxmlformats.org/officeDocument/2006/relationships/slideLayout" Target="../slideLayouts/slideLayout97.xml"/><Relationship Id="rId6" Type="http://schemas.openxmlformats.org/officeDocument/2006/relationships/slideLayout" Target="../slideLayouts/slideLayout102.xml"/><Relationship Id="rId15" Type="http://schemas.openxmlformats.org/officeDocument/2006/relationships/slideLayout" Target="../slideLayouts/slideLayout111.xml"/><Relationship Id="rId23" Type="http://schemas.openxmlformats.org/officeDocument/2006/relationships/slideLayout" Target="../slideLayouts/slideLayout119.xml"/><Relationship Id="rId28" Type="http://schemas.openxmlformats.org/officeDocument/2006/relationships/slideLayout" Target="../slideLayouts/slideLayout124.xml"/><Relationship Id="rId36" Type="http://schemas.openxmlformats.org/officeDocument/2006/relationships/slideLayout" Target="../slideLayouts/slideLayout132.xml"/><Relationship Id="rId49" Type="http://schemas.openxmlformats.org/officeDocument/2006/relationships/slideLayout" Target="../slideLayouts/slideLayout145.xml"/><Relationship Id="rId57" Type="http://schemas.openxmlformats.org/officeDocument/2006/relationships/slideLayout" Target="../slideLayouts/slideLayout153.xml"/><Relationship Id="rId10" Type="http://schemas.openxmlformats.org/officeDocument/2006/relationships/slideLayout" Target="../slideLayouts/slideLayout106.xml"/><Relationship Id="rId31" Type="http://schemas.openxmlformats.org/officeDocument/2006/relationships/slideLayout" Target="../slideLayouts/slideLayout127.xml"/><Relationship Id="rId44" Type="http://schemas.openxmlformats.org/officeDocument/2006/relationships/slideLayout" Target="../slideLayouts/slideLayout140.xml"/><Relationship Id="rId52" Type="http://schemas.openxmlformats.org/officeDocument/2006/relationships/slideLayout" Target="../slideLayouts/slideLayout148.xml"/><Relationship Id="rId60" Type="http://schemas.openxmlformats.org/officeDocument/2006/relationships/image" Target="../media/image7.emf"/><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1"/>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41204937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121917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304792" indent="-304792" algn="l" defTabSz="1219170" rtl="0" eaLnBrk="1" latinLnBrk="0" hangingPunct="1">
        <a:lnSpc>
          <a:spcPct val="100000"/>
        </a:lnSpc>
        <a:spcBef>
          <a:spcPts val="1333"/>
        </a:spcBef>
        <a:buFont typeface="Wingdings" pitchFamily="2" charset="2"/>
        <a:buChar char="§"/>
        <a:defRPr sz="2133" kern="1200">
          <a:solidFill>
            <a:srgbClr val="393A39"/>
          </a:solidFill>
          <a:latin typeface="Lato" panose="020F0502020204030203" pitchFamily="34" charset="0"/>
          <a:ea typeface="+mn-ea"/>
          <a:cs typeface="+mn-cs"/>
        </a:defRPr>
      </a:lvl1pPr>
      <a:lvl2pPr marL="715415" indent="-380990" algn="l" defTabSz="1219170" rtl="0" eaLnBrk="1" latinLnBrk="0" hangingPunct="1">
        <a:lnSpc>
          <a:spcPct val="100000"/>
        </a:lnSpc>
        <a:spcBef>
          <a:spcPts val="667"/>
        </a:spcBef>
        <a:buFontTx/>
        <a:buBlip>
          <a:blip r:embed="rId19"/>
        </a:buBlip>
        <a:defRPr sz="1867" kern="1200">
          <a:solidFill>
            <a:srgbClr val="393A39"/>
          </a:solidFill>
          <a:latin typeface="Lato" panose="020F0502020204030203" pitchFamily="34" charset="0"/>
          <a:ea typeface="+mn-ea"/>
          <a:cs typeface="+mn-cs"/>
        </a:defRPr>
      </a:lvl2pPr>
      <a:lvl3pPr marL="1071007" indent="-304792" algn="l" defTabSz="1219170" rtl="0" eaLnBrk="1" latinLnBrk="0" hangingPunct="1">
        <a:lnSpc>
          <a:spcPct val="100000"/>
        </a:lnSpc>
        <a:spcBef>
          <a:spcPts val="667"/>
        </a:spcBef>
        <a:buFont typeface="Arial" panose="020B0604020202020204" pitchFamily="34" charset="0"/>
        <a:buChar char="•"/>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838200" y="381002"/>
            <a:ext cx="10744200" cy="990601"/>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838200" y="1371601"/>
            <a:ext cx="10744200" cy="500379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27817962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 id="2147483695" r:id="rId18"/>
  </p:sldLayoutIdLst>
  <p:txStyles>
    <p:titleStyle>
      <a:lvl1pPr algn="l" defTabSz="1219140" rtl="0" eaLnBrk="1" latinLnBrk="0" hangingPunct="1">
        <a:lnSpc>
          <a:spcPct val="90000"/>
        </a:lnSpc>
        <a:spcBef>
          <a:spcPct val="0"/>
        </a:spcBef>
        <a:buNone/>
        <a:defRPr sz="3200" b="1" kern="1200">
          <a:solidFill>
            <a:srgbClr val="1B4D81"/>
          </a:solidFill>
          <a:latin typeface="Lato" panose="020F0502020204030203" pitchFamily="34" charset="0"/>
          <a:ea typeface="+mj-ea"/>
          <a:cs typeface="+mj-cs"/>
        </a:defRPr>
      </a:lvl1pPr>
    </p:titleStyle>
    <p:bodyStyle>
      <a:lvl1pPr marL="234939" indent="-234939" algn="l" defTabSz="121914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66" indent="-296319" algn="l" defTabSz="1219140" rtl="0" eaLnBrk="1" latinLnBrk="0" hangingPunct="1">
        <a:lnSpc>
          <a:spcPct val="100000"/>
        </a:lnSpc>
        <a:spcBef>
          <a:spcPts val="667"/>
        </a:spcBef>
        <a:buFontTx/>
        <a:buBlip>
          <a:blip r:embed="rId21"/>
        </a:buBlip>
        <a:tabLst/>
        <a:defRPr sz="1867" kern="1200">
          <a:solidFill>
            <a:srgbClr val="393A39"/>
          </a:solidFill>
          <a:latin typeface="Lato" panose="020F0502020204030203" pitchFamily="34" charset="0"/>
          <a:ea typeface="+mn-ea"/>
          <a:cs typeface="+mn-cs"/>
        </a:defRPr>
      </a:lvl2pPr>
      <a:lvl3pPr marL="994783" indent="-226473" algn="l" defTabSz="1075213"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09" indent="0" algn="l" defTabSz="121914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278" indent="0" algn="l" defTabSz="121914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63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20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772"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341" indent="-304784" algn="l" defTabSz="121914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40" rtl="0" eaLnBrk="1" latinLnBrk="0" hangingPunct="1">
        <a:defRPr sz="2400" kern="1200">
          <a:solidFill>
            <a:schemeClr val="tx1"/>
          </a:solidFill>
          <a:latin typeface="+mn-lt"/>
          <a:ea typeface="+mn-ea"/>
          <a:cs typeface="+mn-cs"/>
        </a:defRPr>
      </a:lvl1pPr>
      <a:lvl2pPr marL="609570" algn="l" defTabSz="1219140" rtl="0" eaLnBrk="1" latinLnBrk="0" hangingPunct="1">
        <a:defRPr sz="2400" kern="1200">
          <a:solidFill>
            <a:schemeClr val="tx1"/>
          </a:solidFill>
          <a:latin typeface="+mn-lt"/>
          <a:ea typeface="+mn-ea"/>
          <a:cs typeface="+mn-cs"/>
        </a:defRPr>
      </a:lvl2pPr>
      <a:lvl3pPr marL="1219140" algn="l" defTabSz="1219140" rtl="0" eaLnBrk="1" latinLnBrk="0" hangingPunct="1">
        <a:defRPr sz="2400" kern="1200">
          <a:solidFill>
            <a:schemeClr val="tx1"/>
          </a:solidFill>
          <a:latin typeface="+mn-lt"/>
          <a:ea typeface="+mn-ea"/>
          <a:cs typeface="+mn-cs"/>
        </a:defRPr>
      </a:lvl3pPr>
      <a:lvl4pPr marL="1828709" algn="l" defTabSz="1219140" rtl="0" eaLnBrk="1" latinLnBrk="0" hangingPunct="1">
        <a:defRPr sz="2400" kern="1200">
          <a:solidFill>
            <a:schemeClr val="tx1"/>
          </a:solidFill>
          <a:latin typeface="+mn-lt"/>
          <a:ea typeface="+mn-ea"/>
          <a:cs typeface="+mn-cs"/>
        </a:defRPr>
      </a:lvl4pPr>
      <a:lvl5pPr marL="2438278" algn="l" defTabSz="1219140" rtl="0" eaLnBrk="1" latinLnBrk="0" hangingPunct="1">
        <a:defRPr sz="2400" kern="1200">
          <a:solidFill>
            <a:schemeClr val="tx1"/>
          </a:solidFill>
          <a:latin typeface="+mn-lt"/>
          <a:ea typeface="+mn-ea"/>
          <a:cs typeface="+mn-cs"/>
        </a:defRPr>
      </a:lvl5pPr>
      <a:lvl6pPr marL="3047848" algn="l" defTabSz="1219140" rtl="0" eaLnBrk="1" latinLnBrk="0" hangingPunct="1">
        <a:defRPr sz="2400" kern="1200">
          <a:solidFill>
            <a:schemeClr val="tx1"/>
          </a:solidFill>
          <a:latin typeface="+mn-lt"/>
          <a:ea typeface="+mn-ea"/>
          <a:cs typeface="+mn-cs"/>
        </a:defRPr>
      </a:lvl6pPr>
      <a:lvl7pPr marL="3657418" algn="l" defTabSz="1219140" rtl="0" eaLnBrk="1" latinLnBrk="0" hangingPunct="1">
        <a:defRPr sz="2400" kern="1200">
          <a:solidFill>
            <a:schemeClr val="tx1"/>
          </a:solidFill>
          <a:latin typeface="+mn-lt"/>
          <a:ea typeface="+mn-ea"/>
          <a:cs typeface="+mn-cs"/>
        </a:defRPr>
      </a:lvl7pPr>
      <a:lvl8pPr marL="4266987" algn="l" defTabSz="1219140" rtl="0" eaLnBrk="1" latinLnBrk="0" hangingPunct="1">
        <a:defRPr sz="2400" kern="1200">
          <a:solidFill>
            <a:schemeClr val="tx1"/>
          </a:solidFill>
          <a:latin typeface="+mn-lt"/>
          <a:ea typeface="+mn-ea"/>
          <a:cs typeface="+mn-cs"/>
        </a:defRPr>
      </a:lvl8pPr>
      <a:lvl9pPr marL="4876557" algn="l" defTabSz="121914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54371" y="298551"/>
            <a:ext cx="1003093" cy="92877"/>
          </a:xfrm>
          <a:prstGeom prst="rect">
            <a:avLst/>
          </a:prstGeom>
        </p:spPr>
      </p:pic>
    </p:spTree>
    <p:extLst>
      <p:ext uri="{BB962C8B-B14F-4D97-AF65-F5344CB8AC3E}">
        <p14:creationId xmlns:p14="http://schemas.microsoft.com/office/powerpoint/2010/main" val="200373138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 id="2147483714" r:id="rId18"/>
    <p:sldLayoutId id="2147483715" r:id="rId19"/>
    <p:sldLayoutId id="2147483716" r:id="rId20"/>
    <p:sldLayoutId id="2147483717" r:id="rId21"/>
    <p:sldLayoutId id="2147483718" r:id="rId22"/>
    <p:sldLayoutId id="2147483719" r:id="rId23"/>
    <p:sldLayoutId id="2147483720" r:id="rId24"/>
    <p:sldLayoutId id="2147483721" r:id="rId25"/>
    <p:sldLayoutId id="2147483722" r:id="rId26"/>
    <p:sldLayoutId id="2147483723" r:id="rId27"/>
    <p:sldLayoutId id="2147483724" r:id="rId28"/>
    <p:sldLayoutId id="2147483725" r:id="rId29"/>
    <p:sldLayoutId id="2147483726" r:id="rId30"/>
    <p:sldLayoutId id="2147483727" r:id="rId31"/>
    <p:sldLayoutId id="2147483728" r:id="rId32"/>
    <p:sldLayoutId id="2147483729" r:id="rId33"/>
    <p:sldLayoutId id="2147483730" r:id="rId34"/>
    <p:sldLayoutId id="2147483731" r:id="rId35"/>
    <p:sldLayoutId id="2147483732" r:id="rId36"/>
    <p:sldLayoutId id="2147483733" r:id="rId37"/>
    <p:sldLayoutId id="2147483734" r:id="rId38"/>
    <p:sldLayoutId id="2147483735" r:id="rId39"/>
    <p:sldLayoutId id="2147483736" r:id="rId40"/>
    <p:sldLayoutId id="2147483737" r:id="rId41"/>
    <p:sldLayoutId id="2147483738" r:id="rId42"/>
    <p:sldLayoutId id="2147483739" r:id="rId43"/>
    <p:sldLayoutId id="2147483740" r:id="rId44"/>
    <p:sldLayoutId id="2147483741" r:id="rId45"/>
    <p:sldLayoutId id="2147483742" r:id="rId46"/>
    <p:sldLayoutId id="2147483743" r:id="rId47"/>
    <p:sldLayoutId id="2147483744" r:id="rId48"/>
    <p:sldLayoutId id="2147483745" r:id="rId49"/>
    <p:sldLayoutId id="2147483746" r:id="rId50"/>
    <p:sldLayoutId id="2147483747" r:id="rId51"/>
    <p:sldLayoutId id="2147483748" r:id="rId52"/>
    <p:sldLayoutId id="2147483749" r:id="rId53"/>
    <p:sldLayoutId id="2147483750" r:id="rId54"/>
    <p:sldLayoutId id="2147483751" r:id="rId55"/>
    <p:sldLayoutId id="2147483752" r:id="rId56"/>
    <p:sldLayoutId id="2147483753" r:id="rId57"/>
    <p:sldLayoutId id="2147483754" r:id="rId58"/>
    <p:sldLayoutId id="2147483755" r:id="rId59"/>
    <p:sldLayoutId id="2147483756" r:id="rId60"/>
    <p:sldLayoutId id="2147483757" r:id="rId61"/>
    <p:sldLayoutId id="2147483758" r:id="rId62"/>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6"/>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0"/>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1"/>
          <a:stretch>
            <a:fillRect/>
          </a:stretch>
        </p:blipFill>
        <p:spPr>
          <a:xfrm>
            <a:off x="154371" y="298551"/>
            <a:ext cx="1003093" cy="92877"/>
          </a:xfrm>
          <a:prstGeom prst="rect">
            <a:avLst/>
          </a:prstGeom>
        </p:spPr>
      </p:pic>
    </p:spTree>
    <p:extLst>
      <p:ext uri="{BB962C8B-B14F-4D97-AF65-F5344CB8AC3E}">
        <p14:creationId xmlns:p14="http://schemas.microsoft.com/office/powerpoint/2010/main" val="754589667"/>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 id="2147483773" r:id="rId14"/>
    <p:sldLayoutId id="2147483774" r:id="rId15"/>
    <p:sldLayoutId id="2147483775" r:id="rId16"/>
    <p:sldLayoutId id="2147483776" r:id="rId17"/>
    <p:sldLayoutId id="2147483777" r:id="rId18"/>
    <p:sldLayoutId id="2147483778" r:id="rId19"/>
    <p:sldLayoutId id="2147483779" r:id="rId20"/>
    <p:sldLayoutId id="2147483780" r:id="rId21"/>
    <p:sldLayoutId id="2147483781" r:id="rId22"/>
    <p:sldLayoutId id="2147483782" r:id="rId23"/>
    <p:sldLayoutId id="2147483783" r:id="rId24"/>
    <p:sldLayoutId id="2147483784" r:id="rId25"/>
    <p:sldLayoutId id="2147483785" r:id="rId26"/>
    <p:sldLayoutId id="2147483786" r:id="rId27"/>
    <p:sldLayoutId id="2147483787" r:id="rId28"/>
    <p:sldLayoutId id="2147483788" r:id="rId29"/>
    <p:sldLayoutId id="2147483789" r:id="rId30"/>
    <p:sldLayoutId id="2147483790" r:id="rId31"/>
    <p:sldLayoutId id="2147483791" r:id="rId32"/>
    <p:sldLayoutId id="2147483792" r:id="rId33"/>
    <p:sldLayoutId id="2147483793" r:id="rId34"/>
    <p:sldLayoutId id="2147483794" r:id="rId35"/>
    <p:sldLayoutId id="2147483795" r:id="rId36"/>
    <p:sldLayoutId id="2147483796" r:id="rId37"/>
    <p:sldLayoutId id="2147483797" r:id="rId38"/>
    <p:sldLayoutId id="2147483798" r:id="rId39"/>
    <p:sldLayoutId id="2147483799" r:id="rId40"/>
    <p:sldLayoutId id="2147483800" r:id="rId41"/>
    <p:sldLayoutId id="2147483801" r:id="rId42"/>
    <p:sldLayoutId id="2147483802" r:id="rId43"/>
    <p:sldLayoutId id="2147483803" r:id="rId44"/>
    <p:sldLayoutId id="2147483804" r:id="rId45"/>
    <p:sldLayoutId id="2147483805" r:id="rId46"/>
    <p:sldLayoutId id="2147483806" r:id="rId47"/>
    <p:sldLayoutId id="2147483807" r:id="rId48"/>
    <p:sldLayoutId id="2147483808" r:id="rId49"/>
    <p:sldLayoutId id="2147483809" r:id="rId50"/>
    <p:sldLayoutId id="2147483810" r:id="rId51"/>
    <p:sldLayoutId id="2147483811" r:id="rId52"/>
    <p:sldLayoutId id="2147483812" r:id="rId53"/>
    <p:sldLayoutId id="2147483813" r:id="rId54"/>
    <p:sldLayoutId id="2147483814" r:id="rId55"/>
    <p:sldLayoutId id="2147483815" r:id="rId56"/>
    <p:sldLayoutId id="2147483816" r:id="rId57"/>
    <p:sldLayoutId id="2147483817" r:id="rId58"/>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2"/>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2.xml"/></Relationships>
</file>

<file path=ppt/slides/_rels/slide11.xml.rels><?xml version="1.0" encoding="UTF-8" standalone="yes"?>
<Relationships xmlns="http://schemas.openxmlformats.org/package/2006/relationships"><Relationship Id="rId2" Type="http://schemas.openxmlformats.org/officeDocument/2006/relationships/hyperlink" Target="https://www.sciencedirect.com/science/journal/0307904X/40/19" TargetMode="External"/><Relationship Id="rId1" Type="http://schemas.openxmlformats.org/officeDocument/2006/relationships/slideLayout" Target="../slideLayouts/slideLayout102.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25.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25.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7.xml"/><Relationship Id="rId1" Type="http://schemas.openxmlformats.org/officeDocument/2006/relationships/tags" Target="../tags/tag1.xml"/><Relationship Id="rId4" Type="http://schemas.openxmlformats.org/officeDocument/2006/relationships/image" Target="../media/image16.tmp"/></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10.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10.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8.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8.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0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1B127-CCCE-4CD6-AD3E-DE501340E9E7}"/>
              </a:ext>
            </a:extLst>
          </p:cNvPr>
          <p:cNvSpPr>
            <a:spLocks noGrp="1"/>
          </p:cNvSpPr>
          <p:nvPr>
            <p:ph type="title"/>
          </p:nvPr>
        </p:nvSpPr>
        <p:spPr/>
        <p:txBody>
          <a:bodyPr/>
          <a:lstStyle/>
          <a:p>
            <a:r>
              <a:rPr lang="en-US" noProof="0"/>
              <a:t>Modeling curing in automotive rubber</a:t>
            </a:r>
            <a:endParaRPr lang="en-US" noProof="0" dirty="0"/>
          </a:p>
        </p:txBody>
      </p:sp>
      <p:sp>
        <p:nvSpPr>
          <p:cNvPr id="3" name="Subtitle 2">
            <a:extLst>
              <a:ext uri="{FF2B5EF4-FFF2-40B4-BE49-F238E27FC236}">
                <a16:creationId xmlns:a16="http://schemas.microsoft.com/office/drawing/2014/main" id="{DA61A299-A85C-4A0D-9256-4DE809E3290C}"/>
              </a:ext>
            </a:extLst>
          </p:cNvPr>
          <p:cNvSpPr>
            <a:spLocks noGrp="1"/>
          </p:cNvSpPr>
          <p:nvPr>
            <p:ph type="body" idx="1"/>
          </p:nvPr>
        </p:nvSpPr>
        <p:spPr/>
        <p:txBody>
          <a:bodyPr/>
          <a:lstStyle/>
          <a:p>
            <a:r>
              <a:rPr lang="en-US" noProof="0"/>
              <a:t>COMSOL</a:t>
            </a:r>
            <a:endParaRPr lang="en-US" noProof="0" dirty="0"/>
          </a:p>
        </p:txBody>
      </p:sp>
    </p:spTree>
    <p:extLst>
      <p:ext uri="{BB962C8B-B14F-4D97-AF65-F5344CB8AC3E}">
        <p14:creationId xmlns:p14="http://schemas.microsoft.com/office/powerpoint/2010/main" val="19079741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33E8F-171C-4EA8-9861-11F1FF2BA5BE}"/>
              </a:ext>
            </a:extLst>
          </p:cNvPr>
          <p:cNvSpPr>
            <a:spLocks noGrp="1"/>
          </p:cNvSpPr>
          <p:nvPr>
            <p:ph type="title"/>
          </p:nvPr>
        </p:nvSpPr>
        <p:spPr/>
        <p:txBody>
          <a:bodyPr/>
          <a:lstStyle/>
          <a:p>
            <a:r>
              <a:rPr lang="en-US" noProof="0" dirty="0"/>
              <a:t>Concluding Remarks</a:t>
            </a:r>
          </a:p>
        </p:txBody>
      </p:sp>
      <p:sp>
        <p:nvSpPr>
          <p:cNvPr id="4" name="Content Placeholder 3">
            <a:extLst>
              <a:ext uri="{FF2B5EF4-FFF2-40B4-BE49-F238E27FC236}">
                <a16:creationId xmlns:a16="http://schemas.microsoft.com/office/drawing/2014/main" id="{B4421F45-A2C1-4E3B-835D-D062C9F64747}"/>
              </a:ext>
            </a:extLst>
          </p:cNvPr>
          <p:cNvSpPr>
            <a:spLocks noGrp="1"/>
          </p:cNvSpPr>
          <p:nvPr>
            <p:ph idx="1"/>
          </p:nvPr>
        </p:nvSpPr>
        <p:spPr/>
        <p:txBody>
          <a:bodyPr/>
          <a:lstStyle/>
          <a:p>
            <a:r>
              <a:rPr lang="en-US" sz="1870" noProof="0" dirty="0"/>
              <a:t>The model shows how to use the </a:t>
            </a:r>
            <a:r>
              <a:rPr lang="en-US" sz="1870" i="1" noProof="0" dirty="0"/>
              <a:t>Curing Reaction </a:t>
            </a:r>
            <a:r>
              <a:rPr lang="en-US" sz="1870" noProof="0" dirty="0"/>
              <a:t>interface with the Kamal-</a:t>
            </a:r>
            <a:r>
              <a:rPr lang="en-US" sz="1870" noProof="0" dirty="0" err="1"/>
              <a:t>Sourour</a:t>
            </a:r>
            <a:r>
              <a:rPr lang="en-US" sz="1870" noProof="0" dirty="0"/>
              <a:t> kinetic equation for curing of thermoset polymers.</a:t>
            </a:r>
          </a:p>
          <a:p>
            <a:r>
              <a:rPr lang="en-US" sz="1870" noProof="0" dirty="0"/>
              <a:t>The curing reaction acts as a significant heat source.</a:t>
            </a:r>
          </a:p>
          <a:p>
            <a:endParaRPr lang="en-US" noProof="0" dirty="0"/>
          </a:p>
          <a:p>
            <a:endParaRPr lang="en-US" noProof="0" dirty="0"/>
          </a:p>
          <a:p>
            <a:endParaRPr lang="en-US" noProof="0" dirty="0"/>
          </a:p>
        </p:txBody>
      </p:sp>
    </p:spTree>
    <p:extLst>
      <p:ext uri="{BB962C8B-B14F-4D97-AF65-F5344CB8AC3E}">
        <p14:creationId xmlns:p14="http://schemas.microsoft.com/office/powerpoint/2010/main" val="1032482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974B5-45D6-40BB-8713-A7F7A05CF975}"/>
              </a:ext>
            </a:extLst>
          </p:cNvPr>
          <p:cNvSpPr>
            <a:spLocks noGrp="1"/>
          </p:cNvSpPr>
          <p:nvPr>
            <p:ph type="title"/>
          </p:nvPr>
        </p:nvSpPr>
        <p:spPr/>
        <p:txBody>
          <a:bodyPr/>
          <a:lstStyle/>
          <a:p>
            <a:r>
              <a:rPr lang="en-US" noProof="0" dirty="0"/>
              <a:t>References</a:t>
            </a:r>
          </a:p>
        </p:txBody>
      </p:sp>
      <p:sp>
        <p:nvSpPr>
          <p:cNvPr id="3" name="Content Placeholder 2">
            <a:extLst>
              <a:ext uri="{FF2B5EF4-FFF2-40B4-BE49-F238E27FC236}">
                <a16:creationId xmlns:a16="http://schemas.microsoft.com/office/drawing/2014/main" id="{D3F2DB81-28CB-4CC8-AD6D-6C8164FCA985}"/>
              </a:ext>
            </a:extLst>
          </p:cNvPr>
          <p:cNvSpPr>
            <a:spLocks noGrp="1"/>
          </p:cNvSpPr>
          <p:nvPr>
            <p:ph idx="1"/>
          </p:nvPr>
        </p:nvSpPr>
        <p:spPr/>
        <p:txBody>
          <a:bodyPr>
            <a:normAutofit/>
          </a:bodyPr>
          <a:lstStyle/>
          <a:p>
            <a:pPr marL="0" indent="0" fontAlgn="ctr">
              <a:buNone/>
            </a:pPr>
            <a:r>
              <a:rPr lang="en-US" sz="1870" b="0" i="0" u="none" strike="noStrike" baseline="0" noProof="0" dirty="0">
                <a:solidFill>
                  <a:srgbClr val="000000"/>
                </a:solidFill>
                <a:latin typeface="+mn-lt"/>
              </a:rPr>
              <a:t>A three dimensional simulation of a rubber curing process considering variable order of reaction, M. </a:t>
            </a:r>
            <a:r>
              <a:rPr lang="en-US" sz="1870" b="0" i="0" u="none" strike="noStrike" baseline="0" noProof="0" dirty="0" err="1">
                <a:solidFill>
                  <a:srgbClr val="000000"/>
                </a:solidFill>
                <a:latin typeface="+mn-lt"/>
              </a:rPr>
              <a:t>Erfaninan</a:t>
            </a:r>
            <a:r>
              <a:rPr lang="en-US" sz="1870" b="0" i="0" u="none" strike="noStrike" baseline="0" noProof="0" dirty="0">
                <a:solidFill>
                  <a:srgbClr val="000000"/>
                </a:solidFill>
                <a:latin typeface="+mn-lt"/>
              </a:rPr>
              <a:t> et. al, </a:t>
            </a:r>
            <a:r>
              <a:rPr lang="en-US" sz="1870" noProof="0" dirty="0">
                <a:solidFill>
                  <a:srgbClr val="505050"/>
                </a:solidFill>
                <a:latin typeface="+mn-lt"/>
              </a:rPr>
              <a:t>Applied Mathematical Modelling </a:t>
            </a:r>
            <a:r>
              <a:rPr lang="en-US" sz="1870" b="0" i="0" u="none" strike="noStrike" noProof="0" dirty="0">
                <a:solidFill>
                  <a:srgbClr val="0C7DBB"/>
                </a:solidFill>
                <a:effectLst/>
                <a:latin typeface="+mn-lt"/>
                <a:hlinkClick r:id="rId2" tooltip="Go to table of contents for this volume/issue"/>
              </a:rPr>
              <a:t>Volume 40, Issues 19–20</a:t>
            </a:r>
            <a:r>
              <a:rPr lang="en-US" sz="1870" b="0" i="0" noProof="0" dirty="0">
                <a:solidFill>
                  <a:srgbClr val="2E2E2E"/>
                </a:solidFill>
                <a:effectLst/>
                <a:latin typeface="+mn-lt"/>
              </a:rPr>
              <a:t>, October 2016, </a:t>
            </a:r>
            <a:r>
              <a:rPr lang="en-US" sz="1870" dirty="0">
                <a:solidFill>
                  <a:srgbClr val="2E2E2E"/>
                </a:solidFill>
                <a:latin typeface="+mn-lt"/>
              </a:rPr>
              <a:t>                         </a:t>
            </a:r>
            <a:r>
              <a:rPr lang="en-US" sz="1870" b="0" i="0" noProof="0" dirty="0">
                <a:solidFill>
                  <a:srgbClr val="2E2E2E"/>
                </a:solidFill>
                <a:effectLst/>
                <a:latin typeface="+mn-lt"/>
              </a:rPr>
              <a:t>Pages 8592-8604</a:t>
            </a:r>
            <a:br>
              <a:rPr lang="en-US" sz="1870" noProof="0" dirty="0"/>
            </a:br>
            <a:endParaRPr lang="en-US" sz="1870" noProof="0" dirty="0"/>
          </a:p>
        </p:txBody>
      </p:sp>
    </p:spTree>
    <p:extLst>
      <p:ext uri="{BB962C8B-B14F-4D97-AF65-F5344CB8AC3E}">
        <p14:creationId xmlns:p14="http://schemas.microsoft.com/office/powerpoint/2010/main" val="1372264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t="13689" r="7123" b="38154"/>
          <a:stretch/>
        </p:blipFill>
        <p:spPr>
          <a:xfrm>
            <a:off x="422911" y="-22860"/>
            <a:ext cx="11783604" cy="3898174"/>
          </a:xfrm>
          <a:prstGeom prst="rect">
            <a:avLst/>
          </a:prstGeom>
        </p:spPr>
      </p:pic>
      <p:sp>
        <p:nvSpPr>
          <p:cNvPr id="7" name="Content Placeholder 6"/>
          <p:cNvSpPr>
            <a:spLocks noGrp="1"/>
          </p:cNvSpPr>
          <p:nvPr>
            <p:ph sz="quarter" idx="19"/>
          </p:nvPr>
        </p:nvSpPr>
        <p:spPr>
          <a:xfrm>
            <a:off x="609600" y="4620029"/>
            <a:ext cx="2560320" cy="1910315"/>
          </a:xfrm>
        </p:spPr>
        <p:txBody>
          <a:bodyPr tIns="36000" bIns="36000" anchor="t">
            <a:normAutofit/>
          </a:bodyPr>
          <a:lstStyle/>
          <a:p>
            <a:pPr>
              <a:spcBef>
                <a:spcPts val="1200"/>
              </a:spcBef>
            </a:pPr>
            <a:r>
              <a:rPr lang="en-US" sz="1200" b="0" dirty="0">
                <a:solidFill>
                  <a:schemeClr val="tx1"/>
                </a:solidFill>
              </a:rPr>
              <a:t>Modeling curing is important in a wide variety of applications such as processing of polymer materials, rubber materials, plastics, and concrete.</a:t>
            </a:r>
          </a:p>
        </p:txBody>
      </p:sp>
      <p:sp>
        <p:nvSpPr>
          <p:cNvPr id="9" name="Content Placeholder 8"/>
          <p:cNvSpPr>
            <a:spLocks noGrp="1"/>
          </p:cNvSpPr>
          <p:nvPr>
            <p:ph sz="quarter" idx="20"/>
          </p:nvPr>
        </p:nvSpPr>
        <p:spPr>
          <a:xfrm>
            <a:off x="3454400" y="4620029"/>
            <a:ext cx="2560320" cy="1910315"/>
          </a:xfrm>
        </p:spPr>
        <p:txBody>
          <a:bodyPr tIns="36000" bIns="36000" anchor="t">
            <a:normAutofit/>
          </a:bodyPr>
          <a:lstStyle/>
          <a:p>
            <a:pPr>
              <a:spcBef>
                <a:spcPts val="1200"/>
              </a:spcBef>
            </a:pPr>
            <a:r>
              <a:rPr lang="en-US" sz="1200" dirty="0"/>
              <a:t>Curing is usually an exothermic reaction.</a:t>
            </a:r>
          </a:p>
          <a:p>
            <a:pPr>
              <a:spcBef>
                <a:spcPts val="1200"/>
              </a:spcBef>
            </a:pPr>
            <a:endParaRPr lang="en-US" sz="1200" dirty="0"/>
          </a:p>
        </p:txBody>
      </p:sp>
      <p:sp>
        <p:nvSpPr>
          <p:cNvPr id="11" name="Content Placeholder 10"/>
          <p:cNvSpPr>
            <a:spLocks noGrp="1"/>
          </p:cNvSpPr>
          <p:nvPr>
            <p:ph sz="quarter" idx="21"/>
          </p:nvPr>
        </p:nvSpPr>
        <p:spPr>
          <a:xfrm>
            <a:off x="6299200" y="4628736"/>
            <a:ext cx="2560320" cy="1910315"/>
          </a:xfrm>
        </p:spPr>
        <p:txBody>
          <a:bodyPr tIns="36000" bIns="36000" anchor="t">
            <a:normAutofit/>
          </a:bodyPr>
          <a:lstStyle/>
          <a:p>
            <a:pPr>
              <a:spcBef>
                <a:spcPts val="1200"/>
              </a:spcBef>
            </a:pPr>
            <a:r>
              <a:rPr lang="en-US" sz="1200" b="0" dirty="0">
                <a:solidFill>
                  <a:schemeClr val="tx1"/>
                </a:solidFill>
              </a:rPr>
              <a:t>In the current example, curing of butyl rubber is studied in a 3D mold for an automotive vibration damper.</a:t>
            </a:r>
          </a:p>
        </p:txBody>
      </p:sp>
      <p:sp>
        <p:nvSpPr>
          <p:cNvPr id="13" name="Content Placeholder 12"/>
          <p:cNvSpPr>
            <a:spLocks noGrp="1"/>
          </p:cNvSpPr>
          <p:nvPr>
            <p:ph sz="quarter" idx="22"/>
          </p:nvPr>
        </p:nvSpPr>
        <p:spPr>
          <a:xfrm>
            <a:off x="9144000" y="4620029"/>
            <a:ext cx="2560320" cy="1910315"/>
          </a:xfrm>
        </p:spPr>
        <p:txBody>
          <a:bodyPr tIns="36000" bIns="36000" anchor="t">
            <a:normAutofit/>
          </a:bodyPr>
          <a:lstStyle/>
          <a:p>
            <a:pPr>
              <a:spcBef>
                <a:spcPts val="1200"/>
              </a:spcBef>
            </a:pPr>
            <a:r>
              <a:rPr lang="en-US" sz="1200" dirty="0"/>
              <a:t>The model uses the geometry from the “Rubber injection molding” model in the Polymer Flow Module.</a:t>
            </a:r>
          </a:p>
        </p:txBody>
      </p:sp>
      <p:sp>
        <p:nvSpPr>
          <p:cNvPr id="5" name="Content Placeholder 4"/>
          <p:cNvSpPr>
            <a:spLocks noGrp="1"/>
          </p:cNvSpPr>
          <p:nvPr>
            <p:ph sz="quarter" idx="17"/>
          </p:nvPr>
        </p:nvSpPr>
        <p:spPr/>
        <p:txBody>
          <a:bodyPr/>
          <a:lstStyle/>
          <a:p>
            <a:r>
              <a:rPr lang="en-US" dirty="0"/>
              <a:t> </a:t>
            </a:r>
          </a:p>
        </p:txBody>
      </p:sp>
      <p:sp>
        <p:nvSpPr>
          <p:cNvPr id="4" name="Title 3"/>
          <p:cNvSpPr>
            <a:spLocks noGrp="1"/>
          </p:cNvSpPr>
          <p:nvPr>
            <p:ph type="title"/>
          </p:nvPr>
        </p:nvSpPr>
        <p:spPr/>
        <p:txBody>
          <a:bodyPr/>
          <a:lstStyle/>
          <a:p>
            <a:r>
              <a:rPr lang="en-US" dirty="0"/>
              <a:t>Background</a:t>
            </a:r>
          </a:p>
        </p:txBody>
      </p:sp>
    </p:spTree>
    <p:extLst>
      <p:ext uri="{BB962C8B-B14F-4D97-AF65-F5344CB8AC3E}">
        <p14:creationId xmlns:p14="http://schemas.microsoft.com/office/powerpoint/2010/main" val="38949754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3" cstate="print">
            <a:extLst>
              <a:ext uri="{28A0092B-C50C-407E-A947-70E740481C1C}">
                <a14:useLocalDpi xmlns:a14="http://schemas.microsoft.com/office/drawing/2010/main" val="0"/>
              </a:ext>
            </a:extLst>
          </a:blip>
          <a:srcRect t="13689" r="7123" b="38154"/>
          <a:stretch/>
        </p:blipFill>
        <p:spPr>
          <a:xfrm>
            <a:off x="422911" y="-22860"/>
            <a:ext cx="11783604" cy="3898174"/>
          </a:xfrm>
          <a:prstGeom prst="rect">
            <a:avLst/>
          </a:prstGeom>
        </p:spPr>
      </p:pic>
      <p:sp>
        <p:nvSpPr>
          <p:cNvPr id="7" name="Content Placeholder 6"/>
          <p:cNvSpPr>
            <a:spLocks noGrp="1"/>
          </p:cNvSpPr>
          <p:nvPr>
            <p:ph sz="quarter" idx="19"/>
          </p:nvPr>
        </p:nvSpPr>
        <p:spPr>
          <a:xfrm>
            <a:off x="609600" y="4620029"/>
            <a:ext cx="2560320" cy="1910315"/>
          </a:xfrm>
        </p:spPr>
        <p:txBody>
          <a:bodyPr tIns="36000" bIns="36000" anchor="t">
            <a:normAutofit/>
          </a:bodyPr>
          <a:lstStyle/>
          <a:p>
            <a:r>
              <a:rPr lang="en-US" sz="1200" b="0" dirty="0">
                <a:solidFill>
                  <a:schemeClr val="tx1"/>
                </a:solidFill>
              </a:rPr>
              <a:t>Heat transfer has to be accounted for when modeling curing processes, since the heat sources from the curing reactions impact the operating temperature and thus the rate of curing.</a:t>
            </a:r>
          </a:p>
          <a:p>
            <a:endParaRPr lang="en-US" sz="1200" b="0" dirty="0">
              <a:solidFill>
                <a:schemeClr val="tx1"/>
              </a:solidFill>
            </a:endParaRPr>
          </a:p>
        </p:txBody>
      </p:sp>
      <p:sp>
        <p:nvSpPr>
          <p:cNvPr id="9" name="Content Placeholder 8"/>
          <p:cNvSpPr>
            <a:spLocks noGrp="1"/>
          </p:cNvSpPr>
          <p:nvPr>
            <p:ph sz="quarter" idx="20"/>
          </p:nvPr>
        </p:nvSpPr>
        <p:spPr>
          <a:xfrm>
            <a:off x="3454400" y="4620029"/>
            <a:ext cx="2560320" cy="1910315"/>
          </a:xfrm>
        </p:spPr>
        <p:txBody>
          <a:bodyPr tIns="36000" bIns="36000" anchor="t">
            <a:normAutofit/>
          </a:bodyPr>
          <a:lstStyle/>
          <a:p>
            <a:r>
              <a:rPr lang="en-US" sz="1200" dirty="0"/>
              <a:t>The </a:t>
            </a:r>
            <a:r>
              <a:rPr lang="en-US" sz="1200" i="1" dirty="0"/>
              <a:t>Curing Reaction</a:t>
            </a:r>
            <a:r>
              <a:rPr lang="en-US" sz="1200" dirty="0"/>
              <a:t> interface is added for modeling curing of polymers during heat treatment. </a:t>
            </a:r>
          </a:p>
          <a:p>
            <a:endParaRPr lang="en-US" sz="1200" dirty="0"/>
          </a:p>
        </p:txBody>
      </p:sp>
      <p:sp>
        <p:nvSpPr>
          <p:cNvPr id="11" name="Content Placeholder 10"/>
          <p:cNvSpPr>
            <a:spLocks noGrp="1"/>
          </p:cNvSpPr>
          <p:nvPr>
            <p:ph sz="quarter" idx="21"/>
          </p:nvPr>
        </p:nvSpPr>
        <p:spPr>
          <a:xfrm>
            <a:off x="6299200" y="4628736"/>
            <a:ext cx="2560320" cy="1910315"/>
          </a:xfrm>
        </p:spPr>
        <p:txBody>
          <a:bodyPr tIns="36000" bIns="36000" anchor="t">
            <a:normAutofit/>
          </a:bodyPr>
          <a:lstStyle/>
          <a:p>
            <a:r>
              <a:rPr lang="en-US" sz="1200" b="0" dirty="0">
                <a:solidFill>
                  <a:schemeClr val="tx1"/>
                </a:solidFill>
              </a:rPr>
              <a:t>The Kamal-</a:t>
            </a:r>
            <a:r>
              <a:rPr lang="en-US" sz="1200" b="0" dirty="0" err="1">
                <a:solidFill>
                  <a:schemeClr val="tx1"/>
                </a:solidFill>
              </a:rPr>
              <a:t>Sourour</a:t>
            </a:r>
            <a:r>
              <a:rPr lang="en-US" sz="1200" b="0" dirty="0">
                <a:solidFill>
                  <a:schemeClr val="tx1"/>
                </a:solidFill>
              </a:rPr>
              <a:t> kinetic model is used for the curing reactions.</a:t>
            </a:r>
          </a:p>
          <a:p>
            <a:endParaRPr lang="en-US" sz="1200" b="0" dirty="0">
              <a:solidFill>
                <a:schemeClr val="tx1"/>
              </a:solidFill>
            </a:endParaRPr>
          </a:p>
        </p:txBody>
      </p:sp>
      <p:sp>
        <p:nvSpPr>
          <p:cNvPr id="13" name="Content Placeholder 12"/>
          <p:cNvSpPr>
            <a:spLocks noGrp="1"/>
          </p:cNvSpPr>
          <p:nvPr>
            <p:ph sz="quarter" idx="22"/>
          </p:nvPr>
        </p:nvSpPr>
        <p:spPr>
          <a:xfrm>
            <a:off x="9144000" y="4620029"/>
            <a:ext cx="2560320" cy="1910315"/>
          </a:xfrm>
        </p:spPr>
        <p:txBody>
          <a:bodyPr tIns="36000" bIns="36000" anchor="t">
            <a:normAutofit/>
          </a:bodyPr>
          <a:lstStyle/>
          <a:p>
            <a:r>
              <a:rPr lang="en-US" sz="1200" dirty="0"/>
              <a:t>The </a:t>
            </a:r>
            <a:r>
              <a:rPr lang="en-US" sz="1200" i="1" dirty="0"/>
              <a:t>Curing Reaction Heating</a:t>
            </a:r>
            <a:r>
              <a:rPr lang="en-US" sz="1200" dirty="0"/>
              <a:t> </a:t>
            </a:r>
            <a:r>
              <a:rPr lang="en-US" sz="1200" dirty="0" err="1"/>
              <a:t>multiphysics</a:t>
            </a:r>
            <a:r>
              <a:rPr lang="en-US" sz="1200" dirty="0"/>
              <a:t> coupling is used to add the source term to account for reaction heating in the heat equation.</a:t>
            </a:r>
          </a:p>
        </p:txBody>
      </p:sp>
      <p:sp>
        <p:nvSpPr>
          <p:cNvPr id="5" name="Content Placeholder 4"/>
          <p:cNvSpPr>
            <a:spLocks noGrp="1"/>
          </p:cNvSpPr>
          <p:nvPr>
            <p:ph sz="quarter" idx="17"/>
          </p:nvPr>
        </p:nvSpPr>
        <p:spPr/>
        <p:txBody>
          <a:bodyPr/>
          <a:lstStyle/>
          <a:p>
            <a:r>
              <a:rPr lang="en-US" dirty="0"/>
              <a:t> </a:t>
            </a:r>
          </a:p>
        </p:txBody>
      </p:sp>
      <p:sp>
        <p:nvSpPr>
          <p:cNvPr id="4" name="Title 3"/>
          <p:cNvSpPr>
            <a:spLocks noGrp="1"/>
          </p:cNvSpPr>
          <p:nvPr>
            <p:ph type="title"/>
          </p:nvPr>
        </p:nvSpPr>
        <p:spPr/>
        <p:txBody>
          <a:bodyPr/>
          <a:lstStyle/>
          <a:p>
            <a:r>
              <a:rPr lang="en-US" dirty="0"/>
              <a:t>Included Phenomena and Physics Interfaces</a:t>
            </a:r>
          </a:p>
        </p:txBody>
      </p:sp>
    </p:spTree>
    <p:extLst>
      <p:ext uri="{BB962C8B-B14F-4D97-AF65-F5344CB8AC3E}">
        <p14:creationId xmlns:p14="http://schemas.microsoft.com/office/powerpoint/2010/main" val="25650958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eom1">
            <a:extLst>
              <a:ext uri="{FF2B5EF4-FFF2-40B4-BE49-F238E27FC236}">
                <a16:creationId xmlns:a16="http://schemas.microsoft.com/office/drawing/2014/main" id="{F79A5F57-C093-4E0A-8688-3420C110B0BA}"/>
              </a:ext>
            </a:extLst>
          </p:cNvPr>
          <p:cNvPicPr>
            <a:picLocks noChangeAspect="1"/>
          </p:cNvPicPr>
          <p:nvPr>
            <p:custDataLst>
              <p:tags r:id="rId1"/>
            </p:custDataLst>
          </p:nvPr>
        </p:nvPicPr>
        <p:blipFill>
          <a:blip r:embed="rId4">
            <a:extLst>
              <a:ext uri="{28A0092B-C50C-407E-A947-70E740481C1C}">
                <a14:useLocalDpi xmlns:a14="http://schemas.microsoft.com/office/drawing/2010/main" val="0"/>
              </a:ext>
            </a:extLst>
          </a:blip>
          <a:stretch>
            <a:fillRect/>
          </a:stretch>
        </p:blipFill>
        <p:spPr>
          <a:xfrm>
            <a:off x="4901609" y="199429"/>
            <a:ext cx="8328216" cy="6250927"/>
          </a:xfrm>
          <a:prstGeom prst="rect">
            <a:avLst/>
          </a:prstGeom>
        </p:spPr>
      </p:pic>
      <p:sp>
        <p:nvSpPr>
          <p:cNvPr id="2" name="Title 1">
            <a:extLst>
              <a:ext uri="{FF2B5EF4-FFF2-40B4-BE49-F238E27FC236}">
                <a16:creationId xmlns:a16="http://schemas.microsoft.com/office/drawing/2014/main" id="{D380A682-20D0-4AA6-A061-B1D10ED3C369}"/>
              </a:ext>
            </a:extLst>
          </p:cNvPr>
          <p:cNvSpPr>
            <a:spLocks noGrp="1"/>
          </p:cNvSpPr>
          <p:nvPr>
            <p:ph type="title"/>
          </p:nvPr>
        </p:nvSpPr>
        <p:spPr/>
        <p:txBody>
          <a:bodyPr/>
          <a:lstStyle/>
          <a:p>
            <a:r>
              <a:rPr lang="en-US" noProof="0"/>
              <a:t>Model Definition</a:t>
            </a:r>
            <a:endParaRPr lang="en-US" noProof="0" dirty="0"/>
          </a:p>
        </p:txBody>
      </p:sp>
      <p:sp>
        <p:nvSpPr>
          <p:cNvPr id="3" name="Content Placeholder 2">
            <a:extLst>
              <a:ext uri="{FF2B5EF4-FFF2-40B4-BE49-F238E27FC236}">
                <a16:creationId xmlns:a16="http://schemas.microsoft.com/office/drawing/2014/main" id="{D1C70A62-C7E9-4623-9DF9-D893BE821B1C}"/>
              </a:ext>
            </a:extLst>
          </p:cNvPr>
          <p:cNvSpPr>
            <a:spLocks noGrp="1"/>
          </p:cNvSpPr>
          <p:nvPr>
            <p:ph sz="half" idx="10"/>
          </p:nvPr>
        </p:nvSpPr>
        <p:spPr>
          <a:xfrm>
            <a:off x="609601" y="2159000"/>
            <a:ext cx="4063866" cy="4216400"/>
          </a:xfrm>
        </p:spPr>
        <p:txBody>
          <a:bodyPr>
            <a:noAutofit/>
          </a:bodyPr>
          <a:lstStyle/>
          <a:p>
            <a:r>
              <a:rPr lang="en-US" noProof="0" dirty="0"/>
              <a:t>3D model with quarter symmetry filled with uncured butyl rubber.</a:t>
            </a:r>
          </a:p>
          <a:p>
            <a:r>
              <a:rPr lang="en-US" noProof="0" dirty="0"/>
              <a:t>Initial temperature: 122 </a:t>
            </a:r>
            <a:r>
              <a:rPr lang="en-US" dirty="0"/>
              <a:t>°</a:t>
            </a:r>
            <a:r>
              <a:rPr lang="en-US" noProof="0" dirty="0"/>
              <a:t>C</a:t>
            </a:r>
          </a:p>
          <a:p>
            <a:r>
              <a:rPr lang="en-US" dirty="0"/>
              <a:t>Heat transfer coefficient corresponding to natural</a:t>
            </a:r>
            <a:r>
              <a:rPr lang="en-US" noProof="0" dirty="0"/>
              <a:t> convection </a:t>
            </a:r>
            <a:r>
              <a:rPr lang="en-US" dirty="0"/>
              <a:t>at the</a:t>
            </a:r>
            <a:r>
              <a:rPr lang="en-US" noProof="0" dirty="0"/>
              <a:t> external heated surface at 162 </a:t>
            </a:r>
            <a:r>
              <a:rPr lang="en-US" dirty="0"/>
              <a:t>°</a:t>
            </a:r>
            <a:r>
              <a:rPr lang="en-US" noProof="0" dirty="0"/>
              <a:t>C</a:t>
            </a:r>
          </a:p>
          <a:p>
            <a:endParaRPr lang="en-US" noProof="0" dirty="0"/>
          </a:p>
        </p:txBody>
      </p:sp>
      <p:sp>
        <p:nvSpPr>
          <p:cNvPr id="63" name="TextBox 62">
            <a:extLst>
              <a:ext uri="{FF2B5EF4-FFF2-40B4-BE49-F238E27FC236}">
                <a16:creationId xmlns:a16="http://schemas.microsoft.com/office/drawing/2014/main" id="{6560E0CA-1F76-49FF-BDF6-14E05404767E}"/>
              </a:ext>
            </a:extLst>
          </p:cNvPr>
          <p:cNvSpPr txBox="1"/>
          <p:nvPr/>
        </p:nvSpPr>
        <p:spPr>
          <a:xfrm>
            <a:off x="6678565" y="5421404"/>
            <a:ext cx="1859805" cy="307777"/>
          </a:xfrm>
          <a:prstGeom prst="rect">
            <a:avLst/>
          </a:prstGeom>
          <a:noFill/>
        </p:spPr>
        <p:txBody>
          <a:bodyPr wrap="none" rtlCol="0">
            <a:spAutoFit/>
          </a:bodyPr>
          <a:lstStyle/>
          <a:p>
            <a:r>
              <a:rPr lang="en-US" sz="1400" dirty="0">
                <a:latin typeface="Lato Light" panose="020F0302020204030203" pitchFamily="34" charset="0"/>
              </a:rPr>
              <a:t>Symmetry boundaries</a:t>
            </a:r>
            <a:endParaRPr lang="en-SE" sz="1400" dirty="0">
              <a:latin typeface="Lato Light" panose="020F0302020204030203" pitchFamily="34" charset="0"/>
            </a:endParaRPr>
          </a:p>
        </p:txBody>
      </p:sp>
      <p:cxnSp>
        <p:nvCxnSpPr>
          <p:cNvPr id="45" name="Straight Connector 44"/>
          <p:cNvCxnSpPr/>
          <p:nvPr/>
        </p:nvCxnSpPr>
        <p:spPr>
          <a:xfrm>
            <a:off x="6932645" y="3172408"/>
            <a:ext cx="0" cy="2183363"/>
          </a:xfrm>
          <a:prstGeom prst="line">
            <a:avLst/>
          </a:prstGeom>
        </p:spPr>
        <p:style>
          <a:lnRef idx="1">
            <a:schemeClr val="accent1"/>
          </a:lnRef>
          <a:fillRef idx="0">
            <a:schemeClr val="accent1"/>
          </a:fillRef>
          <a:effectRef idx="0">
            <a:schemeClr val="accent1"/>
          </a:effectRef>
          <a:fontRef idx="minor">
            <a:schemeClr val="tx1"/>
          </a:fontRef>
        </p:style>
      </p:cxnSp>
      <p:sp>
        <p:nvSpPr>
          <p:cNvPr id="46" name="Rectangle 45"/>
          <p:cNvSpPr/>
          <p:nvPr/>
        </p:nvSpPr>
        <p:spPr>
          <a:xfrm>
            <a:off x="10496939" y="3324892"/>
            <a:ext cx="727788" cy="3607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Elbow Connector 47"/>
          <p:cNvCxnSpPr>
            <a:stCxn id="63" idx="3"/>
            <a:endCxn id="46" idx="2"/>
          </p:cNvCxnSpPr>
          <p:nvPr/>
        </p:nvCxnSpPr>
        <p:spPr>
          <a:xfrm flipV="1">
            <a:off x="8538370" y="3685592"/>
            <a:ext cx="2322463" cy="1889701"/>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03746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274BE85E-CD21-428F-84C0-18DC99286071}"/>
              </a:ext>
            </a:extLst>
          </p:cNvPr>
          <p:cNvSpPr>
            <a:spLocks noGrp="1"/>
          </p:cNvSpPr>
          <p:nvPr>
            <p:ph sz="half" idx="18"/>
          </p:nvPr>
        </p:nvSpPr>
        <p:spPr/>
        <p:txBody>
          <a:bodyPr>
            <a:normAutofit/>
          </a:bodyPr>
          <a:lstStyle/>
          <a:p>
            <a:pPr>
              <a:lnSpc>
                <a:spcPct val="110000"/>
              </a:lnSpc>
              <a:spcBef>
                <a:spcPts val="600"/>
              </a:spcBef>
            </a:pPr>
            <a:r>
              <a:rPr lang="en-US" dirty="0"/>
              <a:t>The </a:t>
            </a:r>
            <a:r>
              <a:rPr lang="en-US" i="1" dirty="0"/>
              <a:t>Curing Kinetics </a:t>
            </a:r>
            <a:r>
              <a:rPr lang="en-US" dirty="0"/>
              <a:t>feature defines the rate equation for the conversion. </a:t>
            </a:r>
          </a:p>
          <a:p>
            <a:pPr>
              <a:lnSpc>
                <a:spcPct val="110000"/>
              </a:lnSpc>
              <a:spcBef>
                <a:spcPts val="600"/>
              </a:spcBef>
            </a:pPr>
            <a:r>
              <a:rPr lang="en-US" dirty="0"/>
              <a:t>The </a:t>
            </a:r>
            <a:r>
              <a:rPr lang="en-US" i="1" dirty="0"/>
              <a:t>Kamal-</a:t>
            </a:r>
            <a:r>
              <a:rPr lang="en-US" i="1" dirty="0" err="1"/>
              <a:t>Sourour</a:t>
            </a:r>
            <a:r>
              <a:rPr lang="en-US" dirty="0"/>
              <a:t> kinetic model can be selected from the list of available models.</a:t>
            </a:r>
          </a:p>
        </p:txBody>
      </p:sp>
      <p:sp>
        <p:nvSpPr>
          <p:cNvPr id="7" name="Content Placeholder 6">
            <a:extLst>
              <a:ext uri="{FF2B5EF4-FFF2-40B4-BE49-F238E27FC236}">
                <a16:creationId xmlns:a16="http://schemas.microsoft.com/office/drawing/2014/main" id="{61F7F2EC-D452-4A52-9910-73536EDF5A0F}"/>
              </a:ext>
            </a:extLst>
          </p:cNvPr>
          <p:cNvSpPr>
            <a:spLocks noGrp="1"/>
          </p:cNvSpPr>
          <p:nvPr>
            <p:ph sz="quarter" idx="17"/>
          </p:nvPr>
        </p:nvSpPr>
        <p:spPr/>
        <p:txBody>
          <a:bodyPr/>
          <a:lstStyle/>
          <a:p>
            <a:endParaRPr lang="en-US"/>
          </a:p>
        </p:txBody>
      </p:sp>
      <p:sp>
        <p:nvSpPr>
          <p:cNvPr id="6" name="Title 5">
            <a:extLst>
              <a:ext uri="{FF2B5EF4-FFF2-40B4-BE49-F238E27FC236}">
                <a16:creationId xmlns:a16="http://schemas.microsoft.com/office/drawing/2014/main" id="{21E15C9C-3741-4F60-B411-E73A2F3D9764}"/>
              </a:ext>
            </a:extLst>
          </p:cNvPr>
          <p:cNvSpPr>
            <a:spLocks noGrp="1"/>
          </p:cNvSpPr>
          <p:nvPr>
            <p:ph type="title"/>
          </p:nvPr>
        </p:nvSpPr>
        <p:spPr/>
        <p:txBody>
          <a:bodyPr/>
          <a:lstStyle/>
          <a:p>
            <a:r>
              <a:rPr lang="en-US" dirty="0"/>
              <a:t>Curing Reaction</a:t>
            </a:r>
          </a:p>
        </p:txBody>
      </p:sp>
      <p:pic>
        <p:nvPicPr>
          <p:cNvPr id="10" name="Picture 9">
            <a:extLst>
              <a:ext uri="{FF2B5EF4-FFF2-40B4-BE49-F238E27FC236}">
                <a16:creationId xmlns:a16="http://schemas.microsoft.com/office/drawing/2014/main" id="{BAAA40D4-6A36-40DB-B5B8-13202A2571C3}"/>
              </a:ext>
            </a:extLst>
          </p:cNvPr>
          <p:cNvPicPr>
            <a:picLocks noChangeAspect="1"/>
          </p:cNvPicPr>
          <p:nvPr/>
        </p:nvPicPr>
        <p:blipFill>
          <a:blip r:embed="rId2"/>
          <a:stretch>
            <a:fillRect/>
          </a:stretch>
        </p:blipFill>
        <p:spPr>
          <a:xfrm>
            <a:off x="4361411" y="582355"/>
            <a:ext cx="12192000" cy="6858000"/>
          </a:xfrm>
          <a:prstGeom prst="rect">
            <a:avLst/>
          </a:prstGeom>
        </p:spPr>
      </p:pic>
    </p:spTree>
    <p:extLst>
      <p:ext uri="{BB962C8B-B14F-4D97-AF65-F5344CB8AC3E}">
        <p14:creationId xmlns:p14="http://schemas.microsoft.com/office/powerpoint/2010/main" val="2461260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ACE1FC1-8A6B-46E0-9ABA-F09CC6F86E47}"/>
              </a:ext>
            </a:extLst>
          </p:cNvPr>
          <p:cNvSpPr>
            <a:spLocks noGrp="1"/>
          </p:cNvSpPr>
          <p:nvPr>
            <p:ph sz="half" idx="18"/>
          </p:nvPr>
        </p:nvSpPr>
        <p:spPr/>
        <p:txBody>
          <a:bodyPr>
            <a:normAutofit/>
          </a:bodyPr>
          <a:lstStyle/>
          <a:p>
            <a:pPr marL="0" indent="0">
              <a:buNone/>
            </a:pPr>
            <a:r>
              <a:rPr lang="en-US" sz="1800" dirty="0"/>
              <a:t>A</a:t>
            </a:r>
            <a:r>
              <a:rPr lang="en-US" sz="1800" i="1" dirty="0"/>
              <a:t> Curing Reaction Heating </a:t>
            </a:r>
            <a:r>
              <a:rPr lang="en-US" sz="1800" dirty="0"/>
              <a:t>coupling  is used to define the heat of reaction.</a:t>
            </a:r>
          </a:p>
        </p:txBody>
      </p:sp>
      <p:sp>
        <p:nvSpPr>
          <p:cNvPr id="7" name="Content Placeholder 6">
            <a:extLst>
              <a:ext uri="{FF2B5EF4-FFF2-40B4-BE49-F238E27FC236}">
                <a16:creationId xmlns:a16="http://schemas.microsoft.com/office/drawing/2014/main" id="{6A7D396F-8698-4917-936B-C50948B33FB2}"/>
              </a:ext>
            </a:extLst>
          </p:cNvPr>
          <p:cNvSpPr>
            <a:spLocks noGrp="1"/>
          </p:cNvSpPr>
          <p:nvPr>
            <p:ph sz="quarter" idx="17"/>
          </p:nvPr>
        </p:nvSpPr>
        <p:spPr/>
        <p:txBody>
          <a:bodyPr/>
          <a:lstStyle/>
          <a:p>
            <a:endParaRPr lang="en-US"/>
          </a:p>
        </p:txBody>
      </p:sp>
      <p:sp>
        <p:nvSpPr>
          <p:cNvPr id="6" name="Title 5">
            <a:extLst>
              <a:ext uri="{FF2B5EF4-FFF2-40B4-BE49-F238E27FC236}">
                <a16:creationId xmlns:a16="http://schemas.microsoft.com/office/drawing/2014/main" id="{9B522C29-F184-49DD-8E7E-19D5963C11B2}"/>
              </a:ext>
            </a:extLst>
          </p:cNvPr>
          <p:cNvSpPr>
            <a:spLocks noGrp="1"/>
          </p:cNvSpPr>
          <p:nvPr>
            <p:ph type="title"/>
          </p:nvPr>
        </p:nvSpPr>
        <p:spPr/>
        <p:txBody>
          <a:bodyPr/>
          <a:lstStyle/>
          <a:p>
            <a:r>
              <a:rPr lang="en-US" dirty="0"/>
              <a:t>Curing Reaction Heating</a:t>
            </a:r>
          </a:p>
        </p:txBody>
      </p:sp>
      <p:pic>
        <p:nvPicPr>
          <p:cNvPr id="9" name="Picture 8">
            <a:extLst>
              <a:ext uri="{FF2B5EF4-FFF2-40B4-BE49-F238E27FC236}">
                <a16:creationId xmlns:a16="http://schemas.microsoft.com/office/drawing/2014/main" id="{13D7D1CA-B1B8-4529-ABBC-126B8B342C55}"/>
              </a:ext>
            </a:extLst>
          </p:cNvPr>
          <p:cNvPicPr>
            <a:picLocks noChangeAspect="1"/>
          </p:cNvPicPr>
          <p:nvPr/>
        </p:nvPicPr>
        <p:blipFill>
          <a:blip r:embed="rId2"/>
          <a:stretch>
            <a:fillRect/>
          </a:stretch>
        </p:blipFill>
        <p:spPr>
          <a:xfrm>
            <a:off x="4361411" y="582355"/>
            <a:ext cx="12192000" cy="6858000"/>
          </a:xfrm>
          <a:prstGeom prst="rect">
            <a:avLst/>
          </a:prstGeom>
        </p:spPr>
      </p:pic>
    </p:spTree>
    <p:extLst>
      <p:ext uri="{BB962C8B-B14F-4D97-AF65-F5344CB8AC3E}">
        <p14:creationId xmlns:p14="http://schemas.microsoft.com/office/powerpoint/2010/main" val="2557498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6E440-18EC-4A20-B78B-26EDA7D87857}"/>
              </a:ext>
            </a:extLst>
          </p:cNvPr>
          <p:cNvSpPr>
            <a:spLocks noGrp="1"/>
          </p:cNvSpPr>
          <p:nvPr>
            <p:ph type="title"/>
          </p:nvPr>
        </p:nvSpPr>
        <p:spPr/>
        <p:txBody>
          <a:bodyPr/>
          <a:lstStyle/>
          <a:p>
            <a:r>
              <a:rPr lang="en-US" noProof="0" dirty="0"/>
              <a:t>Results</a:t>
            </a:r>
          </a:p>
        </p:txBody>
      </p:sp>
      <p:sp>
        <p:nvSpPr>
          <p:cNvPr id="4" name="Content Placeholder 3">
            <a:extLst>
              <a:ext uri="{FF2B5EF4-FFF2-40B4-BE49-F238E27FC236}">
                <a16:creationId xmlns:a16="http://schemas.microsoft.com/office/drawing/2014/main" id="{9DDBB4CF-35EF-4AF4-A2F9-655B9FBB2BAA}"/>
              </a:ext>
            </a:extLst>
          </p:cNvPr>
          <p:cNvSpPr>
            <a:spLocks noGrp="1"/>
          </p:cNvSpPr>
          <p:nvPr>
            <p:ph sz="half" idx="10"/>
          </p:nvPr>
        </p:nvSpPr>
        <p:spPr/>
        <p:txBody>
          <a:bodyPr/>
          <a:lstStyle/>
          <a:p>
            <a:pPr marL="0" indent="0">
              <a:buNone/>
            </a:pPr>
            <a:r>
              <a:rPr lang="en-US" noProof="0" dirty="0"/>
              <a:t>Time-dependent maximum and minimum conversion in the domain.</a:t>
            </a:r>
          </a:p>
        </p:txBody>
      </p:sp>
      <p:pic>
        <p:nvPicPr>
          <p:cNvPr id="6" name="Picture 5">
            <a:extLst>
              <a:ext uri="{FF2B5EF4-FFF2-40B4-BE49-F238E27FC236}">
                <a16:creationId xmlns:a16="http://schemas.microsoft.com/office/drawing/2014/main" id="{430FD317-E569-452F-9798-D2E2AF168012}"/>
              </a:ext>
            </a:extLst>
          </p:cNvPr>
          <p:cNvPicPr>
            <a:picLocks noChangeAspect="1"/>
          </p:cNvPicPr>
          <p:nvPr/>
        </p:nvPicPr>
        <p:blipFill>
          <a:blip r:embed="rId2"/>
          <a:stretch>
            <a:fillRect/>
          </a:stretch>
        </p:blipFill>
        <p:spPr>
          <a:xfrm>
            <a:off x="5647001" y="1092200"/>
            <a:ext cx="6079598" cy="4563177"/>
          </a:xfrm>
          <a:prstGeom prst="rect">
            <a:avLst/>
          </a:prstGeom>
        </p:spPr>
      </p:pic>
    </p:spTree>
    <p:extLst>
      <p:ext uri="{BB962C8B-B14F-4D97-AF65-F5344CB8AC3E}">
        <p14:creationId xmlns:p14="http://schemas.microsoft.com/office/powerpoint/2010/main" val="41610788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66E440-18EC-4A20-B78B-26EDA7D87857}"/>
              </a:ext>
            </a:extLst>
          </p:cNvPr>
          <p:cNvSpPr>
            <a:spLocks noGrp="1"/>
          </p:cNvSpPr>
          <p:nvPr>
            <p:ph type="title"/>
          </p:nvPr>
        </p:nvSpPr>
        <p:spPr/>
        <p:txBody>
          <a:bodyPr/>
          <a:lstStyle/>
          <a:p>
            <a:r>
              <a:rPr lang="en-US" noProof="0" dirty="0"/>
              <a:t>Results</a:t>
            </a:r>
          </a:p>
        </p:txBody>
      </p:sp>
      <p:sp>
        <p:nvSpPr>
          <p:cNvPr id="4" name="Content Placeholder 3">
            <a:extLst>
              <a:ext uri="{FF2B5EF4-FFF2-40B4-BE49-F238E27FC236}">
                <a16:creationId xmlns:a16="http://schemas.microsoft.com/office/drawing/2014/main" id="{9DDBB4CF-35EF-4AF4-A2F9-655B9FBB2BAA}"/>
              </a:ext>
            </a:extLst>
          </p:cNvPr>
          <p:cNvSpPr>
            <a:spLocks noGrp="1"/>
          </p:cNvSpPr>
          <p:nvPr>
            <p:ph sz="half" idx="10"/>
          </p:nvPr>
        </p:nvSpPr>
        <p:spPr/>
        <p:txBody>
          <a:bodyPr/>
          <a:lstStyle/>
          <a:p>
            <a:pPr marL="0" indent="0">
              <a:buNone/>
            </a:pPr>
            <a:r>
              <a:rPr lang="en-US" noProof="0" dirty="0"/>
              <a:t>Time-dependent maximum and minimum temperature in the domain.</a:t>
            </a:r>
          </a:p>
        </p:txBody>
      </p:sp>
      <p:pic>
        <p:nvPicPr>
          <p:cNvPr id="9" name="Picture 8">
            <a:extLst>
              <a:ext uri="{FF2B5EF4-FFF2-40B4-BE49-F238E27FC236}">
                <a16:creationId xmlns:a16="http://schemas.microsoft.com/office/drawing/2014/main" id="{18A7E2B1-F5B7-458F-B51D-E8B302715A8B}"/>
              </a:ext>
            </a:extLst>
          </p:cNvPr>
          <p:cNvPicPr>
            <a:picLocks noChangeAspect="1"/>
          </p:cNvPicPr>
          <p:nvPr/>
        </p:nvPicPr>
        <p:blipFill>
          <a:blip r:embed="rId2"/>
          <a:stretch>
            <a:fillRect/>
          </a:stretch>
        </p:blipFill>
        <p:spPr>
          <a:xfrm>
            <a:off x="5647001" y="1092200"/>
            <a:ext cx="6079598" cy="4563177"/>
          </a:xfrm>
          <a:prstGeom prst="rect">
            <a:avLst/>
          </a:prstGeom>
        </p:spPr>
      </p:pic>
    </p:spTree>
    <p:extLst>
      <p:ext uri="{BB962C8B-B14F-4D97-AF65-F5344CB8AC3E}">
        <p14:creationId xmlns:p14="http://schemas.microsoft.com/office/powerpoint/2010/main" val="1473946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A17A4-0DE7-4B58-BD88-FA4D6BCE967F}"/>
              </a:ext>
            </a:extLst>
          </p:cNvPr>
          <p:cNvSpPr>
            <a:spLocks noGrp="1"/>
          </p:cNvSpPr>
          <p:nvPr>
            <p:ph type="title"/>
          </p:nvPr>
        </p:nvSpPr>
        <p:spPr/>
        <p:txBody>
          <a:bodyPr/>
          <a:lstStyle/>
          <a:p>
            <a:r>
              <a:rPr lang="en-US" noProof="0" dirty="0"/>
              <a:t>Results</a:t>
            </a:r>
          </a:p>
        </p:txBody>
      </p:sp>
      <p:sp>
        <p:nvSpPr>
          <p:cNvPr id="11" name="Content Placeholder 10">
            <a:extLst>
              <a:ext uri="{FF2B5EF4-FFF2-40B4-BE49-F238E27FC236}">
                <a16:creationId xmlns:a16="http://schemas.microsoft.com/office/drawing/2014/main" id="{BCC37215-B0B4-4392-89A2-2B4B2ABCC122}"/>
              </a:ext>
            </a:extLst>
          </p:cNvPr>
          <p:cNvSpPr>
            <a:spLocks noGrp="1"/>
          </p:cNvSpPr>
          <p:nvPr>
            <p:ph sz="half" idx="10"/>
          </p:nvPr>
        </p:nvSpPr>
        <p:spPr/>
        <p:txBody>
          <a:bodyPr/>
          <a:lstStyle/>
          <a:p>
            <a:pPr marL="0" indent="0">
              <a:buNone/>
            </a:pPr>
            <a:r>
              <a:rPr lang="en-US" noProof="0" dirty="0"/>
              <a:t>The plots shows the volume of the sample that has achieved a curing conversion level of 82% or above after 800s.</a:t>
            </a:r>
          </a:p>
        </p:txBody>
      </p:sp>
      <p:pic>
        <p:nvPicPr>
          <p:cNvPr id="10" name="Picture 9">
            <a:extLst>
              <a:ext uri="{FF2B5EF4-FFF2-40B4-BE49-F238E27FC236}">
                <a16:creationId xmlns:a16="http://schemas.microsoft.com/office/drawing/2014/main" id="{6754A298-9F0D-4635-8C77-3067CC72EE95}"/>
              </a:ext>
            </a:extLst>
          </p:cNvPr>
          <p:cNvPicPr>
            <a:picLocks noChangeAspect="1"/>
          </p:cNvPicPr>
          <p:nvPr/>
        </p:nvPicPr>
        <p:blipFill>
          <a:blip r:embed="rId2"/>
          <a:stretch>
            <a:fillRect/>
          </a:stretch>
        </p:blipFill>
        <p:spPr>
          <a:xfrm>
            <a:off x="5474474" y="1625600"/>
            <a:ext cx="6574087" cy="3697924"/>
          </a:xfrm>
          <a:prstGeom prst="rect">
            <a:avLst/>
          </a:prstGeom>
        </p:spPr>
      </p:pic>
    </p:spTree>
    <p:extLst>
      <p:ext uri="{BB962C8B-B14F-4D97-AF65-F5344CB8AC3E}">
        <p14:creationId xmlns:p14="http://schemas.microsoft.com/office/powerpoint/2010/main" val="289222007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10;&lt;Root completeVersion=&quot;6.0.0.x&quot; formatVersion=&quot;2.0.0.0&quot; version=&quot;6.0.0.67&quot;&gt;&#10;  &lt;VersionInformation&gt;&#10;    &lt;Version&gt;1&lt;/Version&gt;&#10;  &lt;/VersionInformation&gt;&#10;  &lt;Entity&gt;/geom/geom1&lt;/Entity&gt;&#10;  &lt;Tag&gt;geom1&lt;/Tag&gt;&#10;  &lt;Node&gt;Component 1 (comp1) {comp1} &amp;gt; Geometry 1 {geom1}&lt;/Node&gt;&#10;  &lt;LinkType&gt;Image&lt;/LinkType&gt;&#10;  &lt;ModelLink directoryType=&quot;none&quot;&gt;C:\Users\bertnis\comsoloutput\models\polymer\rubber_injection_molding_curing2.mph&lt;/ModelLink&gt;&#10;  &lt;LocalPath&gt;rubber_injection_molding_curing2.mph&lt;/LocalPath&gt;&#10;  &lt;Current&gt;fin&lt;/Current&gt;&#10;  &lt;SDim&gt;3&lt;/SDim&gt;&#10;  &lt;Locked&gt;false&lt;/Locked&gt;&#10;  &lt;PropSet id=&quot;image&quot;&gt;&#10;    &lt;Property name=&quot;view&quot; type=&quot;reference&quot; value=&quot;auto&quot; /&gt;&#10;    &lt;Property name=&quot;animating&quot; type=&quot;bool&quot; value=&quot;off&quot; /&gt;&#10;    &lt;Property name=&quot;isclientfile&quot; type=&quot;bool&quot; value=&quot;on&quot; /&gt;&#10;    &lt;Property name=&quot;size&quot; type=&quot;string&quot; value=&quot;presentation&quot; /&gt;&#10;    &lt;Property name=&quot;hiddensize&quot; type=&quot;group&quot; value=&quot;manual&quot; /&gt;&#10;    &lt;Property name=&quot;unit&quot; type=&quot;group&quot; value=&quot;px&quot; /&gt;&#10;    &lt;Property name=&quot;lockratio&quot; type=&quot;bool&quot; value=&quot;off&quot; /&gt;&#10;    &lt;Property name=&quot;aspectratio&quot; type=&quot;real&quot; value=&quot;1&quot; /&gt;&#10;    &lt;Property name=&quot;width&quot; type=&quot;real&quot; value=&quot;874&quot; /&gt;&#10;    &lt;Property name=&quot;height&quot; type=&quot;real&quot; value=&quot;656&quot; /&gt;&#10;    &lt;Property name=&quot;resolution&quot; type=&quot;integer&quot; value=&quot;96&quot; /&gt;&#10;    &lt;Property name=&quot;sizedesc&quot; type=&quot;string&quot; value=&quot;231 x 174 mm&quot; /&gt;&#10;    &lt;Property name=&quot;widthpx&quot; type=&quot;integer&quot; value=&quot;0&quot; /&gt;&#10;    &lt;Property name=&quot;heightpx&quot; type=&quot;integer&quot; value=&quot;0&quot; /&gt;&#10;    &lt;Property name=&quot;widthexact&quot; type=&quot;real&quot; value=&quot;0&quot; /&gt;&#10;    &lt;Property name=&quot;heightexact&quot; type=&quot;real&quot; value=&quot;0&quot; /&gt;&#10;    &lt;Property name=&quot;exactstored&quot; type=&quot;bool&quot; value=&quot;off&quot; /&gt;&#10;    &lt;Property name=&quot;usage&quot; type=&quot;group&quot; value=&quot;dialog&quot; /&gt;&#10;    &lt;Property name=&quot;screensizedesc&quot; type=&quot;string&quot; value=&quot;958 x 689 px&quot; /&gt;&#10;    &lt;Property name=&quot;zoomextents&quot; type=&quot;bool&quot; value=&quot;off&quot; /&gt;&#10;    &lt;Property name=&quot;antialias&quot; type=&quot;bool&quot; value=&quot;on&quot; /&gt;&#10;    &lt;Property name=&quot;screenwidthpx&quot; type=&quot;integer&quot; value=&quot;958&quot; /&gt;&#10;    &lt;Property name=&quot;screenheightpx&quot; type=&quot;integer&quot; value=&quot;689&quot; /&gt;&#10;    &lt;Property name=&quot;linkpossible&quot; type=&quot;bool&quot; value=&quot;on&quot; /&gt;&#10;    &lt;Property name=&quot;heightmultiple&quot; type=&quot;integer&quot; value=&quot;1&quot; /&gt;&#10;    &lt;Property name=&quot;zoomlevel&quot; type=&quot;integer&quot; value=&quot;0&quot; /&gt;&#10;    &lt;Property name=&quot;saveepscopy&quot; type=&quot;bool&quot; value=&quot;off&quot; /&gt;&#10;    &lt;Property name=&quot;resizefactor&quot; type=&quot;integer&quot; value=&quot;1&quot; /&gt;&#10;    &lt;Property name=&quot;saveprefs&quot; type=&quot;bool&quot; value=&quot;on&quot; /&gt;&#10;    &lt;Property name=&quot;decorationscale&quot; type=&quot;real&quot; value=&quot;1&quot; /&gt;&#10;    &lt;Property name=&quot;clearfilenameafterwards&quot; type=&quot;bool&quot; value=&quot;off&quot; /&gt;&#10;    &lt;Property name=&quot;allowlinked&quot; type=&quot;bool&quot; value=&quot;on&quot; /&gt;&#10;    &lt;Property name=&quot;allowpaste&quot; type=&quot;group&quot; value=&quot;on&quot; /&gt;&#10;    &lt;Property name=&quot;target&quot; type=&quot;group&quot; value=&quot;linked&quot; /&gt;&#10;    &lt;Property name=&quot;nodelabel&quot; type=&quot;string&quot; value=&quot;Component 1 (comp1) {comp1} &amp;gt; Geometry 1 {geom1}&quot; /&gt;&#10;    &lt;Property name=&quot;lockview&quot; type=&quot;bool&quot; value=&quot;off&quot; /&gt;&#10;    &lt;Property name=&quot;linkedinfo&quot; type=&quot;string&quot; value=&quot;&quot; /&gt;&#10;    &lt;Property name=&quot;alloweps&quot; type=&quot;bool&quot; value=&quot;off&quot; /&gt;&#10;    &lt;Property name=&quot;allowgltf&quot; type=&quot;bool&quot; value=&quot;off&quot; /&gt;&#10;    &lt;Property name=&quot;lastwrittenfile&quot; type=&quot;string&quot; value=&quot;&quot; /&gt;&#10;    &lt;Property name=&quot;lastfiletype&quot; type=&quot;string&quot; value=&quot;png&quot; /&gt;&#10;    &lt;Property name=&quot;context&quot; type=&quot;group&quot; value=&quot;standard&quot; /&gt;&#10;    &lt;Property name=&quot;clusterrootonly&quot; type=&quot;bool&quot; value=&quot;off&quot; /&gt;&#10;    &lt;Property name=&quot;layoutmode&quot; type=&quot;group&quot; value=&quot;image&quot; /&gt;&#10;    &lt;Property name=&quot;sdim&quot; type=&quot;group&quot; value=&quot;3&quot; /&gt;&#10;    &lt;Property name=&quot;options3d&quot; type=&quot;group&quot; value=&quot;on&quot; /&gt;&#10;    &lt;Property name=&quot;fontsize&quot; type=&quot;integer&quot; value=&quot;12&quot; /&gt;&#10;    &lt;Property name=&quot;colortheme&quot; type=&quot;string&quot; value=&quot;globaltheme&quot; /&gt;&#10;    &lt;Property name=&quot;background&quot; type=&quot;group&quot; value=&quot;transparent&quot; /&gt;&#10;    &lt;Property name=&quot;title3d&quot; type=&quot;bool&quot; value=&quot;off&quot; /&gt;&#10;    &lt;Property name=&quot;legend3d&quot; type=&quot;bool&quot; value=&quot;off&quot; /&gt;&#10;    &lt;Property name=&quot;logo3d&quot; type=&quot;bool&quot; value=&quot;off&quot; /&gt;&#10;    &lt;Property name=&quot;axisorientation&quot; type=&quot;bool&quot; value=&quot;off&quot; /&gt;&#10;    &lt;Property name=&quot;grid&quot; type=&quot;bool&quot; value=&quot;off&quot; /&gt;&#10;  &lt;/PropSet&gt;&#10;  &lt;PropSet id=&quot;view&quot;&gt;&#10;    &lt;Property name=&quot;renderwireframe&quot; type=&quot;bool&quot; value=&quot;off&quot; /&gt;&#10;    &lt;Property name=&quot;showlabels&quot; type=&quot;bool&quot; value=&quot;off&quot; /&gt;&#10;    &lt;Property name=&quot;showDirections&quot; type=&quot;bool&quot; value=&quot;off&quot; /&gt;&#10;    &lt;Property name=&quot;showgrid&quot; type=&quot;bool&quot; value=&quot;on&quot; /&gt;&#10;    &lt;Property name=&quot;rendermesh&quot; type=&quot;bool&quot; value=&quot;on&quot; /&gt;&#10;    &lt;Property name=&quot;showaxisorientation&quot; type=&quot;bool&quot; value=&quot;off&quot; /&gt;&#10;    &lt;Property name=&quot;showunits&quot; type=&quot;bool&quot; value=&quot;on&quot; /&gt;&#10;    &lt;Property name=&quot;plotgroupunits&quot; type=&quot;stringarray&quot; value=&quot;, , &quot; /&gt;&#10;    &lt;Property name=&quot;locked&quot; type=&quot;bool&quot; value=&quot;off&quot; /&gt;&#10;    &lt;Property name=&quot;rotcenlocked&quot; type=&quot;bool&quot; value=&quot;off&quot; /&gt;&#10;    &lt;Property name=&quot;istemporary&quot; type=&quot;bool&quot; value=&quot;off&quot; /&gt;&#10;    &lt;Property name=&quot;scenelight&quot; type=&quot;group&quot; value=&quot;on&quot; /&gt;&#10;    &lt;Property name=&quot;totlightintensity&quot; type=&quot;real&quot; value=&quot;1.0&quot; /&gt;&#10;    &lt;Property name=&quot;usediffuse&quot; type=&quot;bool&quot; value=&quot;on&quot; /&gt;&#10;    &lt;Property name=&quot;usespecular&quot; type=&quot;bool&quot; value=&quot;on&quot; /&gt;&#10;    &lt;Property name=&quot;globalambient&quot; type=&quot;group&quot; value=&quot;on&quot; /&gt;&#10;    &lt;Property name=&quot;totambient&quot; type=&quot;real&quot; value=&quot;0.3&quot; /&gt;&#10;    &lt;Property name=&quot;ambientcolor&quot; type=&quot;group&quot; value=&quot;white&quot; /&gt;&#10;    &lt;Property name=&quot;customambientcolor&quot; type=&quot;realarray&quot; value=&quot;1, 1, 1&quot; /&gt;&#10;    &lt;Property name=&quot;environmentmap&quot; type=&quot;group&quot; value=&quot;envmap_none&quot; /&gt;&#10;    &lt;Property name=&quot;skydirection&quot; type=&quot;group&quot; value=&quot;positivey&quot; /&gt;&#10;    &lt;Property name=&quot;skyrotation&quot; type=&quot;group&quot; value=&quot;skyrotationzero&quot; /&gt;&#10;    &lt;Property name=&quot;environmentreflections&quot; type=&quot;bool&quot; value=&quot;on&quot; /&gt;&#10;    &lt;Property name=&quot;skybox&quot; type=&quot;group&quot; value=&quot;off&quot; /&gt;&#10;    &lt;Property name=&quot;skyboxblurriness&quot; type=&quot;real&quot; value=&quot;0&quot; /&gt;&#10;    &lt;Property name=&quot;skyboxblend&quot; type=&quot;real&quot; value=&quot;0&quot; /&gt;&#10;    &lt;Property name=&quot;skyboxprojection&quot; type=&quot;group&quot; value=&quot;special&quot; /&gt;&#10;    &lt;Property name=&quot;skyboxfov&quot; type=&quot;real&quot; value=&quot;110&quot; /&gt;&#10;    &lt;Property name=&quot;rotateenvironment&quot; type=&quot;bool&quot; value=&quot;off&quot; /&gt;&#10;    &lt;Property name=&quot;transparency&quot; type=&quot;group&quot; value=&quot;off&quot; /&gt;&#10;    &lt;Property name=&quot;transparencylevel&quot; type=&quot;real&quot; value=&quot;0.5&quot; /&gt;&#10;    &lt;Property name=&quot;clippingactive&quot; type=&quot;group&quot; value=&quot;on&quot; /&gt;&#10;    &lt;Property name=&quot;clipfaces&quot; type=&quot;bool&quot; value=&quot;on&quot; /&gt;&#10;    &lt;Property name=&quot;clipedges&quot; type=&quot;bool&quot; value=&quot;on&quot; /&gt;&#10;    &lt;Property name=&quot;clippoints&quot; type=&quot;bool&quot; value=&quot;on&quot; /&gt;&#10;    &lt;Property name=&quot;cliphighlightintersection&quot; type=&quot;group&quot; value=&quot;on&quot; /&gt;&#10;    &lt;Property name=&quot;clipintersectionhighlightcolor&quot; type=&quot;group&quot; value=&quot;fromtheme&quot; /&gt;&#10;    &lt;Property name=&quot;customclipintersectionhighlightcolor&quot; type=&quot;realarray&quot; value=&quot;1, 0, 0&quot; /&gt;&#10;    &lt;Property name=&quot;clipapplyclipping&quot; type=&quot;bool&quot; value=&quot;on&quot; /&gt;&#10;    &lt;Property name=&quot;clipshowframes&quot; type=&quot;bool&quot; value=&quot;on&quot; /&gt;&#10;    &lt;Property name=&quot;clipshowgizmos&quot; type=&quot;bool&quot; value=&quot;on&quot; /&gt;&#10;    &lt;Property name=&quot;showselection&quot; type=&quot;bool&quot; value=&quot;on&quot; /&gt;&#10;    &lt;Property name=&quot;showmaterial&quot; type=&quot;bool&quot; value=&quot;off&quot; /&gt;&#10;    &lt;Property name=&quot;hidestatus&quot; type=&quot;string&quot; value=&quot;hide&quot; /&gt;&#10;    &lt;Property name=&quot;isnew&quot; type=&quot;bool&quot; value=&quot;off&quot; /&gt;&#10;    &lt;Property name=&quot;postviewkey&quot; type=&quot;string&quot; value=&quot;&quot; /&gt;&#10;    &lt;Property name=&quot;workplaneclip&quot; type=&quot;bool&quot; value=&quot;off&quot; /&gt;&#10;    &lt;Property name=&quot;offscreenoverride&quot; type=&quot;bool&quot; value=&quot;off&quot; /&gt;&#10;  &lt;/PropSet&gt;&#10;  &lt;PropSet id=&quot;camera&quot;&gt;&#10;    &lt;Property name=&quot;projection&quot; type=&quot;group&quot; value=&quot;perspective&quot; /&gt;&#10;    &lt;Property name=&quot;orthoscale&quot; type=&quot;real&quot; value=&quot;1.1615054607391357&quot; /&gt;&#10;    &lt;Property name=&quot;zoomanglefull&quot; type=&quot;real&quot; value=&quot;14.99409008026123&quot; /&gt;&#10;    &lt;Property name=&quot;forcenoviewscaling&quot; type=&quot;bool&quot; value=&quot;off&quot; /&gt;&#10;    &lt;Property name=&quot;viewscaletype&quot; type=&quot;group&quot; value=&quot;none&quot; /&gt;&#10;    &lt;Property name=&quot;autocontext&quot; type=&quot;group&quot; value=&quot;isotropic&quot; /&gt;&#10;    &lt;Property name=&quot;autoupdate&quot; type=&quot;bool&quot; value=&quot;off&quot; /&gt;&#10;    &lt;Property name=&quot;xweight&quot; type=&quot;real&quot; value=&quot;1&quot; /&gt;&#10;    &lt;Property name=&quot;yweight&quot; type=&quot;real&quot; value=&quot;1&quot; /&gt;&#10;    &lt;Property name=&quot;zweight&quot; type=&quot;real&quot; value=&quot;1&quot; /&gt;&#10;    &lt;Property name=&quot;xscale&quot; type=&quot;real&quot; value=&quot;1&quot; /&gt;&#10;    &lt;Property name=&quot;yscale&quot; type=&quot;real&quot; value=&quot;1&quot; /&gt;&#10;    &lt;Property name=&quot;zscale&quot; type=&quot;real&quot; value=&quot;1&quot; /&gt;&#10;    &lt;Property name=&quot;position&quot; type=&quot;realarray&quot; value=&quot;-0.12300926446914673, -0.16984570026397705, 0.14850926399230957&quot; /&gt;&#10;    &lt;Property name=&quot;target&quot; type=&quot;realarray&quot; value=&quot;0.017499983310699463, 0.017499998211860657, 0.008000016212463379&quot; /&gt;&#10;    &lt;Property name=&quot;up&quot; type=&quot;realarray&quot; value=&quot;0.30869755148887634, 0.4115966558456421, 0.8574930429458618&quot; /&gt;&#10;    &lt;Property name=&quot;rotationpoint&quot; type=&quot;realarray&quot; value=&quot;0.017500000074505806, 0.017500000074505806, 0.00800000037997961&quot; /&gt;&#10;    &lt;Property name=&quot;viewoffset&quot; type=&quot;realarray&quot; value=&quot;0.013660631142556667, 0.08201121538877487&quot; /&gt;&#10;    &lt;Property name=&quot;manualgrid&quot; type=&quot;group&quot; value=&quot;off&quot; /&gt;&#10;    &lt;Property name=&quot;xspacing&quot; type=&quot;real&quot; value=&quot;1&quot; /&gt;&#10;    &lt;Property name=&quot;yspacing&quot; type=&quot;real&quot; value=&quot;1&quot; /&gt;&#10;    &lt;Property name=&quot;zspacing&quot; type=&quot;real&quot; value=&quot;1&quot; /&gt;&#10;    &lt;Property name=&quot;xextra&quot; type=&quot;realarray&quot; value=&quot;&quot; /&gt;&#10;    &lt;Property name=&quot;xextra_vector_method&quot; type=&quot;string&quot; value=&quot;step&quot; /&gt;&#10;    &lt;Property name=&quot;xextra_vector_start&quot; type=&quot;string&quot; value=&quot;&quot; /&gt;&#10;    &lt;Property name=&quot;xextra_vector_stop&quot; type=&quot;string&quot; value=&quot;&quot; /&gt;&#10;    &lt;Property name=&quot;xextra_vector_step&quot; type=&quot;string&quot; value=&quot;&quot; /&gt;&#10;    &lt;Property name=&quot;xextra_vector_numvalues&quot; type=&quot;string&quot; value=&quot;&quot; /&gt;&#10;    &lt;Property name=&quot;xextra_vector_function&quot; type=&quot;string&quot; value=&quot;none&quot; /&gt;&#10;    &lt;Property name=&quot;xextra_vector_interval&quot; type=&quot;string&quot; value=&quot;octave&quot; /&gt;&#10;    &lt;Property name=&quot;xextra_vector_freqperdec&quot; type=&quot;string&quot; value=&quot;&quot; /&gt;&#10;    &lt;Property name=&quot;yextra&quot; type=&quot;realarray&quot; value=&quot;&quot; /&gt;&#10;    &lt;Property name=&quot;yextra_vector_method&quot; type=&quot;string&quot; value=&quot;step&quot; /&gt;&#10;    &lt;Property name=&quot;yextra_vector_start&quot; type=&quot;string&quot; value=&quot;&quot; /&gt;&#10;    &lt;Property name=&quot;yextra_vector_stop&quot; type=&quot;string&quot; value=&quot;&quot; /&gt;&#10;    &lt;Property name=&quot;yextra_vector_step&quot; type=&quot;string&quot; value=&quot;&quot; /&gt;&#10;    &lt;Property name=&quot;yextra_vector_numvalues&quot; type=&quot;string&quot; value=&quot;&quot; /&gt;&#10;    &lt;Property name=&quot;yextra_vector_function&quot; type=&quot;string&quot; value=&quot;none&quot; /&gt;&#10;    &lt;Property name=&quot;yextra_vector_interval&quot; type=&quot;string&quot; value=&quot;octave&quot; /&gt;&#10;    &lt;Property name=&quot;yextra_vector_freqperdec&quot; type=&quot;string&quot; value=&quot;&quot; /&gt;&#10;    &lt;Property name=&quot;zextra&quot; type=&quot;realarray&quot; value=&quot;&quot; /&gt;&#10;    &lt;Property name=&quot;zextra_vector_method&quot; type=&quot;string&quot; value=&quot;step&quot; /&gt;&#10;    &lt;Property name=&quot;zextra_vector_start&quot; type=&quot;string&quot; value=&quot;&quot; /&gt;&#10;    &lt;Property name=&quot;zextra_vector_stop&quot; type=&quot;string&quot; value=&quot;&quot; /&gt;&#10;    &lt;Property name=&quot;zextra_vector_step&quot; type=&quot;string&quot; value=&quot;&quot; /&gt;&#10;    &lt;Property name=&quot;zextra_vector_numvalues&quot; type=&quot;string&quot; value=&quot;&quot; /&gt;&#10;    &lt;Property name=&quot;zextra_vector_function&quot; type=&quot;string&quot; value=&quot;none&quot; /&gt;&#10;    &lt;Property name=&quot;zextra_vector_interval&quot; type=&quot;string&quot; value=&quot;octave&quot; /&gt;&#10;    &lt;Property name=&quot;zextra_vector_freqperdec&quot; type=&quot;string&quot; value=&quot;&quot; /&gt;&#10;  &lt;/PropSet&gt;&#10;  &lt;PropSet id=&quot;axis&quot; /&gt;&#10;  &lt;UpdateTimeStamp&gt;Jan 18, 2021 11:00:09 AM&lt;/UpdateTimeStamp&gt;&#10;&lt;/Root&gt;"/>
</p:tagLst>
</file>

<file path=ppt/theme/theme1.xml><?xml version="1.0" encoding="utf-8"?>
<a:theme xmlns:a="http://schemas.openxmlformats.org/drawingml/2006/main" name="1_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A31D662-4B09-FD40-915E-578D5FC7E514}" vid="{D1BCAEE3-4106-F24B-BAF9-0C2744683F9C}"/>
    </a:ext>
  </a:extLst>
</a:theme>
</file>

<file path=ppt/theme/theme2.xml><?xml version="1.0" encoding="utf-8"?>
<a:theme xmlns:a="http://schemas.openxmlformats.org/drawingml/2006/main" name="comsol-slide-template-NEW">
  <a:themeElements>
    <a:clrScheme name="COMSOL 1">
      <a:dk1>
        <a:srgbClr val="393A39"/>
      </a:dk1>
      <a:lt1>
        <a:srgbClr val="FFFFFF"/>
      </a:lt1>
      <a:dk2>
        <a:srgbClr val="12192D"/>
      </a:dk2>
      <a:lt2>
        <a:srgbClr val="BDD2DE"/>
      </a:lt2>
      <a:accent1>
        <a:srgbClr val="1B4D81"/>
      </a:accent1>
      <a:accent2>
        <a:srgbClr val="3B80B6"/>
      </a:accent2>
      <a:accent3>
        <a:srgbClr val="E39C47"/>
      </a:accent3>
      <a:accent4>
        <a:srgbClr val="D5572D"/>
      </a:accent4>
      <a:accent5>
        <a:srgbClr val="3C7881"/>
      </a:accent5>
      <a:accent6>
        <a:srgbClr val="AAD3C5"/>
      </a:accent6>
      <a:hlink>
        <a:srgbClr val="3B80B6"/>
      </a:hlink>
      <a:folHlink>
        <a:srgbClr val="1A4D83"/>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5442784-ABB1-324E-B08C-81406058CECA}" vid="{A17E31C8-A74B-E54B-9D1C-BF65E6B8E941}"/>
    </a:ext>
  </a:extLst>
</a:theme>
</file>

<file path=ppt/theme/theme3.xml><?xml version="1.0" encoding="utf-8"?>
<a:theme xmlns:a="http://schemas.openxmlformats.org/drawingml/2006/main" name="2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8" id="{64BCF831-D207-584D-ACD9-0B34AB7253A5}" vid="{B059813A-8515-774C-8F19-AFB7D48AD5BA}"/>
    </a:ext>
  </a:extLst>
</a:theme>
</file>

<file path=ppt/theme/theme4.xml><?xml version="1.0" encoding="utf-8"?>
<a:theme xmlns:a="http://schemas.openxmlformats.org/drawingml/2006/main" name="3_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8E29D863-DF97-3E47-B1DC-1103F64FD026}" vid="{1EBBC8DE-E8C0-5247-AF5D-C513D455AAA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potential_profile_electrochemical_cell</Template>
  <TotalTime>9294</TotalTime>
  <Words>367</Words>
  <Application>Microsoft Office PowerPoint</Application>
  <PresentationFormat>Widescreen</PresentationFormat>
  <Paragraphs>39</Paragraphs>
  <Slides>11</Slides>
  <Notes>3</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11</vt:i4>
      </vt:variant>
    </vt:vector>
  </HeadingPairs>
  <TitlesOfParts>
    <vt:vector size="21" baseType="lpstr">
      <vt:lpstr>Arial</vt:lpstr>
      <vt:lpstr>Calibri</vt:lpstr>
      <vt:lpstr>Lato</vt:lpstr>
      <vt:lpstr>Lato Black</vt:lpstr>
      <vt:lpstr>Lato Light</vt:lpstr>
      <vt:lpstr>Wingdings</vt:lpstr>
      <vt:lpstr>1_comsol-slide-template-NEW</vt:lpstr>
      <vt:lpstr>comsol-slide-template-NEW</vt:lpstr>
      <vt:lpstr>2_comsol-slide-template-NEW</vt:lpstr>
      <vt:lpstr>3_comsol-slide-template-NEW</vt:lpstr>
      <vt:lpstr>Modeling curing in automotive rubber</vt:lpstr>
      <vt:lpstr>Background</vt:lpstr>
      <vt:lpstr>Included Phenomena and Physics Interfaces</vt:lpstr>
      <vt:lpstr>Model Definition</vt:lpstr>
      <vt:lpstr>Curing Reaction</vt:lpstr>
      <vt:lpstr>Curing Reaction Heating</vt:lpstr>
      <vt:lpstr>Results</vt:lpstr>
      <vt:lpstr>Results</vt:lpstr>
      <vt:lpstr>Results</vt:lpstr>
      <vt:lpstr>Concluding Remarks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Model of a NiCd Battery</dc:title>
  <dc:creator>Ed Fontes</dc:creator>
  <cp:lastModifiedBy>Ed Fontes</cp:lastModifiedBy>
  <cp:revision>101</cp:revision>
  <dcterms:created xsi:type="dcterms:W3CDTF">2020-03-11T09:08:42Z</dcterms:created>
  <dcterms:modified xsi:type="dcterms:W3CDTF">2024-12-02T11:18:13Z</dcterms:modified>
</cp:coreProperties>
</file>