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tags/tag1.xml" ContentType="application/vnd.openxmlformats-officedocument.presentationml.tags+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7" r:id="rId11"/>
    <p:sldId id="258" r:id="rId12"/>
    <p:sldId id="259" r:id="rId13"/>
    <p:sldId id="260" r:id="rId14"/>
    <p:sldId id="262" r:id="rId16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12" Target="slides/slide3.xml" Type="http://schemas.openxmlformats.org/officeDocument/2006/relationships/slide"/><Relationship Id="rId13" Target="slides/slide4.xml" Type="http://schemas.openxmlformats.org/officeDocument/2006/relationships/slide"/><Relationship Id="rId14" Target="slides/slide5.xml" Type="http://schemas.openxmlformats.org/officeDocument/2006/relationships/slide"/><Relationship Id="rId16" Target="slides/slide7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7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6.png" Type="http://schemas.openxmlformats.org/officeDocument/2006/relationships/image"/><Relationship Id="rId3" Type="http://schemas.openxmlformats.org/officeDocument/2006/relationships/tags" Target="../tags/tag1.xml"/></Relationships>
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Microstructured Optimized Rectangular-Shape Antireflective Coatings for Infrared Wavelengths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Objective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Bulk dielectric structures significantly reflect the infrared light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Fabricating microstructure over bulk dielectric structures can drastically improve the transmittance over a broad range of IR wavelengths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In this model, we showcase the approach of gradient-free optimization to tune the geometry of the dielectric microstructure to increase the transmittance of the structure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The work demonstrates broadband optimization of a rectangular silicon (Si) microstructure operating between 2.5 um and 4.5 um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Assumptions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Pitch of the periodic structure is 780 nm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Optimize the following parameters:</a:t>
            </a:r>
          </a:p>
          <a:p>
            <a:pPr lvl="1" algn="l" indent="-175500" marL="469800">
              <a:lnSpc>
                <a:spcPct val="100000"/>
              </a:lnSpc>
              <a:spcBef>
                <a:spcPts val="500"/>
              </a:spcBef>
              <a:buFont typeface=""/>
              <a:buChar char="‒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Width of the silicon pillar</a:t>
            </a:r>
          </a:p>
          <a:p>
            <a:pPr lvl="1" algn="l" indent="-175500" marL="469800">
              <a:lnSpc>
                <a:spcPct val="100000"/>
              </a:lnSpc>
              <a:spcBef>
                <a:spcPts val="500"/>
              </a:spcBef>
              <a:buFont typeface=""/>
              <a:buChar char="‒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Height of the silicon pillar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Modeling assumption:</a:t>
            </a:r>
          </a:p>
          <a:p>
            <a:pPr lvl="1" algn="l" indent="-175500" marL="469800">
              <a:lnSpc>
                <a:spcPct val="100000"/>
              </a:lnSpc>
              <a:spcBef>
                <a:spcPts val="500"/>
              </a:spcBef>
              <a:buFont typeface=""/>
              <a:buChar char="‒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Out of plane polarization is considered</a:t>
            </a:r>
          </a:p>
          <a:p>
            <a:pPr lvl="1" algn="l" indent="-175500" marL="469800">
              <a:lnSpc>
                <a:spcPct val="100000"/>
              </a:lnSpc>
              <a:spcBef>
                <a:spcPts val="500"/>
              </a:spcBef>
              <a:buFont typeface=""/>
              <a:buChar char="‒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± 1 out of plane diffraction orders were added to the second Port to account for higher order diffraction wave propagation</a:t>
            </a:r>
          </a:p>
          <a:p>
            <a:pPr lvl="1" algn="l" indent="-175500" marL="469800">
              <a:lnSpc>
                <a:spcPct val="100000"/>
              </a:lnSpc>
              <a:spcBef>
                <a:spcPts val="500"/>
              </a:spcBef>
              <a:spcAft>
                <a:spcPct val="15000"/>
              </a:spcAft>
              <a:buFont typeface=""/>
              <a:buChar char="‒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“Sum of objective” type of “Multiple Objectives” was selected to perform the broadband optimization between 2.5 um and 4.5 um</a:t>
            </a:r>
          </a:p>
        </p:txBody>
      </p:sp>
      <p:sp>
        <p:nvSpPr>
          <p:cNvPr name="AutoShape 4" id="4"/>
          <p:cNvSpPr/>
          <p:nvPr/>
        </p:nvSpPr>
        <p:spPr>
          <a:xfrm>
            <a:off x="4612959" y="4633134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Single unit cell model.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612959" y="209550"/>
            <a:ext cx="3804282" cy="44235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The Optimization Study - Objective Function</a:t>
            </a:r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2614700"/>
            <a:ext cx="8305200" cy="24701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where </a:t>
            </a:r>
            <a:r>
              <a:rPr lang="en-US" sz="1600" b="false" i="false" u="none">
                <a:solidFill>
                  <a:srgbClr val="393A39"/>
                </a:solidFill>
                <a:latin typeface="Symbol"/>
              </a:rPr>
              <a:t>l</a:t>
            </a:r>
            <a:r>
              <a:rPr lang="en-US" sz="1600" b="false" i="false" u="none" baseline="-25000">
                <a:solidFill>
                  <a:srgbClr val="393A39"/>
                </a:solidFill>
                <a:latin typeface="Lato"/>
              </a:rPr>
              <a:t>min</a:t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 and </a:t>
            </a:r>
            <a:r>
              <a:rPr lang="en-US" sz="1600" b="false" i="false" u="none">
                <a:solidFill>
                  <a:srgbClr val="393A39"/>
                </a:solidFill>
                <a:latin typeface="Symbol"/>
              </a:rPr>
              <a:t>l</a:t>
            </a:r>
            <a:r>
              <a:rPr lang="en-US" sz="1600" b="false" i="false" u="none" baseline="-25000">
                <a:solidFill>
                  <a:srgbClr val="393A39"/>
                </a:solidFill>
                <a:latin typeface="Lato"/>
              </a:rPr>
              <a:t>max</a:t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 are the minimum and maximum operating wavelengths, </a:t>
            </a:r>
            <a:r>
              <a:rPr lang="en-US" sz="1600" b="false" i="true" u="none">
                <a:solidFill>
                  <a:srgbClr val="393A39"/>
                </a:solidFill>
                <a:latin typeface="Century Schoolbook"/>
              </a:rPr>
              <a:t>T</a:t>
            </a:r>
            <a:r>
              <a:rPr lang="en-US" sz="1600" b="false" i="false" u="none" baseline="-25000">
                <a:solidFill>
                  <a:srgbClr val="393A39"/>
                </a:solidFill>
                <a:latin typeface="Lato"/>
              </a:rPr>
              <a:t>e</a:t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 = 100*realdot(ewfd.S21,ewfd.S21), and </a:t>
            </a:r>
            <a:r>
              <a:rPr lang="en-US" sz="1600" b="false" i="true" u="none">
                <a:solidFill>
                  <a:srgbClr val="393A39"/>
                </a:solidFill>
                <a:latin typeface="Century Schoolbook"/>
              </a:rPr>
              <a:t>T</a:t>
            </a:r>
            <a:r>
              <a:rPr lang="en-US" sz="1600" b="false" i="false" u="none" baseline="-25000">
                <a:solidFill>
                  <a:srgbClr val="393A39"/>
                </a:solidFill>
                <a:latin typeface="Lato"/>
              </a:rPr>
              <a:t>t</a:t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 = 100.</a:t>
            </a:r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1332000"/>
            <a:ext cx="3314700" cy="9017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The Optimization Study - Control Parameters</a:t>
            </a:r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25735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The optimization control parameters have the following constraints:</a:t>
            </a:r>
          </a:p>
        </p:txBody>
      </p:sp>
      <p:graphicFrame>
        <p:nvGraphicFramePr>
          <p:cNvPr name="Table 6" id="6"/>
          <p:cNvGraphicFramePr>
            <a:graphicFrameLocks noGrp="true"/>
          </p:cNvGraphicFramePr>
          <p:nvPr/>
        </p:nvGraphicFramePr>
        <p:xfrm>
          <a:off x="457200" y="1784735"/>
          <a:ext cx="8406800" cy="838200"/>
        </p:xfrm>
        <a:graphic>
          <a:graphicData uri="http://schemas.openxmlformats.org/drawingml/2006/table">
            <a:tbl>
              <a:tblPr/>
              <a:tblGrid>
                <a:gridCol w="2046639"/>
                <a:gridCol w="2382801"/>
                <a:gridCol w="1937880"/>
                <a:gridCol w="1937880"/>
              </a:tblGrid>
              <a:tr h="254000"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true" i="false" u="none">
                          <a:solidFill>
                            <a:srgbClr val="393A39"/>
                          </a:solidFill>
                          <a:latin typeface="Lato"/>
                        </a:rPr>
                        <a:t>Name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true" i="false" u="none">
                          <a:solidFill>
                            <a:srgbClr val="393A39"/>
                          </a:solidFill>
                          <a:latin typeface="Lato"/>
                        </a:rPr>
                        <a:t>Description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true" i="false" u="none">
                          <a:solidFill>
                            <a:srgbClr val="393A39"/>
                          </a:solidFill>
                          <a:latin typeface="Lato"/>
                        </a:rPr>
                        <a:t>Lower bound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true" i="false" u="none">
                          <a:solidFill>
                            <a:srgbClr val="393A39"/>
                          </a:solidFill>
                          <a:latin typeface="Lato"/>
                        </a:rPr>
                        <a:t>Upper bound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000"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w_pillar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Width of pillar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50 nm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300 nm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000"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h_pillar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Height of pillar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100 nm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600 nm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6" name="AutoShape 6"/>
          <p:cNvSpPr/>
          <p:nvPr/>
        </p:nvSpPr>
        <p:spPr>
          <a:xfrm>
            <a:off x="3793604" y="4784034"/>
            <a:ext cx="533488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Transmittance spectra for the original and optimized Si pillars.</a:t>
            </a:r>
          </a:p>
        </p:txBody>
      </p:sp>
      <p:pic>
        <p:nvPicPr>
          <p:cNvPr id="5" name="Picture 5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793604" y="1332000"/>
            <a:ext cx="4602712" cy="3452034"/>
          </a:xfrm>
          <a:prstGeom prst="rect">
            <a:avLst/>
          </a:prstGeom>
        </p:spPr>
      </p:pic>
      <p:graphicFrame>
        <p:nvGraphicFramePr>
          <p:cNvPr id="7" name="Table 7"/>
          <p:cNvGraphicFramePr>
            <a:graphicFrameLocks noGrp="true"/>
          </p:cNvGraphicFramePr>
          <p:nvPr/>
        </p:nvGraphicFramePr>
        <p:xfrm>
          <a:off x="457200" y="1332000"/>
          <a:ext cx="2919519" cy="1194272"/>
        </p:xfrm>
        <a:graphic>
          <a:graphicData uri="http://schemas.openxmlformats.org/drawingml/2006/table">
            <a:tbl>
              <a:tblPr/>
              <a:tblGrid>
                <a:gridCol w="966202"/>
                <a:gridCol w="910915"/>
                <a:gridCol w="966202"/>
              </a:tblGrid>
              <a:tr h="254000"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b="true" i="false" lang="en-US" sz="1152" u="none">
                          <a:solidFill>
                            <a:srgbClr val="393A39"/>
                          </a:solidFill>
                          <a:latin typeface="Lato"/>
                        </a:rPr>
                        <a:t>Parameter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b="true" i="false" lang="en-US" sz="1152" u="none">
                          <a:solidFill>
                            <a:srgbClr val="393A39"/>
                          </a:solidFill>
                          <a:latin typeface="Lato"/>
                        </a:rPr>
                        <a:t>Original geometry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b="true" i="false" lang="en-US" sz="1152" u="none">
                          <a:solidFill>
                            <a:srgbClr val="393A39"/>
                          </a:solidFill>
                          <a:latin typeface="Lato"/>
                        </a:rPr>
                        <a:t>Optimized geometry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000"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b="false" i="false" lang="en-US" sz="1152" u="none">
                          <a:solidFill>
                            <a:srgbClr val="393A39"/>
                          </a:solidFill>
                          <a:latin typeface="Lato"/>
                        </a:rPr>
                        <a:t>Width of pillar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b="false" i="false" lang="en-US" sz="1152" u="none">
                          <a:solidFill>
                            <a:srgbClr val="393A39"/>
                          </a:solidFill>
                          <a:latin typeface="Lato"/>
                        </a:rPr>
                        <a:t>100 nm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b="false" i="false" lang="en-US" sz="1152" u="none">
                          <a:solidFill>
                            <a:srgbClr val="393A39"/>
                          </a:solidFill>
                          <a:latin typeface="Lato"/>
                        </a:rPr>
                        <a:t>112 nm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000"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b="false" i="false" lang="en-US" sz="1152" u="none">
                          <a:solidFill>
                            <a:srgbClr val="393A39"/>
                          </a:solidFill>
                          <a:latin typeface="Lato"/>
                        </a:rPr>
                        <a:t>Height of pillar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b="false" i="false" lang="en-US" sz="1152" u="none">
                          <a:solidFill>
                            <a:srgbClr val="393A39"/>
                          </a:solidFill>
                          <a:latin typeface="Lato"/>
                        </a:rPr>
                        <a:t>200 nm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b="false" i="false" lang="en-US" sz="1152" u="none">
                          <a:solidFill>
                            <a:srgbClr val="393A39"/>
                          </a:solidFill>
                          <a:latin typeface="Lato"/>
                        </a:rPr>
                        <a:t>451 nm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303&quot;&gt;&lt;VersionInformation&gt;&lt;Version&gt;1&lt;/Version&gt;&lt;/VersionInformation&gt;&lt;Entity&gt;/result/feature/pg1&lt;/Entity&gt;&lt;Tag&gt;pg1&lt;/Tag&gt;&lt;Node&gt;Results &amp;gt; Transmittance&lt;/Node&gt;&lt;LinkType&gt;Image&lt;/LinkType&gt;&lt;ModelLink directoryType=&quot;none&quot;&gt;C:\sbs\sbp\distr\test\models\woptics\rectangular_si_infrared_optimized_ar_coating.mph&lt;/ModelLink&gt;&lt;LocalPath&gt;rectangular_si_infrared_optimized_ar_coating.mph&lt;/LocalPath&gt;&lt;SDim&gt;1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ff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n&quot;/&gt;&lt;Property name=&quot;xmin&quot; type=&quot;real&quot; value=&quot;2.4739940764285198&quot;/&gt;&lt;Property name=&quot;xmax&quot; type=&quot;real&quot; value=&quot;4.52600592357148&quot;/&gt;&lt;Property name=&quot;ymin&quot; type=&quot;real&quot; value=&quot;69.2033319687771&quot;/&gt;&lt;Property name=&quot;ymax&quot; type=&quot;real&quot; value=&quot;100.23923926970375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Dec 5, 2024, 5:08:16 PM&lt;/UpdateTimeStamp&gt;&lt;/Root&gt;"/>
</p:tagLst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2024-12-05T16:08:18Z</dcterms:created>
  <dc:creator>COMSOL</dc:creator>
  <cp:lastModifiedBy>COMSOL</cp:lastModifiedBy>
  <dcterms:modified xsi:type="dcterms:W3CDTF">2024-12-05T16:08:18Z</dcterms:modified>
  <cp:revision>1</cp:revision>
  <dc:title>Microstructured Optimized Rectangular-Shape Antireflective Coatings for Infrared Wavelengths</dc:title>
</cp:coreProperties>
</file>