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3" r:id="rId1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7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6.png" Type="http://schemas.openxmlformats.org/officeDocument/2006/relationships/image"/><Relationship Id="rId3" Type="http://schemas.openxmlformats.org/officeDocument/2006/relationships/tags" Target="../tags/tag1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Microstructured Optimized Pyramid-Shape Antireflective Coatings for Infrared Wavelengths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Objective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Bulk dielectric structures significantly reflect the infrared light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Fabricating microstructure over bulk dielectric structures can drastically improve the transmittance over a broad range of IR wavelengths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this model, we showcase the approach of gradient-free optimization to tune the geometry of the dielectric microstructure to increase the transmittance of the structure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work demonstrates broadband optimization of a pyramidal CZT microstructure operating between 7 um and 14 um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xsi="http://www.w3.org/2001/XMLSchema-instance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Assumptions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Pitch of the periodic structure is 2.4 um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Optimize the following parameters: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Height of the CZT pyramid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Bottom width of the CZT pyramid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Top width of the CZT pyramid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Modeling assumption: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Out of plane polarization is considered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± 1 out of plane diffraction orders were added to the second Port to account for higher order diffraction wave propagation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sp>
        <p:nvSpPr>
          <p:cNvPr name="AutoShape 4" id="4"/>
          <p:cNvSpPr/>
          <p:nvPr/>
        </p:nvSpPr>
        <p:spPr>
          <a:xfrm>
            <a:off x="4745666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Single unit cell model.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666" y="209550"/>
            <a:ext cx="3538867" cy="44235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Assumptions</a:t>
            </a:r>
          </a:p>
        </p:txBody>
      </p:sp>
      <p:sp>
        <p:nvSpPr>
          <p:cNvPr name="AutoShape 4" id="4"/>
          <p:cNvSpPr/>
          <p:nvPr/>
        </p:nvSpPr>
        <p:spPr>
          <a:xfrm>
            <a:off x="4745666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Single unit cell model.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666" y="209550"/>
            <a:ext cx="3538867" cy="4423584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“Sum of objective” type of “Multiple Objectives” was selected to perform the broadband optimization between 7 um and 14 um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The Optimization Study - Objective Function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2614700"/>
            <a:ext cx="8305200" cy="24701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where </a:t>
            </a:r>
            <a:r>
              <a:rPr lang="en-US" sz="1600" b="false" i="false" u="none">
                <a:solidFill>
                  <a:srgbClr val="393A39"/>
                </a:solidFill>
                <a:latin typeface="Symbol"/>
              </a:rPr>
              <a:t>l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min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and </a:t>
            </a:r>
            <a:r>
              <a:rPr lang="en-US" sz="1600" b="false" i="false" u="none">
                <a:solidFill>
                  <a:srgbClr val="393A39"/>
                </a:solidFill>
                <a:latin typeface="Symbol"/>
              </a:rPr>
              <a:t>l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max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are the minimum and maximum operating wavelengths, </a:t>
            </a:r>
            <a:r>
              <a:rPr lang="en-US" sz="1600" b="false" i="true" u="none">
                <a:solidFill>
                  <a:srgbClr val="393A39"/>
                </a:solidFill>
                <a:latin typeface="Century Schoolbook"/>
              </a:rPr>
              <a:t>T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e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 = 100*realdot(ewfd.S21,ewfd.S21), and </a:t>
            </a:r>
            <a:r>
              <a:rPr lang="en-US" sz="1600" b="false" i="true" u="none">
                <a:solidFill>
                  <a:srgbClr val="393A39"/>
                </a:solidFill>
                <a:latin typeface="Century Schoolbook"/>
              </a:rPr>
              <a:t>T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t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 = 100.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332000"/>
            <a:ext cx="3314700" cy="901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The Optimization Study - Control Parameters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optimization control parameters have the following constraints:</a:t>
            </a:r>
          </a:p>
        </p:txBody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457200" y="1784735"/>
          <a:ext cx="8406800" cy="1277757"/>
        </p:xfrm>
        <a:graphic>
          <a:graphicData uri="http://schemas.openxmlformats.org/drawingml/2006/table">
            <a:tbl>
              <a:tblPr/>
              <a:tblGrid>
                <a:gridCol w="2076300"/>
                <a:gridCol w="2076300"/>
                <a:gridCol w="2076300"/>
                <a:gridCol w="2076300"/>
              </a:tblGrid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Name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Description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Lower bound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Upper Bound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w_bottom_pyramid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Bottom width of the 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0.5[um]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2[um]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w_top_pyramid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Top width of the 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50[nm]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300[nm]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h_pyramid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Height of the 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0.5[um]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4[um]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392139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Transmittance spectra for the original and optimized microstructured pyramids.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1398" y="1332000"/>
            <a:ext cx="4347124" cy="3260343"/>
          </a:xfrm>
          <a:prstGeom prst="rect">
            <a:avLst/>
          </a:prstGeom>
        </p:spPr>
      </p:pic>
      <p:graphicFrame>
        <p:nvGraphicFramePr>
          <p:cNvPr id="7" name="Table 7"/>
          <p:cNvGraphicFramePr>
            <a:graphicFrameLocks noGrp="true"/>
          </p:cNvGraphicFramePr>
          <p:nvPr/>
        </p:nvGraphicFramePr>
        <p:xfrm>
          <a:off x="457200" y="1332000"/>
          <a:ext cx="2919519" cy="2144222"/>
        </p:xfrm>
        <a:graphic>
          <a:graphicData uri="http://schemas.openxmlformats.org/drawingml/2006/table">
            <a:tbl>
              <a:tblPr/>
              <a:tblGrid>
                <a:gridCol w="966202"/>
                <a:gridCol w="910915"/>
                <a:gridCol w="966202"/>
              </a:tblGrid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tru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Parameter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tru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Original geometry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tru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Optimized geometry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Top width of the 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50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50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Bottom width of the 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0.5 um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0.9 um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Height of the pyramid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0.5 um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2.25 um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3&quot;&gt;&lt;VersionInformation&gt;&lt;Version&gt;1&lt;/Version&gt;&lt;/VersionInformation&gt;&lt;Entity&gt;/result/feature/pg4&lt;/Entity&gt;&lt;Tag&gt;pg4&lt;/Tag&gt;&lt;Node&gt;Results &amp;gt; 1D Plot Group 1 (Transmittance)&lt;/Node&gt;&lt;LinkType&gt;Image&lt;/LinkType&gt;&lt;ModelLink directoryType=&quot;none&quot;&gt;C:\sbs\sbp\distr\test\models\woptics\pyramid_czt_infrared_optimized_ar_coating.mph&lt;/ModelLink&gt;&lt;LocalPath&gt;pyramid_czt_infrared_optimized_ar_coating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n&quot;/&gt;&lt;Property name=&quot;xmin&quot; type=&quot;real&quot; value=&quot;6.884131271912179&quot;/&gt;&lt;Property name=&quot;xmax&quot; type=&quot;real&quot; value=&quot;14.115868728087822&quot;/&gt;&lt;Property name=&quot;ymin&quot; type=&quot;real&quot; value=&quot;50&quot;/&gt;&lt;Property name=&quot;ymax&quot; type=&quot;real&quot; value=&quot;100.5214799869396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Dec 5, 2024, 5:08:31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2024-12-05T16:08:32Z</dcterms:created>
  <dc:creator>COMSOL</dc:creator>
  <cp:lastModifiedBy>COMSOL</cp:lastModifiedBy>
  <dcterms:modified xsi:type="dcterms:W3CDTF">2024-12-05T16:08:32Z</dcterms:modified>
  <cp:revision>1</cp:revision>
  <dc:title>Microstructured Optimized Pyramid-Shape Antireflective Coatings for Infrared Wavelengths</dc:title>
</cp:coreProperties>
</file>