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6" r:id="rId20"/>
    <p:sldId id="267" r:id="rId21"/>
    <p:sldId id="269" r:id="rId23"/>
    <p:sldId id="270" r:id="rId24"/>
    <p:sldId id="271" r:id="rId25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3" Target="slides/slide4.xml" Type="http://schemas.openxmlformats.org/officeDocument/2006/relationships/slide"/><Relationship Id="rId14" Target="slides/slide5.xml" Type="http://schemas.openxmlformats.org/officeDocument/2006/relationships/slide"/><Relationship Id="rId15" Target="slides/slide6.xml" Type="http://schemas.openxmlformats.org/officeDocument/2006/relationships/slide"/><Relationship Id="rId16" Target="slides/slide7.xml" Type="http://schemas.openxmlformats.org/officeDocument/2006/relationships/slide"/><Relationship Id="rId17" Target="slides/slide8.xml" Type="http://schemas.openxmlformats.org/officeDocument/2006/relationships/slide"/><Relationship Id="rId18" Target="slides/slide9.xml" Type="http://schemas.openxmlformats.org/officeDocument/2006/relationships/slide"/><Relationship Id="rId20" Target="slides/slide11.xml" Type="http://schemas.openxmlformats.org/officeDocument/2006/relationships/slide"/><Relationship Id="rId21" Target="slides/slide10.xml" Type="http://schemas.openxmlformats.org/officeDocument/2006/relationships/slide"/><Relationship Id="rId23" Target="slides/slide13.xml" Type="http://schemas.openxmlformats.org/officeDocument/2006/relationships/slide"/><Relationship Id="rId24" Target="slides/slide12.xml" Type="http://schemas.openxmlformats.org/officeDocument/2006/relationships/slide"/><Relationship Id="rId25" Target="slides/slide14.xml" Type="http://schemas.openxmlformats.org/officeDocument/2006/relationships/slide"/><Relationship Id="rId27" Target="slides/slide16.xml" Type="http://schemas.openxmlformats.org/officeDocument/2006/relationships/slide"/><Relationship Id="rId28" Target="slides/slide15.xml" Type="http://schemas.openxmlformats.org/officeDocument/2006/relationships/slide"/><Relationship Id="rId29" Target="slides/slide17.xml" Type="http://schemas.openxmlformats.org/officeDocument/2006/relationships/slide"/><Relationship Id="rId3" Target="presProps.xml" Type="http://schemas.openxmlformats.org/officeDocument/2006/relationships/presProps"/><Relationship Id="rId30" Target="slides/slide18.xml" Type="http://schemas.openxmlformats.org/officeDocument/2006/relationships/slide"/><Relationship Id="rId31" Target="slides/slide19.xml" Type="http://schemas.openxmlformats.org/officeDocument/2006/relationships/slide"/><Relationship Id="rId32" Target="slides/slide20.xml" Type="http://schemas.openxmlformats.org/officeDocument/2006/relationships/slide"/><Relationship Id="rId33" Target="slides/slide21.xml" Type="http://schemas.openxmlformats.org/officeDocument/2006/relationships/slide"/><Relationship Id="rId34" Target="slides/slide22.xml" Type="http://schemas.openxmlformats.org/officeDocument/2006/relationships/slide"/><Relationship Id="rId35" Target="slides/slide23.xml" Type="http://schemas.openxmlformats.org/officeDocument/2006/relationships/slide"/><Relationship Id="rId36" Target="slides/slide24.xml" Type="http://schemas.openxmlformats.org/officeDocument/2006/relationships/slide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10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1.png" Type="http://schemas.openxmlformats.org/officeDocument/2006/relationships/image"/><Relationship Id="rId3" Target="../media/image12.png" Type="http://schemas.openxmlformats.org/officeDocument/2006/relationships/image"/><Relationship Id="rId4" Type="http://schemas.openxmlformats.org/officeDocument/2006/relationships/tags" Target="../tags/tag3.xml"/></Relationships>

</file>

<file path=ppt/slides/_rels/slide11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9.png" Type="http://schemas.openxmlformats.org/officeDocument/2006/relationships/image"/><Relationship Id="rId3" Target="../media/image10.png" Type="http://schemas.openxmlformats.org/officeDocument/2006/relationships/image"/><Relationship Id="rId4" Type="http://schemas.openxmlformats.org/officeDocument/2006/relationships/tags" Target="../tags/tag2.xml"/></Relationships>
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1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3.png" Type="http://schemas.openxmlformats.org/officeDocument/2006/relationships/image"/><Relationship Id="rId3" Target="../media/image14.png" Type="http://schemas.openxmlformats.org/officeDocument/2006/relationships/image"/><Relationship Id="rId4" Type="http://schemas.openxmlformats.org/officeDocument/2006/relationships/tags" Target="../tags/tag4.xml"/></Relationships>

</file>

<file path=ppt/slides/_rels/slide1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1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1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1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1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1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4.png" Type="http://schemas.openxmlformats.org/officeDocument/2006/relationships/image"/><Relationship Id="rId3" Target="../media/image5.png" Type="http://schemas.openxmlformats.org/officeDocument/2006/relationships/image"/></Relationships>
</file>

<file path=ppt/slides/_rels/slide2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15.png" Type="http://schemas.openxmlformats.org/officeDocument/2006/relationships/image"/><Relationship Id="rId3" Target="../media/image16.png" Type="http://schemas.openxmlformats.org/officeDocument/2006/relationships/image"/></Relationships>
</file>

<file path=ppt/slides/_rels/slide2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2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2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17.png" Type="http://schemas.openxmlformats.org/officeDocument/2006/relationships/image"/><Relationship Id="rId3" Type="http://schemas.openxmlformats.org/officeDocument/2006/relationships/tags" Target="../tags/tag5.xml"/></Relationships>

</file>

<file path=ppt/slides/_rels/slide2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6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7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9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8.png" Type="http://schemas.openxmlformats.org/officeDocument/2006/relationships/image"/><Relationship Id="rId3" Type="http://schemas.openxmlformats.org/officeDocument/2006/relationships/tags" Target="../tags/tag1.xml"/></Relationships>
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Multipole Analysis of Electromagnetic Scattering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Angular Functions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Function pi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4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620000"/>
            <a:ext cx="584200" cy="2794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Angular Functions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Function tau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4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620000"/>
            <a:ext cx="546100" cy="2794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Multipole Variables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Calculation of 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a</a:t>
            </a:r>
            <a:r>
              <a:rPr lang="en-US" sz="1600" b="false" i="false" u="none" baseline="-25000">
                <a:solidFill>
                  <a:srgbClr val="393A39"/>
                </a:solidFill>
                <a:latin typeface="Lato"/>
              </a:rPr>
              <a:t>E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(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l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,1) and 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a</a:t>
            </a:r>
            <a:r>
              <a:rPr lang="en-US" sz="1600" b="false" i="false" u="none" baseline="-25000">
                <a:solidFill>
                  <a:srgbClr val="393A39"/>
                </a:solidFill>
                <a:latin typeface="Lato"/>
              </a:rPr>
              <a:t>M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(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l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,1)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Defined under </a:t>
            </a:r>
            <a:r>
              <a:rPr lang="en-US" sz="1600" b="false" i="false" u="none">
                <a:solidFill>
                  <a:srgbClr val="393A39"/>
                </a:solidFill>
                <a:latin typeface="Tahoma"/>
              </a:rPr>
              <a:t>Component 1 &gt; Definitions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Coefficient O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Coefficient O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4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620000"/>
            <a:ext cx="317500" cy="2286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Mie Benchmark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Mie scattering as a benchmark</a:t>
            </a:r>
          </a:p>
          <a:p>
            <a:pPr lvl="1" algn="l" indent="-175500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600 nm vacuum wavelength</a:t>
            </a:r>
          </a:p>
          <a:p>
            <a:pPr lvl="1" algn="l" indent="-175500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Au sphere of 100 nm radius</a:t>
            </a:r>
          </a:p>
          <a:p>
            <a:pPr lvl="1" algn="l" indent="-175500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Host medium with a refractive index of 1.5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Numerical results are compared to Mie coefficients evaluated in MATLAB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Note: COMSOL uses </a:t>
            </a:r>
            <a:r>
              <a:rPr lang="en-US" sz="1600" b="false" i="false" u="none">
                <a:solidFill>
                  <a:srgbClr val="393A39"/>
                </a:solidFill>
                <a:latin typeface="Century Schoolbook"/>
              </a:rPr>
              <a:t>exp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(+</a:t>
            </a:r>
            <a:r>
              <a:rPr lang="en-US" sz="1600" b="false" i="false" u="none">
                <a:solidFill>
                  <a:srgbClr val="393A39"/>
                </a:solidFill>
                <a:latin typeface="Century Schoolbook"/>
              </a:rPr>
              <a:t>j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ω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t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) convention, which is handled by setting the imaginary unit 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i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→−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j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 in the equations of this presentation. Complex-conjugation of obtained multipole coefficients returns to </a:t>
            </a:r>
            <a:r>
              <a:rPr lang="en-US" sz="1600" b="false" i="false" u="none">
                <a:solidFill>
                  <a:srgbClr val="393A39"/>
                </a:solidFill>
                <a:latin typeface="Century Schoolbook"/>
              </a:rPr>
              <a:t>exp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(-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j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ω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t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) convention.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Benchmark Results</a:t>
            </a:r>
          </a:p>
        </p:txBody>
      </p:sp>
      <p:graphicFrame>
        <p:nvGraphicFramePr>
          <p:cNvPr name="Table 5" id="5"/>
          <p:cNvGraphicFramePr>
            <a:graphicFrameLocks noGrp="true"/>
          </p:cNvGraphicFramePr>
          <p:nvPr/>
        </p:nvGraphicFramePr>
        <p:xfrm>
          <a:off x="457200" y="1332000"/>
          <a:ext cx="8508400" cy="2650888"/>
        </p:xfrm>
        <a:graphic>
          <a:graphicData uri="http://schemas.openxmlformats.org/drawingml/2006/table">
            <a:tbl>
              <a:tblPr/>
              <a:tblGrid>
                <a:gridCol w="1038150"/>
                <a:gridCol w="1038150"/>
                <a:gridCol w="1038150"/>
                <a:gridCol w="1038150"/>
                <a:gridCol w="1038150"/>
                <a:gridCol w="1038150"/>
                <a:gridCol w="1038150"/>
                <a:gridCol w="1038150"/>
              </a:tblGrid>
              <a:tr h="254000">
                <a:tc gridSpan="8"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true" u="none">
                          <a:solidFill>
                            <a:srgbClr val="1B4D81"/>
                          </a:solidFill>
                          <a:latin typeface="Lato"/>
                        </a:rPr>
                        <a:t>Magnetic Multipole Coefficients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l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m=-3, am (1)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m=-2, am (1)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m=-1, am (1)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m=0, am (1)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m=1, am (1)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m=2, am (1)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m=3, am (1)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1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-0.094182 + 0.26713i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1.3235E-6 + 1.2755E-6i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-0.094186 + 0.26714i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2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5.0097E-7 + 4.0868E-7i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-0.0037616 + 0.034094i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2.9986E-6 + 4.3089E-7i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-0.0037614 + 0.034094i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1.4535E-6 - 1.4479E-6i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3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-2.1472E-7 + 9.8539E-8i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-8.4862E-8 - 2.0176E-7i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-1.7064E-4 + 0.001774i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-2.7469E-8 - 2.8486E-7i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-1.7058E-4 + 0.0017741i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9.7061E-8 - 1.446E-7i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3.4911E-7 - 3.5377E-7i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Benchmark Results</a:t>
            </a:r>
          </a:p>
        </p:txBody>
      </p:sp>
      <p:graphicFrame>
        <p:nvGraphicFramePr>
          <p:cNvPr name="Table 5" id="5"/>
          <p:cNvGraphicFramePr>
            <a:graphicFrameLocks noGrp="true"/>
          </p:cNvGraphicFramePr>
          <p:nvPr/>
        </p:nvGraphicFramePr>
        <p:xfrm>
          <a:off x="457200" y="1332000"/>
          <a:ext cx="8508400" cy="2650888"/>
        </p:xfrm>
        <a:graphic>
          <a:graphicData uri="http://schemas.openxmlformats.org/drawingml/2006/table">
            <a:tbl>
              <a:tblPr/>
              <a:tblGrid>
                <a:gridCol w="1038150"/>
                <a:gridCol w="1038150"/>
                <a:gridCol w="1038150"/>
                <a:gridCol w="1038150"/>
                <a:gridCol w="1038150"/>
                <a:gridCol w="1038150"/>
                <a:gridCol w="1038150"/>
                <a:gridCol w="1038150"/>
              </a:tblGrid>
              <a:tr h="254000">
                <a:tc gridSpan="8"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true" u="none">
                          <a:solidFill>
                            <a:srgbClr val="1B4D81"/>
                          </a:solidFill>
                          <a:latin typeface="Lato"/>
                        </a:rPr>
                        <a:t>Electric Multipole Coefficients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l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m=-3, ae (1)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m=-2, ae (1)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m=-1, ae (1)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m=0, ae (1)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m=1, ae (1)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m=2, ae (1)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m=3, ae (1)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1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0.93538 + 0.082177i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3.8439E-5 + 2.6268E-5i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-0.93537 - 0.082191i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2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-4.4753E-5 - 7.4743E-6i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0.70154 + 0.21893i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-8.3438E-6 + 4.0457E-5i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-0.70154 - 0.21893i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2.3403E-5 + 3.7582E-5i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3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-5.2441E-6 - 9.8016E-6i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-1.9776E-5 - 7.0469E-6i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0.0075631 + 0.038522i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-1.74E-6 - 2.6072E-6i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-0.0075571 - 0.038524i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1.804E-5 - 6.096E-6i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-1.3288E-5 + 5.1912E-6i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Comparison to Reference Values</a:t>
            </a:r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Conjugate and negate the values in the 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m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 = 1 column to get values according to the </a:t>
            </a:r>
            <a:r>
              <a:rPr lang="en-US" sz="1600" b="false" i="false" u="none">
                <a:solidFill>
                  <a:srgbClr val="393A39"/>
                </a:solidFill>
                <a:latin typeface="Century Schoolbook"/>
              </a:rPr>
              <a:t>exp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(-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j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ω 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t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) convention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Comparison to Reference Values</a:t>
            </a:r>
          </a:p>
        </p:txBody>
      </p:sp>
      <p:graphicFrame>
        <p:nvGraphicFramePr>
          <p:cNvPr name="Table 5" id="5"/>
          <p:cNvGraphicFramePr>
            <a:graphicFrameLocks noGrp="true"/>
          </p:cNvGraphicFramePr>
          <p:nvPr/>
        </p:nvGraphicFramePr>
        <p:xfrm>
          <a:off x="457200" y="1332000"/>
          <a:ext cx="8406800" cy="1397000"/>
        </p:xfrm>
        <a:graphic>
          <a:graphicData uri="http://schemas.openxmlformats.org/drawingml/2006/table">
            <a:tbl>
              <a:tblPr/>
              <a:tblGrid>
                <a:gridCol w="2076300"/>
                <a:gridCol w="2076300"/>
                <a:gridCol w="2076300"/>
                <a:gridCol w="2076300"/>
              </a:tblGrid>
              <a:tr h="254000">
                <a:tc gridSpan="4"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true" u="none">
                          <a:solidFill>
                            <a:srgbClr val="1B4D81"/>
                          </a:solidFill>
                          <a:latin typeface="Lato"/>
                        </a:rPr>
                        <a:t>Mie Coefficients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l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m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-conj(ae) (1)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-conj(am) (1)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1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1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0.93537 - 0.082191i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0.094186 + 0.26714i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2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1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0.70154 - 0.21893i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0.0037614 + 0.034094i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3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1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0.0075571 - 0.038524i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1.7058E-4 + 0.0017741i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Reference Values</a:t>
            </a:r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25735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Reference Values, using </a:t>
            </a:r>
            <a:r>
              <a:rPr lang="en-US" sz="1600" b="false" i="false" u="none">
                <a:solidFill>
                  <a:srgbClr val="393A39"/>
                </a:solidFill>
                <a:latin typeface="Century Schoolbook"/>
              </a:rPr>
              <a:t>exp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(-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j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ω 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t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) convention</a:t>
            </a:r>
          </a:p>
        </p:txBody>
      </p:sp>
      <p:graphicFrame>
        <p:nvGraphicFramePr>
          <p:cNvPr name="Table 6" id="6"/>
          <p:cNvGraphicFramePr>
            <a:graphicFrameLocks noGrp="true"/>
          </p:cNvGraphicFramePr>
          <p:nvPr/>
        </p:nvGraphicFramePr>
        <p:xfrm>
          <a:off x="457200" y="1784735"/>
          <a:ext cx="8381400" cy="1397000"/>
        </p:xfrm>
        <a:graphic>
          <a:graphicData uri="http://schemas.openxmlformats.org/drawingml/2006/table">
            <a:tbl>
              <a:tblPr/>
              <a:tblGrid>
                <a:gridCol w="2491560"/>
                <a:gridCol w="2906820"/>
                <a:gridCol w="2906820"/>
              </a:tblGrid>
              <a:tr h="254000">
                <a:tc gridSpan="3"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true" u="none">
                          <a:solidFill>
                            <a:srgbClr val="1B4D81"/>
                          </a:solidFill>
                          <a:latin typeface="Lato"/>
                        </a:rPr>
                        <a:t>Reference Values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l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alpha_l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beta_l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1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0.9350 - 0.0826i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0.0941 + 0.2671i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2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0.7003 - 0.2209i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0.0038 + 0.0341i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3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0.0075 - 0.0384i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0.0002 + 0.0018i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name="AutoShape 7" id="7"/>
          <p:cNvSpPr/>
          <p:nvPr/>
        </p:nvSpPr>
        <p:spPr>
          <a:xfrm flipH="false" flipV="false" rot="0">
            <a:off x="457200" y="3308735"/>
            <a:ext cx="8305200" cy="1776115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/>
              <a:t/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COMSOL values and reference values agree well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Multipole Expansion</a:t>
            </a:r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83691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field scattered by a particle, regardless of the particle’s geometrical shape or composition, can always be expressed through the multipole expansion. The expression for the electric field reads (see Ref. 1):</a:t>
            </a:r>
          </a:p>
        </p:txBody>
      </p:sp>
      <p:sp>
        <p:nvSpPr>
          <p:cNvPr name="AutoShape 5" id="5"/>
          <p:cNvSpPr/>
          <p:nvPr/>
        </p:nvSpPr>
        <p:spPr>
          <a:xfrm flipH="false" flipV="false" rot="0">
            <a:off x="457200" y="3515110"/>
            <a:ext cx="8305200" cy="325735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/>
              <a:t/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vector functions</a:t>
            </a:r>
            <a:endParaRPr lang="en-US"/>
          </a:p>
        </p:txBody>
      </p:sp>
      <p:pic>
        <p:nvPicPr>
          <p:cNvPr name="Picture 6" id="6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" y="2359410"/>
            <a:ext cx="7924800" cy="774700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4031345"/>
            <a:ext cx="1905000" cy="50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Cross Sections</a:t>
            </a:r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25735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Scattering cross setion:</a:t>
            </a:r>
          </a:p>
        </p:txBody>
      </p:sp>
      <p:sp>
        <p:nvSpPr>
          <p:cNvPr name="AutoShape 5" id="5"/>
          <p:cNvSpPr/>
          <p:nvPr/>
        </p:nvSpPr>
        <p:spPr>
          <a:xfrm flipH="false" flipV="false" rot="0">
            <a:off x="457200" y="3003935"/>
            <a:ext cx="8305200" cy="325735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/>
              <a:t/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Extinction cross setion:</a:t>
            </a:r>
            <a:endParaRPr lang="en-US"/>
          </a:p>
        </p:txBody>
      </p:sp>
      <p:pic>
        <p:nvPicPr>
          <p:cNvPr name="Picture 6" id="6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" y="1848235"/>
            <a:ext cx="4064000" cy="774700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3520170"/>
            <a:ext cx="4699000" cy="762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Cross Sections</a:t>
            </a:r>
          </a:p>
        </p:txBody>
      </p:sp>
      <p:graphicFrame>
        <p:nvGraphicFramePr>
          <p:cNvPr name="Table 5" id="5"/>
          <p:cNvGraphicFramePr>
            <a:graphicFrameLocks noGrp="true"/>
          </p:cNvGraphicFramePr>
          <p:nvPr/>
        </p:nvGraphicFramePr>
        <p:xfrm>
          <a:off x="457200" y="1332000"/>
          <a:ext cx="8381400" cy="998357"/>
        </p:xfrm>
        <a:graphic>
          <a:graphicData uri="http://schemas.openxmlformats.org/drawingml/2006/table">
            <a:tbl>
              <a:tblPr/>
              <a:tblGrid>
                <a:gridCol w="2768400"/>
                <a:gridCol w="2768400"/>
                <a:gridCol w="2768400"/>
              </a:tblGrid>
              <a:tr h="254000">
                <a:tc gridSpan="3"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true" u="none">
                          <a:solidFill>
                            <a:srgbClr val="1B4D81"/>
                          </a:solidFill>
                          <a:latin typeface="Lato"/>
                        </a:rPr>
                        <a:t>Interaction Cross Sections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Integral: Scattering cross section (m^2)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Integral: Absorption cross section (m^2)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Integral: Extinction cross section (m^2)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1.4268E-13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2.7156E-14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1.6983E-13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Cross Sections</a:t>
            </a:r>
          </a:p>
        </p:txBody>
      </p:sp>
      <p:graphicFrame>
        <p:nvGraphicFramePr>
          <p:cNvPr name="Table 5" id="5"/>
          <p:cNvGraphicFramePr>
            <a:graphicFrameLocks noGrp="true"/>
          </p:cNvGraphicFramePr>
          <p:nvPr/>
        </p:nvGraphicFramePr>
        <p:xfrm>
          <a:off x="457200" y="1332000"/>
          <a:ext cx="8406800" cy="998357"/>
        </p:xfrm>
        <a:graphic>
          <a:graphicData uri="http://schemas.openxmlformats.org/drawingml/2006/table">
            <a:tbl>
              <a:tblPr/>
              <a:tblGrid>
                <a:gridCol w="2076300"/>
                <a:gridCol w="2076300"/>
                <a:gridCol w="2076300"/>
                <a:gridCol w="2076300"/>
              </a:tblGrid>
              <a:tr h="254000">
                <a:tc gridSpan="4"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true" u="none">
                          <a:solidFill>
                            <a:srgbClr val="1B4D81"/>
                          </a:solidFill>
                          <a:latin typeface="Lato"/>
                        </a:rPr>
                        <a:t>Cross Sections from Fields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lambda0 (µm)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Scattering cross section (m^2)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Absorption cross section (m^2)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Extinction cross section (m^2)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0.6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1.4201E-13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2.7199E-14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1.6921E-13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name="Table 8" id="8"/>
          <p:cNvGraphicFramePr>
            <a:graphicFrameLocks noGrp="true"/>
          </p:cNvGraphicFramePr>
          <p:nvPr/>
        </p:nvGraphicFramePr>
        <p:xfrm>
          <a:off x="457200" y="2520857"/>
          <a:ext cx="8381401" cy="1397000"/>
        </p:xfrm>
        <a:graphic>
          <a:graphicData uri="http://schemas.openxmlformats.org/drawingml/2006/table">
            <a:tbl>
              <a:tblPr/>
              <a:tblGrid>
                <a:gridCol w="2362578"/>
                <a:gridCol w="1881254"/>
                <a:gridCol w="4061369"/>
              </a:tblGrid>
              <a:tr h="254000">
                <a:tc gridSpan="3"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true" u="none">
                          <a:solidFill>
                            <a:srgbClr val="1B4D81"/>
                          </a:solidFill>
                          <a:latin typeface="Lato"/>
                        </a:rPr>
                        <a:t>Cross sections from MATLAB code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true"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Cross Section (m2)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>Value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true" i="false" u="none">
                          <a:solidFill>
                            <a:srgbClr val="393A39"/>
                          </a:solidFill>
                          <a:latin typeface="Lato"/>
                        </a:rPr>
                        <a:t/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Scattering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1.4252e-13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/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Absorption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2.7148e-14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/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000"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Extinction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>1.6967e-13</a:t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l">
                        <a:defRPr/>
                      </a:pPr>
                      <a:r>
                        <a:rPr lang="en-US" sz="1280" b="false" i="false" u="none">
                          <a:solidFill>
                            <a:srgbClr val="393A39"/>
                          </a:solidFill>
                          <a:latin typeface="Lato"/>
                        </a:rPr>
                        <a:t/>
                      </a:r>
                      <a:endParaRPr lang="en-US" sz="11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Modal Scattering Cross Section</a:t>
            </a:r>
            <a:endParaRPr lang="en-US"/>
          </a:p>
        </p:txBody>
      </p:sp>
      <p:sp>
        <p:nvSpPr>
          <p:cNvPr id="6" name="AutoShape 6"/>
          <p:cNvSpPr/>
          <p:nvPr/>
        </p:nvSpPr>
        <p:spPr>
          <a:xfrm>
            <a:off x="2308444" y="4784034"/>
            <a:ext cx="533488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Only essential contributions from m = -1 and m = 1 terms.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308444" y="1332000"/>
            <a:ext cx="4602712" cy="3452034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References</a:t>
            </a:r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249607" marL="249607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AutoNum type="arabicPeriod" startAt="1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J. D. Jackson, </a:t>
            </a:r>
            <a:r>
              <a:rPr lang="en-US" sz="1600" b="false" i="true" u="none">
                <a:solidFill>
                  <a:srgbClr val="393A39"/>
                </a:solidFill>
                <a:latin typeface="Lato"/>
              </a:rPr>
              <a:t>Classical Electrodynamics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, 3rd Ed., Wiley, 1999.</a:t>
            </a:r>
          </a:p>
          <a:p>
            <a:pPr lvl="0" algn="l" indent="-249607" marL="249607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AutoNum type="arabicPeriod" startAt="1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P. Grahn, A. Shevchenko, and M. Kaivola, "Electromagnetic multipole theory for optical nanomaterials," </a:t>
            </a:r>
            <a:r>
              <a:rPr lang="en-US" sz="1600" b="false" i="true" u="none">
                <a:solidFill>
                  <a:srgbClr val="393A39"/>
                </a:solidFill>
                <a:latin typeface="Lato"/>
              </a:rPr>
              <a:t>New Journal of Physics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, vol. 14, no. 9, p. 093033, 2012.</a:t>
            </a:r>
          </a:p>
          <a:p>
            <a:pPr lvl="0" algn="l" indent="-249607" marL="249607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AutoNum type="arabicPeriod" startAt="1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C. Mätzler, "MATLAB functions for Mie scattering and absorption, version 2," in </a:t>
            </a:r>
            <a:r>
              <a:rPr lang="en-US" sz="1600" b="false" i="true" u="none">
                <a:solidFill>
                  <a:srgbClr val="393A39"/>
                </a:solidFill>
                <a:latin typeface="Lato"/>
              </a:rPr>
              <a:t>IAP Research Report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, University of Bern, 2002.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Multipole Expansion</a:t>
            </a:r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25735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and</a:t>
            </a:r>
          </a:p>
        </p:txBody>
      </p:sp>
      <p:sp>
        <p:nvSpPr>
          <p:cNvPr name="AutoShape 5" id="5"/>
          <p:cNvSpPr/>
          <p:nvPr/>
        </p:nvSpPr>
        <p:spPr>
          <a:xfrm flipH="false" flipV="false" rot="0">
            <a:off x="457200" y="2584835"/>
            <a:ext cx="8305200" cy="2500015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/>
              <a:t/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generate a complete basis, where each function describes the field created by a unique multipole.</a:t>
            </a:r>
            <a:endParaRPr lang="en-US"/>
          </a:p>
        </p:txBody>
      </p:sp>
      <p:pic>
        <p:nvPicPr>
          <p:cNvPr name="Picture 6" id="6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" y="1848235"/>
            <a:ext cx="1371600" cy="355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Multipole Coefficients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coefficients 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a</a:t>
            </a:r>
            <a:r>
              <a:rPr lang="en-US" sz="1600" b="false" i="false" u="none" baseline="-25000">
                <a:solidFill>
                  <a:srgbClr val="393A39"/>
                </a:solidFill>
                <a:latin typeface="Lato"/>
              </a:rPr>
              <a:t>E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(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l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,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m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) and 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a</a:t>
            </a:r>
            <a:r>
              <a:rPr lang="en-US" sz="1600" b="false" i="false" u="none" baseline="-25000">
                <a:solidFill>
                  <a:srgbClr val="393A39"/>
                </a:solidFill>
                <a:latin typeface="Lato"/>
              </a:rPr>
              <a:t>M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(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l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,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m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) characterize the scatterer as they reveal the electric and magnetic excitations in it.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integer 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l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 describes the order of the multipole (dipole, quadrupole, …), whereas the subscripts 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E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 and 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M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 distinguish between electric and magnetic multipoles. The integer 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m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 describes the amount of the 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z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-component of angular momentum that is carried per photon.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Multipole Coefficients</a:t>
            </a:r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25735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For optical scatterers, the source of the scattered field is the scattering current density</a:t>
            </a:r>
          </a:p>
        </p:txBody>
      </p:sp>
      <p:sp>
        <p:nvSpPr>
          <p:cNvPr name="AutoShape 5" id="5"/>
          <p:cNvSpPr/>
          <p:nvPr/>
        </p:nvSpPr>
        <p:spPr>
          <a:xfrm flipH="false" flipV="false" rot="0">
            <a:off x="457200" y="2559435"/>
            <a:ext cx="8305200" cy="2525415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/>
              <a:t/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where </a:t>
            </a:r>
            <a:r>
              <a:rPr lang="en-US" sz="1600" b="false" i="false" u="none">
                <a:solidFill>
                  <a:srgbClr val="393A39"/>
                </a:solidFill>
                <a:latin typeface="Symbol"/>
              </a:rPr>
              <a:t>e</a:t>
            </a:r>
            <a:r>
              <a:rPr lang="en-US" sz="1600" b="false" i="false" u="none" baseline="-25000">
                <a:solidFill>
                  <a:srgbClr val="393A39"/>
                </a:solidFill>
                <a:latin typeface="Lato"/>
              </a:rPr>
              <a:t>h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 is the permittivity of the host medium and </a:t>
            </a:r>
            <a:r>
              <a:rPr lang="en-US" sz="1600" b="true" i="false" u="none">
                <a:solidFill>
                  <a:srgbClr val="393A39"/>
                </a:solidFill>
                <a:latin typeface="Century Schoolbook"/>
              </a:rPr>
              <a:t>E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(</a:t>
            </a:r>
            <a:r>
              <a:rPr lang="en-US" sz="1600" b="true" i="false" u="none">
                <a:solidFill>
                  <a:srgbClr val="393A39"/>
                </a:solidFill>
                <a:latin typeface="Century Schoolbook"/>
              </a:rPr>
              <a:t>r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) is the total field.</a:t>
            </a:r>
            <a:endParaRPr lang="en-US"/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multipole coefficients can be extracted from the scattering current density, using volume integrals over the whole space (see Ref. 2).</a:t>
            </a:r>
          </a:p>
        </p:txBody>
      </p:sp>
      <p:pic>
        <p:nvPicPr>
          <p:cNvPr name="Picture 6" id="6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" y="1848235"/>
            <a:ext cx="2451100" cy="330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Mie Scattering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Scattering of a plane wave by a spherical particle.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Analytical solution exists as an expansion, in which the coefficients are called Mie coefficients.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MATLAB code (see Ref. 3) exists for computing the Mie coefficients (</a:t>
            </a:r>
            <a:r>
              <a:rPr lang="en-US" sz="1600" b="false" i="false" u="none">
                <a:solidFill>
                  <a:srgbClr val="393A39"/>
                </a:solidFill>
                <a:latin typeface="Symbol"/>
              </a:rPr>
              <a:t>a</a:t>
            </a:r>
            <a:r>
              <a:rPr lang="en-US" sz="1600" b="false" i="false" u="none" baseline="-25000">
                <a:solidFill>
                  <a:srgbClr val="393A39"/>
                </a:solidFill>
                <a:latin typeface="Lato"/>
              </a:rPr>
              <a:t>l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 and </a:t>
            </a:r>
            <a:r>
              <a:rPr lang="en-US" sz="1600" b="false" i="false" u="none">
                <a:solidFill>
                  <a:srgbClr val="393A39"/>
                </a:solidFill>
                <a:latin typeface="Symbol"/>
              </a:rPr>
              <a:t>b</a:t>
            </a:r>
            <a:r>
              <a:rPr lang="en-US" sz="1600" b="false" i="false" u="none" baseline="-25000">
                <a:solidFill>
                  <a:srgbClr val="393A39"/>
                </a:solidFill>
                <a:latin typeface="Lato"/>
              </a:rPr>
              <a:t>l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).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Mie expansion is a special case of the Multipole expansion, obtained by setting </a:t>
            </a:r>
          </a:p>
          <a:p>
            <a:pPr lvl="1" algn="l" indent="-175500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all coefficients to zero, if not |</a:t>
            </a:r>
            <a:r>
              <a:rPr lang="en-US" sz="1400" b="false" i="true" u="none">
                <a:solidFill>
                  <a:srgbClr val="393A39"/>
                </a:solidFill>
                <a:latin typeface="Century Schoolbook"/>
              </a:rPr>
              <a:t>m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| = 1</a:t>
            </a:r>
          </a:p>
          <a:p>
            <a:pPr lvl="1" algn="l" indent="-175500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lang="en-US" sz="1400" b="false" i="true" u="none">
                <a:solidFill>
                  <a:srgbClr val="393A39"/>
                </a:solidFill>
                <a:latin typeface="Century Schoolbook"/>
              </a:rPr>
              <a:t>a</a:t>
            </a:r>
            <a:r>
              <a:rPr lang="en-US" sz="1400" b="false" i="false" u="none" baseline="-25000">
                <a:solidFill>
                  <a:srgbClr val="393A39"/>
                </a:solidFill>
                <a:latin typeface="Lato"/>
              </a:rPr>
              <a:t>E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(</a:t>
            </a:r>
            <a:r>
              <a:rPr lang="en-US" sz="1400" b="false" i="true" u="none">
                <a:solidFill>
                  <a:srgbClr val="393A39"/>
                </a:solidFill>
                <a:latin typeface="Century Schoolbook"/>
              </a:rPr>
              <a:t>l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,-1) = -</a:t>
            </a:r>
            <a:r>
              <a:rPr lang="en-US" sz="1400" b="false" i="true" u="none">
                <a:solidFill>
                  <a:srgbClr val="393A39"/>
                </a:solidFill>
                <a:latin typeface="Century Schoolbook"/>
              </a:rPr>
              <a:t>a</a:t>
            </a:r>
            <a:r>
              <a:rPr lang="en-US" sz="1400" b="false" i="false" u="none" baseline="-25000">
                <a:solidFill>
                  <a:srgbClr val="393A39"/>
                </a:solidFill>
                <a:latin typeface="Lato"/>
              </a:rPr>
              <a:t>E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(</a:t>
            </a:r>
            <a:r>
              <a:rPr lang="en-US" sz="1400" b="false" i="true" u="none">
                <a:solidFill>
                  <a:srgbClr val="393A39"/>
                </a:solidFill>
                <a:latin typeface="Century Schoolbook"/>
              </a:rPr>
              <a:t>l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,1)</a:t>
            </a:r>
          </a:p>
          <a:p>
            <a:pPr lvl="1" algn="l" indent="-175500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lang="en-US" sz="1400" b="false" i="true" u="none">
                <a:solidFill>
                  <a:srgbClr val="393A39"/>
                </a:solidFill>
                <a:latin typeface="Century Schoolbook"/>
              </a:rPr>
              <a:t>a</a:t>
            </a:r>
            <a:r>
              <a:rPr lang="en-US" sz="1400" b="false" i="false" u="none" baseline="-25000">
                <a:solidFill>
                  <a:srgbClr val="393A39"/>
                </a:solidFill>
                <a:latin typeface="Lato"/>
              </a:rPr>
              <a:t>M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(</a:t>
            </a:r>
            <a:r>
              <a:rPr lang="en-US" sz="1400" b="false" i="true" u="none">
                <a:solidFill>
                  <a:srgbClr val="393A39"/>
                </a:solidFill>
                <a:latin typeface="Century Schoolbook"/>
              </a:rPr>
              <a:t>l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,-1) = </a:t>
            </a:r>
            <a:r>
              <a:rPr lang="en-US" sz="1400" b="false" i="true" u="none">
                <a:solidFill>
                  <a:srgbClr val="393A39"/>
                </a:solidFill>
                <a:latin typeface="Century Schoolbook"/>
              </a:rPr>
              <a:t>a</a:t>
            </a:r>
            <a:r>
              <a:rPr lang="en-US" sz="1400" b="false" i="false" u="none" baseline="-25000">
                <a:solidFill>
                  <a:srgbClr val="393A39"/>
                </a:solidFill>
                <a:latin typeface="Lato"/>
              </a:rPr>
              <a:t>M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(</a:t>
            </a:r>
            <a:r>
              <a:rPr lang="en-US" sz="1400" b="false" i="true" u="none">
                <a:solidFill>
                  <a:srgbClr val="393A39"/>
                </a:solidFill>
                <a:latin typeface="Century Schoolbook"/>
              </a:rPr>
              <a:t>l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,1)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Connection between the remaining multipole coefficients and the Mie coefficients is</a:t>
            </a:r>
          </a:p>
          <a:p>
            <a:pPr lvl="1" algn="l" indent="-175500" marL="469800">
              <a:lnSpc>
                <a:spcPct val="100000"/>
              </a:lnSpc>
              <a:spcBef>
                <a:spcPts val="500"/>
              </a:spcBef>
              <a:buFont typeface=""/>
              <a:buChar char="‒"/>
            </a:pPr>
            <a:r>
              <a:rPr lang="en-US" sz="1400" b="false" i="true" u="none">
                <a:solidFill>
                  <a:srgbClr val="393A39"/>
                </a:solidFill>
                <a:latin typeface="Century Schoolbook"/>
              </a:rPr>
              <a:t>a</a:t>
            </a:r>
            <a:r>
              <a:rPr lang="en-US" sz="1400" b="false" i="false" u="none" baseline="-25000">
                <a:solidFill>
                  <a:srgbClr val="393A39"/>
                </a:solidFill>
                <a:latin typeface="Lato"/>
              </a:rPr>
              <a:t>E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(</a:t>
            </a:r>
            <a:r>
              <a:rPr lang="en-US" sz="1400" b="false" i="true" u="none">
                <a:solidFill>
                  <a:srgbClr val="393A39"/>
                </a:solidFill>
                <a:latin typeface="Century Schoolbook"/>
              </a:rPr>
              <a:t>l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,1) = -</a:t>
            </a:r>
            <a:r>
              <a:rPr lang="en-US" sz="1400" b="false" i="false" u="none">
                <a:solidFill>
                  <a:srgbClr val="393A39"/>
                </a:solidFill>
                <a:latin typeface="Symbol"/>
              </a:rPr>
              <a:t>a</a:t>
            </a:r>
            <a:r>
              <a:rPr lang="en-US" sz="1400" b="false" i="false" u="none" baseline="-25000">
                <a:solidFill>
                  <a:srgbClr val="393A39"/>
                </a:solidFill>
                <a:latin typeface="Lato"/>
              </a:rPr>
              <a:t>l</a:t>
            </a:r>
          </a:p>
          <a:p>
            <a:pPr lvl="1" algn="l" indent="-175500" marL="469800">
              <a:lnSpc>
                <a:spcPct val="100000"/>
              </a:lnSpc>
              <a:spcBef>
                <a:spcPts val="500"/>
              </a:spcBef>
              <a:spcAft>
                <a:spcPct val="15000"/>
              </a:spcAft>
              <a:buFont typeface=""/>
              <a:buChar char="‒"/>
            </a:pPr>
            <a:r>
              <a:rPr lang="en-US" sz="1400" b="false" i="true" u="none">
                <a:solidFill>
                  <a:srgbClr val="393A39"/>
                </a:solidFill>
                <a:latin typeface="Century Schoolbook"/>
              </a:rPr>
              <a:t>a</a:t>
            </a:r>
            <a:r>
              <a:rPr lang="en-US" sz="1400" b="false" i="false" u="none" baseline="-25000">
                <a:solidFill>
                  <a:srgbClr val="393A39"/>
                </a:solidFill>
                <a:latin typeface="Lato"/>
              </a:rPr>
              <a:t>M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(</a:t>
            </a:r>
            <a:r>
              <a:rPr lang="en-US" sz="1400" b="false" i="true" u="none">
                <a:solidFill>
                  <a:srgbClr val="393A39"/>
                </a:solidFill>
                <a:latin typeface="Century Schoolbook"/>
              </a:rPr>
              <a:t>l</a:t>
            </a: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,1) = -</a:t>
            </a:r>
            <a:r>
              <a:rPr lang="en-US" sz="1400" b="false" i="false" u="none">
                <a:solidFill>
                  <a:srgbClr val="393A39"/>
                </a:solidFill>
                <a:latin typeface="Symbol"/>
              </a:rPr>
              <a:t>b</a:t>
            </a:r>
            <a:r>
              <a:rPr lang="en-US" sz="1400" b="false" i="false" u="none" baseline="-25000">
                <a:solidFill>
                  <a:srgbClr val="393A39"/>
                </a:solidFill>
                <a:latin typeface="Lato"/>
              </a:rPr>
              <a:t>l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COMSOL Implementation</a:t>
            </a:r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Equations for extracting 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a</a:t>
            </a:r>
            <a:r>
              <a:rPr lang="en-US" sz="1600" b="false" i="false" u="none" baseline="-25000">
                <a:solidFill>
                  <a:srgbClr val="393A39"/>
                </a:solidFill>
                <a:latin typeface="Lato"/>
              </a:rPr>
              <a:t>E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(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l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,1) and 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a</a:t>
            </a:r>
            <a:r>
              <a:rPr lang="en-US" sz="1600" b="false" i="false" u="none" baseline="-25000">
                <a:solidFill>
                  <a:srgbClr val="393A39"/>
                </a:solidFill>
                <a:latin typeface="Lato"/>
              </a:rPr>
              <a:t>M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(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l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,1) are implemented in COMSOL using functions and variables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Implementation can be added to any scattering model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Also applicable to periodic systems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Associated Legendre Polynomials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Rodrigues' formula is used for calculating the associated Legendre polynomials </a:t>
            </a:r>
            <a:r>
              <a:rPr lang="en-US" sz="1600" b="false" i="true" u="none">
                <a:solidFill>
                  <a:srgbClr val="393A39"/>
                </a:solidFill>
                <a:latin typeface="Century Schoolbook"/>
              </a:rPr>
              <a:t>P</a:t>
            </a:r>
            <a:r>
              <a:rPr lang="en-US" sz="1600" b="false" i="false" u="none" baseline="-25000">
                <a:solidFill>
                  <a:srgbClr val="393A39"/>
                </a:solidFill>
                <a:latin typeface="Lato"/>
              </a:rPr>
              <a:t>l</a:t>
            </a:r>
            <a:r>
              <a:rPr lang="en-US" sz="1600" b="false" i="false" u="none" baseline="30000">
                <a:solidFill>
                  <a:srgbClr val="393A39"/>
                </a:solidFill>
                <a:latin typeface="Lato"/>
              </a:rPr>
              <a:t>m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(cosθ)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Associated Legendre Polynomials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Associated Legendre Polynomial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306&quot;&gt;&lt;VersionInformation&gt;&lt;Version&gt;1&lt;/Version&gt;&lt;/VersionInformation&gt;&lt;Entity&gt;/func/an10&lt;/Entity&gt;&lt;Tag&gt;an10&lt;/Tag&gt;&lt;Node&gt;Global Definitions &amp;gt; Associated Legendre Polynomial (Plm)&lt;/Node&gt;&lt;LinkType&gt;Image&lt;/LinkType&gt;&lt;ModelLink directoryType=&quot;none&quot;&gt;C:\sbs\sbp\distr\test\models\woptics\multipole_coefficients.mph&lt;/ModelLink&gt;&lt;LocalPath&gt;multipole_coefficients.mph&lt;/LocalPath&gt;&lt;SDim&gt;1&lt;/SDim&gt;&lt;Locked&gt;false&lt;/Locked&gt;&lt;PropSet id=&quot;image&quot;&gt;&lt;Property name=&quot;window&quot; type=&quot;string&quot; value=&quot;new&quot;/&gt;&lt;Property name=&quot;windowtitle&quot; type=&quot;string&quot; value=&quot;&quot;/&gt;&lt;Property name=&quot;isforreport&quot; type=&quot;bool&quot; value=&quot;on&quot;/&gt;&lt;Property name=&quot;saveepscopy&quot; type=&quot;bool&quot; value=&quot;off&quot;/&gt;&lt;Property name=&quot;isexporting&quot; type=&quot;bool&quot; value=&quot;off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antialias&quot; type=&quot;bool&quot; value=&quot;on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lastwrittenfile&quot; type=&quot;string&quot; value=&quot;&quot;/&gt;&lt;Property name=&quot;lastfiletype&quot; type=&quot;string&quot; value=&quot;png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/&gt;&lt;PropSet id=&quot;camera&quot;/&gt;&lt;PropSet id=&quot;axis&quot;/&gt;&lt;PropSet id=&quot;clip&quot;/&gt;&lt;PropSet id=&quot;table&quot;/&gt;&lt;UpdateTimeStamp&gt;Dec 10, 2024, 12:12:52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306&quot;&gt;&lt;VersionInformation&gt;&lt;Version&gt;1&lt;/Version&gt;&lt;/VersionInformation&gt;&lt;Entity&gt;/func/an6&lt;/Entity&gt;&lt;Tag&gt;an6&lt;/Tag&gt;&lt;Node&gt;Global Definitions &amp;gt; Function tau (tau)&lt;/Node&gt;&lt;LinkType&gt;Image&lt;/LinkType&gt;&lt;ModelLink directoryType=&quot;none&quot;&gt;C:\sbs\sbp\distr\test\models\woptics\multipole_coefficients.mph&lt;/ModelLink&gt;&lt;LocalPath&gt;multipole_coefficients.mph&lt;/LocalPath&gt;&lt;SDim&gt;1&lt;/SDim&gt;&lt;Locked&gt;false&lt;/Locked&gt;&lt;PropSet id=&quot;image&quot;&gt;&lt;Property name=&quot;window&quot; type=&quot;string&quot; value=&quot;new&quot;/&gt;&lt;Property name=&quot;windowtitle&quot; type=&quot;string&quot; value=&quot;&quot;/&gt;&lt;Property name=&quot;isforreport&quot; type=&quot;bool&quot; value=&quot;on&quot;/&gt;&lt;Property name=&quot;saveepscopy&quot; type=&quot;bool&quot; value=&quot;off&quot;/&gt;&lt;Property name=&quot;isexporting&quot; type=&quot;bool&quot; value=&quot;off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antialias&quot; type=&quot;bool&quot; value=&quot;on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lastwrittenfile&quot; type=&quot;string&quot; value=&quot;&quot;/&gt;&lt;Property name=&quot;lastfiletype&quot; type=&quot;string&quot; value=&quot;png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/&gt;&lt;PropSet id=&quot;camera&quot;/&gt;&lt;PropSet id=&quot;axis&quot;/&gt;&lt;PropSet id=&quot;clip&quot;/&gt;&lt;PropSet id=&quot;table&quot;/&gt;&lt;UpdateTimeStamp&gt;Dec 10, 2024, 12:12:53 PM&lt;/UpdateTimeStamp&gt;&lt;/Root&gt;"/>
</p:tagLst>
</file>

<file path=ppt/tags/tag3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306&quot;&gt;&lt;VersionInformation&gt;&lt;Version&gt;1&lt;/Version&gt;&lt;/VersionInformation&gt;&lt;Entity&gt;/func/an7&lt;/Entity&gt;&lt;Tag&gt;an7&lt;/Tag&gt;&lt;Node&gt;Global Definitions &amp;gt; Function pi (pi)&lt;/Node&gt;&lt;LinkType&gt;Image&lt;/LinkType&gt;&lt;ModelLink directoryType=&quot;none&quot;&gt;C:\sbs\sbp\distr\test\models\woptics\multipole_coefficients.mph&lt;/ModelLink&gt;&lt;LocalPath&gt;multipole_coefficients.mph&lt;/LocalPath&gt;&lt;SDim&gt;1&lt;/SDim&gt;&lt;Locked&gt;false&lt;/Locked&gt;&lt;PropSet id=&quot;image&quot;&gt;&lt;Property name=&quot;window&quot; type=&quot;string&quot; value=&quot;new&quot;/&gt;&lt;Property name=&quot;windowtitle&quot; type=&quot;string&quot; value=&quot;&quot;/&gt;&lt;Property name=&quot;isforreport&quot; type=&quot;bool&quot; value=&quot;on&quot;/&gt;&lt;Property name=&quot;saveepscopy&quot; type=&quot;bool&quot; value=&quot;off&quot;/&gt;&lt;Property name=&quot;isexporting&quot; type=&quot;bool&quot; value=&quot;off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antialias&quot; type=&quot;bool&quot; value=&quot;on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lastwrittenfile&quot; type=&quot;string&quot; value=&quot;&quot;/&gt;&lt;Property name=&quot;lastfiletype&quot; type=&quot;string&quot; value=&quot;png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/&gt;&lt;PropSet id=&quot;camera&quot;/&gt;&lt;PropSet id=&quot;axis&quot;/&gt;&lt;PropSet id=&quot;clip&quot;/&gt;&lt;PropSet id=&quot;table&quot;/&gt;&lt;UpdateTimeStamp&gt;Dec 10, 2024, 12:12:54 PM&lt;/UpdateTimeStamp&gt;&lt;/Root&gt;"/>
</p:tagLst>
</file>

<file path=ppt/tags/tag4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306&quot;&gt;&lt;VersionInformation&gt;&lt;Version&gt;1&lt;/Version&gt;&lt;/VersionInformation&gt;&lt;Entity&gt;/func/an9&lt;/Entity&gt;&lt;Tag&gt;an9&lt;/Tag&gt;&lt;Node&gt;Global Definitions &amp;gt; Coefficient O (Olm)&lt;/Node&gt;&lt;LinkType&gt;Image&lt;/LinkType&gt;&lt;ModelLink directoryType=&quot;none&quot;&gt;C:\sbs\sbp\distr\test\models\woptics\multipole_coefficients.mph&lt;/ModelLink&gt;&lt;LocalPath&gt;multipole_coefficients.mph&lt;/LocalPath&gt;&lt;SDim&gt;1&lt;/SDim&gt;&lt;Locked&gt;false&lt;/Locked&gt;&lt;PropSet id=&quot;image&quot;&gt;&lt;Property name=&quot;window&quot; type=&quot;string&quot; value=&quot;new&quot;/&gt;&lt;Property name=&quot;windowtitle&quot; type=&quot;string&quot; value=&quot;&quot;/&gt;&lt;Property name=&quot;isforreport&quot; type=&quot;bool&quot; value=&quot;on&quot;/&gt;&lt;Property name=&quot;saveepscopy&quot; type=&quot;bool&quot; value=&quot;off&quot;/&gt;&lt;Property name=&quot;isexporting&quot; type=&quot;bool&quot; value=&quot;off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antialias&quot; type=&quot;bool&quot; value=&quot;on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lastwrittenfile&quot; type=&quot;string&quot; value=&quot;&quot;/&gt;&lt;Property name=&quot;lastfiletype&quot; type=&quot;string&quot; value=&quot;png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/&gt;&lt;PropSet id=&quot;camera&quot;/&gt;&lt;PropSet id=&quot;axis&quot;/&gt;&lt;PropSet id=&quot;clip&quot;/&gt;&lt;PropSet id=&quot;table&quot;/&gt;&lt;UpdateTimeStamp&gt;Dec 10, 2024, 12:12:54 PM&lt;/UpdateTimeStamp&gt;&lt;/Root&gt;"/>
</p:tagLst>
</file>

<file path=ppt/tags/tag5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306&quot;&gt;&lt;VersionInformation&gt;&lt;Version&gt;1&lt;/Version&gt;&lt;/VersionInformation&gt;&lt;Entity&gt;/result/feature/pg2&lt;/Entity&gt;&lt;Tag&gt;pg2&lt;/Tag&gt;&lt;Node&gt;Results &amp;gt; 1D Plot Group 2&lt;/Node&gt;&lt;LinkType&gt;Image&lt;/LinkType&gt;&lt;ModelLink directoryType=&quot;none&quot;&gt;C:\sbs\sbp\distr\test\models\woptics\multipole_coefficients.mph&lt;/ModelLink&gt;&lt;LocalPath&gt;multipole_coefficients.mph&lt;/LocalPath&gt;&lt;SDim&gt;1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1&quot;/&gt;&lt;Property name=&quot;xmax&quot; type=&quot;real&quot; value=&quot;1&quot;/&gt;&lt;Property name=&quot;ymin&quot; type=&quot;real&quot; value=&quot;-1&quot;/&gt;&lt;Property name=&quot;ymax&quot; type=&quot;real&quot; value=&quot;1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n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n&quot;/&gt;&lt;Property name=&quot;showxspacing&quot; type=&quot;group&quot; value=&quot;on&quot;/&gt;&lt;Property name=&quot;xspacing&quot; type=&quot;real&quot; value=&quot;1&quot;/&gt;&lt;Property name=&quot;showyspacing&quot; type=&quot;group&quot; value=&quot;off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Dec 10, 2024, 12:12:55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2024-12-10T11:12:57Z</dcterms:created>
  <dc:creator>COMSOL</dc:creator>
  <cp:lastModifiedBy>COMSOL</cp:lastModifiedBy>
  <dcterms:modified xsi:type="dcterms:W3CDTF">2024-12-10T11:12:57Z</dcterms:modified>
  <cp:revision>1</cp:revision>
  <dc:title>Multipole Analysis of Electromagnetic Scattering</dc:title>
</cp:coreProperties>
</file>