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18" r:id="rId2"/>
    <p:sldId id="2515" r:id="rId3"/>
    <p:sldId id="2517" r:id="rId4"/>
    <p:sldId id="2519" r:id="rId5"/>
    <p:sldId id="2520" r:id="rId6"/>
    <p:sldId id="2526" r:id="rId7"/>
    <p:sldId id="2527" r:id="rId8"/>
    <p:sldId id="2521" r:id="rId9"/>
    <p:sldId id="2530" r:id="rId10"/>
    <p:sldId id="2523" r:id="rId11"/>
    <p:sldId id="2532" r:id="rId12"/>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9894" autoAdjust="0"/>
  </p:normalViewPr>
  <p:slideViewPr>
    <p:cSldViewPr snapToGrid="0">
      <p:cViewPr varScale="1">
        <p:scale>
          <a:sx n="149" d="100"/>
          <a:sy n="149" d="100"/>
        </p:scale>
        <p:origin x="40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C0A7C9-CF8C-4053-9A18-4DF907B28E2D}" type="datetimeFigureOut">
              <a:rPr lang="en-US" smtClean="0"/>
              <a:t>12/18/2024</a:t>
            </a:fld>
            <a:endParaRPr 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CF3B58-74A8-4F01-A9BE-9D4055BC1C54}" type="slidenum">
              <a:rPr lang="en-US" smtClean="0"/>
              <a:t>‹#›</a:t>
            </a:fld>
            <a:endParaRPr lang="en-US"/>
          </a:p>
        </p:txBody>
      </p:sp>
    </p:spTree>
    <p:extLst>
      <p:ext uri="{BB962C8B-B14F-4D97-AF65-F5344CB8AC3E}">
        <p14:creationId xmlns:p14="http://schemas.microsoft.com/office/powerpoint/2010/main" val="14971320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BCF3B58-74A8-4F01-A9BE-9D4055BC1C54}" type="slidenum">
              <a:rPr lang="en-US" smtClean="0"/>
              <a:t>2</a:t>
            </a:fld>
            <a:endParaRPr lang="en-US"/>
          </a:p>
        </p:txBody>
      </p:sp>
    </p:spTree>
    <p:extLst>
      <p:ext uri="{BB962C8B-B14F-4D97-AF65-F5344CB8AC3E}">
        <p14:creationId xmlns:p14="http://schemas.microsoft.com/office/powerpoint/2010/main" val="33494095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4BCF3B58-74A8-4F01-A9BE-9D4055BC1C54}" type="slidenum">
              <a:rPr lang="en-US" smtClean="0"/>
              <a:t>10</a:t>
            </a:fld>
            <a:endParaRPr lang="en-US"/>
          </a:p>
        </p:txBody>
      </p:sp>
    </p:spTree>
    <p:extLst>
      <p:ext uri="{BB962C8B-B14F-4D97-AF65-F5344CB8AC3E}">
        <p14:creationId xmlns:p14="http://schemas.microsoft.com/office/powerpoint/2010/main" val="1818387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白色）">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zh-CN" altLang="en-US" dirty="0"/>
              <a:t>标题，左对齐</a:t>
            </a:r>
            <a:br>
              <a:rPr lang="en-US" altLang="zh-CN" dirty="0"/>
            </a:br>
            <a:r>
              <a:rPr lang="zh-CN" altLang="en-US" dirty="0"/>
              <a:t>可以上下移动或从右侧缩短文本框</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姓名</a:t>
            </a:r>
            <a:endParaRPr lang="en-US" dirty="0"/>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93794"/>
            <a:ext cx="1837944" cy="54000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职务，公司</a:t>
            </a:r>
            <a:endParaRPr lang="en-US" dirty="0"/>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姓名</a:t>
            </a:r>
            <a:endParaRPr lang="en-US" dirty="0"/>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93794"/>
            <a:ext cx="1837944" cy="54000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职务，公司</a:t>
            </a:r>
            <a:endParaRPr lang="en-US" dirty="0"/>
          </a:p>
        </p:txBody>
      </p:sp>
    </p:spTree>
    <p:extLst>
      <p:ext uri="{BB962C8B-B14F-4D97-AF65-F5344CB8AC3E}">
        <p14:creationId xmlns:p14="http://schemas.microsoft.com/office/powerpoint/2010/main" val="3195102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 图：4 小节标题+正文（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a:p>
            <a:pPr lvl="0"/>
            <a:r>
              <a:rPr lang="zh-CN" altLang="en-US" dirty="0"/>
              <a:t>适用横向比例的图片</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464773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图： 并列， 2 小节标题+正文">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67497" y="1431926"/>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0" marR="0" indent="0" algn="l" defTabSz="914378" rtl="0" eaLnBrk="1" fontAlgn="auto" latinLnBrk="0" hangingPunct="1">
              <a:lnSpc>
                <a:spcPct val="100000"/>
              </a:lnSpc>
              <a:spcBef>
                <a:spcPts val="1000"/>
              </a:spcBef>
              <a:spcAft>
                <a:spcPts val="0"/>
              </a:spcAft>
              <a:buClrTx/>
              <a:buSzTx/>
              <a:buFont typeface="Wingdings" pitchFamily="2" charset="2"/>
              <a:buNone/>
              <a:tabLst/>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优先使用正文（而不是项目列表）</a:t>
            </a:r>
            <a:endParaRPr lang="en-US" dirty="0"/>
          </a:p>
          <a:p>
            <a:pPr lvl="1"/>
            <a:r>
              <a:rPr lang="zh-CN" altLang="en-US" dirty="0"/>
              <a:t>第二级</a:t>
            </a:r>
            <a:endParaRPr lang="en-US" altLang="zh-CN" dirty="0"/>
          </a:p>
          <a:p>
            <a:pPr lvl="2"/>
            <a:r>
              <a:rPr lang="zh-CN" altLang="en-US" dirty="0"/>
              <a:t>第三级</a:t>
            </a: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优先使用正文（而不是项目列表）</a:t>
            </a:r>
            <a:endParaRPr lang="en-US" altLang="zh-CN" dirty="0"/>
          </a:p>
          <a:p>
            <a:pPr lvl="1"/>
            <a:r>
              <a:rPr lang="zh-CN" altLang="en-US" dirty="0"/>
              <a:t>第二级</a:t>
            </a:r>
            <a:endParaRPr lang="en-US" dirty="0"/>
          </a:p>
          <a:p>
            <a:pPr lvl="2"/>
            <a:r>
              <a:rPr lang="zh-CN" altLang="en-US" dirty="0"/>
              <a:t>第三级</a:t>
            </a:r>
            <a:endParaRPr lang="en-US" dirty="0"/>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8735543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图：正文（2 列）">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全部为第二级项目列表的两列内容或无项目列表的简短正文内容</a:t>
            </a:r>
            <a:endParaRPr lang="en-US" dirty="0"/>
          </a:p>
          <a:p>
            <a:pPr lvl="1"/>
            <a:r>
              <a:rPr lang="zh-CN" altLang="en-US" dirty="0"/>
              <a:t>第二级</a:t>
            </a:r>
            <a:endParaRPr lang="en-US" dirty="0"/>
          </a:p>
          <a:p>
            <a:pPr lvl="2"/>
            <a:r>
              <a:rPr lang="zh-CN" altLang="en-US" dirty="0"/>
              <a:t>第三级</a:t>
            </a:r>
            <a:endParaRPr lang="en-US" dirty="0"/>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41347199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图：并列，对应 3 小节标题+正文">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67497"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dirty="0"/>
          </a:p>
        </p:txBody>
      </p:sp>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优先使用正文格式</a:t>
            </a:r>
            <a:endParaRPr lang="en-US" dirty="0"/>
          </a:p>
          <a:p>
            <a:pPr lvl="1"/>
            <a:r>
              <a:rPr lang="zh-CN" altLang="en-US" dirty="0"/>
              <a:t>第二级</a:t>
            </a:r>
            <a:endParaRPr lang="en-US" dirty="0"/>
          </a:p>
          <a:p>
            <a:pPr lvl="2"/>
            <a:r>
              <a:rPr lang="zh-CN" altLang="en-US" dirty="0"/>
              <a:t>第三级</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176209" marR="0" indent="-176209" algn="l" defTabSz="914378" rtl="0" eaLnBrk="1" fontAlgn="auto" latinLnBrk="0" hangingPunct="1">
              <a:lnSpc>
                <a:spcPct val="100000"/>
              </a:lnSpc>
              <a:spcBef>
                <a:spcPts val="1000"/>
              </a:spcBef>
              <a:spcAft>
                <a:spcPts val="0"/>
              </a:spcAft>
              <a:buClrTx/>
              <a:buSzTx/>
              <a:buFont typeface="Wingdings" pitchFamily="2" charset="2"/>
              <a:buChar char="§"/>
              <a:tabLst/>
              <a:defRPr sz="1400">
                <a:solidFill>
                  <a:srgbClr val="393A39"/>
                </a:solidFill>
                <a:latin typeface="Lato" panose="020F0502020204030203" pitchFamily="34" charset="0"/>
              </a:defRPr>
            </a:lvl1pPr>
            <a:lvl2pPr marL="128584" marR="0" indent="0" algn="l" defTabSz="914378" rtl="0" eaLnBrk="1" fontAlgn="auto" latinLnBrk="0" hangingPunct="1">
              <a:lnSpc>
                <a:spcPct val="100000"/>
              </a:lnSpc>
              <a:spcBef>
                <a:spcPts val="500"/>
              </a:spcBef>
              <a:spcAft>
                <a:spcPts val="0"/>
              </a:spcAft>
              <a:buClrTx/>
              <a:buSzTx/>
              <a:buFontTx/>
              <a:buNone/>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优先使用正文格式</a:t>
            </a:r>
            <a:endParaRPr lang="en-US" dirty="0"/>
          </a:p>
          <a:p>
            <a:pPr marL="349241" marR="0" lvl="1" indent="-220658" algn="l" defTabSz="914378" rtl="0" eaLnBrk="1" fontAlgn="auto" latinLnBrk="0" hangingPunct="1">
              <a:lnSpc>
                <a:spcPct val="100000"/>
              </a:lnSpc>
              <a:spcBef>
                <a:spcPts val="500"/>
              </a:spcBef>
              <a:spcAft>
                <a:spcPts val="0"/>
              </a:spcAft>
              <a:buClrTx/>
              <a:buSzTx/>
              <a:buFontTx/>
              <a:buBlip>
                <a:blip r:embed="rId2"/>
              </a:buBlip>
              <a:tabLst/>
              <a:defRPr/>
            </a:pPr>
            <a:r>
              <a:rPr lang="zh-CN" altLang="en-US" dirty="0"/>
              <a:t>第二级</a:t>
            </a:r>
            <a:endParaRPr lang="en-US" dirty="0"/>
          </a:p>
          <a:p>
            <a:pPr lvl="2"/>
            <a:r>
              <a:rPr lang="zh-CN" altLang="en-US" dirty="0"/>
              <a:t>第三级</a:t>
            </a:r>
            <a:endParaRPr lang="en-US" dirty="0"/>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dirty="0"/>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176209" marR="0" indent="-176209" algn="l" defTabSz="914378" rtl="0" eaLnBrk="1" fontAlgn="auto" latinLnBrk="0" hangingPunct="1">
              <a:lnSpc>
                <a:spcPct val="100000"/>
              </a:lnSpc>
              <a:spcBef>
                <a:spcPts val="1000"/>
              </a:spcBef>
              <a:spcAft>
                <a:spcPts val="0"/>
              </a:spcAft>
              <a:buClrTx/>
              <a:buSzTx/>
              <a:buFont typeface="Wingdings" pitchFamily="2" charset="2"/>
              <a:buChar char="§"/>
              <a:tabLst/>
              <a:defRPr sz="1400">
                <a:solidFill>
                  <a:srgbClr val="393A39"/>
                </a:solidFill>
                <a:latin typeface="Lato" panose="020F0502020204030203" pitchFamily="34" charset="0"/>
              </a:defRPr>
            </a:lvl1pPr>
            <a:lvl2pPr marL="128584" marR="0" indent="0" algn="l" defTabSz="914378" rtl="0" eaLnBrk="1" fontAlgn="auto" latinLnBrk="0" hangingPunct="1">
              <a:lnSpc>
                <a:spcPct val="100000"/>
              </a:lnSpc>
              <a:spcBef>
                <a:spcPts val="500"/>
              </a:spcBef>
              <a:spcAft>
                <a:spcPts val="0"/>
              </a:spcAft>
              <a:buClrTx/>
              <a:buSzTx/>
              <a:buFontTx/>
              <a:buNone/>
              <a:tabLst/>
              <a:defRPr sz="1200">
                <a:solidFill>
                  <a:srgbClr val="393A39"/>
                </a:solidFill>
                <a:latin typeface="Lato" panose="020F0502020204030203" pitchFamily="34" charset="0"/>
              </a:defRPr>
            </a:lvl2pPr>
            <a:lvl3pPr marL="576248" marR="0" indent="0" algn="l" defTabSz="806430" rtl="0" eaLnBrk="1" fontAlgn="auto" latinLnBrk="0" hangingPunct="1">
              <a:lnSpc>
                <a:spcPct val="100000"/>
              </a:lnSpc>
              <a:spcBef>
                <a:spcPts val="500"/>
              </a:spcBef>
              <a:spcAft>
                <a:spcPts val="0"/>
              </a:spcAft>
              <a:buClrTx/>
              <a:buSzTx/>
              <a:buFont typeface="Arial" panose="020B0604020202020204" pitchFamily="34" charset="0"/>
              <a:buNone/>
              <a:tabLst/>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优先使用正文格式</a:t>
            </a:r>
            <a:endParaRPr lang="en-US" dirty="0"/>
          </a:p>
          <a:p>
            <a:pPr marL="349241" marR="0" lvl="1" indent="-220658" algn="l" defTabSz="914378" rtl="0" eaLnBrk="1" fontAlgn="auto" latinLnBrk="0" hangingPunct="1">
              <a:lnSpc>
                <a:spcPct val="100000"/>
              </a:lnSpc>
              <a:spcBef>
                <a:spcPts val="500"/>
              </a:spcBef>
              <a:spcAft>
                <a:spcPts val="0"/>
              </a:spcAft>
              <a:buClrTx/>
              <a:buSzTx/>
              <a:buFontTx/>
              <a:buBlip>
                <a:blip r:embed="rId2"/>
              </a:buBlip>
              <a:tabLst/>
              <a:defRPr/>
            </a:pPr>
            <a:r>
              <a:rPr lang="zh-CN" altLang="en-US" dirty="0"/>
              <a:t>第二级</a:t>
            </a:r>
            <a:endParaRPr lang="en-US" dirty="0"/>
          </a:p>
          <a:p>
            <a:pPr marL="746106" marR="0" lvl="2" indent="-169859" algn="l" defTabSz="806430" rtl="0" eaLnBrk="1" fontAlgn="auto" latinLnBrk="0" hangingPunct="1">
              <a:lnSpc>
                <a:spcPct val="100000"/>
              </a:lnSpc>
              <a:spcBef>
                <a:spcPts val="500"/>
              </a:spcBef>
              <a:spcAft>
                <a:spcPts val="0"/>
              </a:spcAft>
              <a:buClrTx/>
              <a:buSzTx/>
              <a:buFont typeface="Arial" panose="020B0604020202020204" pitchFamily="34" charset="0"/>
              <a:buChar char="•"/>
              <a:tabLst/>
              <a:defRPr/>
            </a:pPr>
            <a:r>
              <a:rPr lang="zh-CN" altLang="en-US" dirty="0"/>
              <a:t>第三级</a:t>
            </a:r>
            <a:endParaRPr lang="en-US" altLang="zh-CN" dirty="0"/>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dirty="0"/>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6700998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4 图：并列，对应 4 小节标题+正文">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4893850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4 图：正文（右）">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优先使用正文（而不是项目列表）</a:t>
            </a:r>
            <a:endParaRPr lang="en-US" dirty="0"/>
          </a:p>
          <a:p>
            <a:pPr lvl="1"/>
            <a:r>
              <a:rPr lang="zh-CN" altLang="en-US" dirty="0"/>
              <a:t>第二级</a:t>
            </a:r>
            <a:endParaRPr lang="en-US" dirty="0"/>
          </a:p>
          <a:p>
            <a:pPr lvl="2"/>
            <a:r>
              <a:rPr lang="zh-CN" altLang="en-US" dirty="0"/>
              <a:t>第三级</a:t>
            </a:r>
            <a:endParaRPr lang="en-US" dirty="0"/>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1849255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4 图（仅图像+图注）">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3459350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 图：并列，对应 5 小节标题+正文">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176209" marR="0" indent="-176209" algn="l" defTabSz="914378" rtl="0" eaLnBrk="1" fontAlgn="auto" latinLnBrk="0" hangingPunct="1">
              <a:lnSpc>
                <a:spcPct val="100000"/>
              </a:lnSpc>
              <a:spcBef>
                <a:spcPts val="1000"/>
              </a:spcBef>
              <a:spcAft>
                <a:spcPts val="0"/>
              </a:spcAft>
              <a:buClrTx/>
              <a:buSzTx/>
              <a:buFont typeface="Wingdings" pitchFamily="2" charset="2"/>
              <a:buChar char="§"/>
              <a:tabLst/>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7607725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8 图（仅图像+图注）">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7442828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0 图（仅图像+图注）">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如果使用透明背景的模型图，则背景格式设置为蓝色</a:t>
            </a:r>
            <a:r>
              <a:rPr lang="en-US" altLang="zh-CN" dirty="0"/>
              <a:t>+</a:t>
            </a:r>
            <a:r>
              <a:rPr lang="zh-CN" altLang="en-US" dirty="0"/>
              <a:t>无边框</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上图背景为蓝色时，图注文字左对齐</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如果使用非透明背景的模型图，则背景格式设置为无填充色</a:t>
            </a:r>
            <a:r>
              <a:rPr lang="en-US" altLang="zh-CN" dirty="0"/>
              <a:t>+</a:t>
            </a:r>
            <a:r>
              <a:rPr lang="zh-CN" altLang="en-US" dirty="0"/>
              <a:t>蓝色边框</a:t>
            </a:r>
            <a:endParaRPr lang="en-US" dirty="0"/>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上图背景为无填充色</a:t>
            </a:r>
            <a:r>
              <a:rPr lang="en-US" altLang="zh-CN" dirty="0"/>
              <a:t>+</a:t>
            </a:r>
            <a:r>
              <a:rPr lang="zh-CN" altLang="en-US" dirty="0"/>
              <a:t>蓝色边框时，图注文字居中</a:t>
            </a:r>
            <a:endParaRPr lang="en-US" dirty="0"/>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本页所有图片的背景设置应保持一致</a:t>
            </a:r>
            <a:endParaRPr lang="en-US" dirty="0"/>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dirty="0"/>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Tree>
    <p:extLst>
      <p:ext uri="{BB962C8B-B14F-4D97-AF65-F5344CB8AC3E}">
        <p14:creationId xmlns:p14="http://schemas.microsoft.com/office/powerpoint/2010/main" val="4184399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节标题（简单）">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zh-CN" altLang="en-US" dirty="0"/>
              <a:t>节标题</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zh-CN" altLang="en-US" dirty="0"/>
              <a:t>章节副标题</a:t>
            </a:r>
            <a:endParaRPr lang="en-US" dirty="0"/>
          </a:p>
        </p:txBody>
      </p:sp>
    </p:spTree>
    <p:extLst>
      <p:ext uri="{BB962C8B-B14F-4D97-AF65-F5344CB8AC3E}">
        <p14:creationId xmlns:p14="http://schemas.microsoft.com/office/powerpoint/2010/main" val="38741463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产品库">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4CD115F2-0BF1-4014-A0E5-57700A12E15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9144000" cy="5143638"/>
          </a:xfrm>
          <a:prstGeom prst="rect">
            <a:avLst/>
          </a:prstGeom>
        </p:spPr>
      </p:pic>
    </p:spTree>
    <p:extLst>
      <p:ext uri="{BB962C8B-B14F-4D97-AF65-F5344CB8AC3E}">
        <p14:creationId xmlns:p14="http://schemas.microsoft.com/office/powerpoint/2010/main" val="24626492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推广：更多资源">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9" name="TextBox 7">
            <a:extLst>
              <a:ext uri="{FF2B5EF4-FFF2-40B4-BE49-F238E27FC236}">
                <a16:creationId xmlns:a16="http://schemas.microsoft.com/office/drawing/2014/main" id="{DA2FEDFD-0867-4C68-AC34-61D0D4760F9C}"/>
              </a:ext>
            </a:extLst>
          </p:cNvPr>
          <p:cNvSpPr txBox="1"/>
          <p:nvPr/>
        </p:nvSpPr>
        <p:spPr>
          <a:xfrm>
            <a:off x="661542" y="964623"/>
            <a:ext cx="2895600" cy="830997"/>
          </a:xfrm>
          <a:prstGeom prst="rect">
            <a:avLst/>
          </a:prstGeom>
          <a:noFill/>
        </p:spPr>
        <p:txBody>
          <a:bodyPr wrap="square" rtlCol="0">
            <a:spAutoFit/>
          </a:bodyPr>
          <a:lstStyle/>
          <a:p>
            <a:endParaRPr lang="en-US" altLang="zh-CN" sz="2400" b="1" i="0" dirty="0">
              <a:solidFill>
                <a:schemeClr val="accent1"/>
              </a:solidFill>
              <a:latin typeface="黑体" panose="02010609060101010101" pitchFamily="49" charset="-122"/>
              <a:ea typeface="黑体" panose="02010609060101010101" pitchFamily="49" charset="-122"/>
            </a:endParaRPr>
          </a:p>
          <a:p>
            <a:r>
              <a:rPr lang="zh-CN" altLang="en-US" sz="2400" b="1" i="0" dirty="0">
                <a:solidFill>
                  <a:schemeClr val="accent1"/>
                </a:solidFill>
                <a:latin typeface="黑体" panose="02010609060101010101" pitchFamily="49" charset="-122"/>
                <a:ea typeface="黑体" panose="02010609060101010101" pitchFamily="49" charset="-122"/>
              </a:rPr>
              <a:t>更多资源</a:t>
            </a:r>
            <a:endParaRPr lang="en-US" altLang="zh-CN" sz="2400" b="1" i="0" dirty="0">
              <a:solidFill>
                <a:schemeClr val="accent1"/>
              </a:solid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id="{54A69CCF-876A-47B7-8AB7-FECBBA83AA76}"/>
              </a:ext>
            </a:extLst>
          </p:cNvPr>
          <p:cNvSpPr txBox="1"/>
          <p:nvPr/>
        </p:nvSpPr>
        <p:spPr>
          <a:xfrm>
            <a:off x="707842" y="3078115"/>
            <a:ext cx="251460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中文博客</a:t>
            </a:r>
          </a:p>
        </p:txBody>
      </p:sp>
      <p:sp>
        <p:nvSpPr>
          <p:cNvPr id="31" name="文本框 30">
            <a:extLst>
              <a:ext uri="{FF2B5EF4-FFF2-40B4-BE49-F238E27FC236}">
                <a16:creationId xmlns:a16="http://schemas.microsoft.com/office/drawing/2014/main" id="{F61E5BAD-C93A-4565-BE4E-419244E78DDC}"/>
              </a:ext>
            </a:extLst>
          </p:cNvPr>
          <p:cNvSpPr txBox="1"/>
          <p:nvPr/>
        </p:nvSpPr>
        <p:spPr>
          <a:xfrm>
            <a:off x="3222442" y="3069154"/>
            <a:ext cx="243840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视频中心</a:t>
            </a:r>
          </a:p>
        </p:txBody>
      </p:sp>
      <p:sp>
        <p:nvSpPr>
          <p:cNvPr id="32" name="文本框 31">
            <a:extLst>
              <a:ext uri="{FF2B5EF4-FFF2-40B4-BE49-F238E27FC236}">
                <a16:creationId xmlns:a16="http://schemas.microsoft.com/office/drawing/2014/main" id="{23C7B225-2374-46E3-A0CD-A1526D4E2361}"/>
              </a:ext>
            </a:extLst>
          </p:cNvPr>
          <p:cNvSpPr txBox="1"/>
          <p:nvPr/>
        </p:nvSpPr>
        <p:spPr>
          <a:xfrm>
            <a:off x="707842" y="4343303"/>
            <a:ext cx="243840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用户故事</a:t>
            </a:r>
          </a:p>
        </p:txBody>
      </p:sp>
      <p:sp>
        <p:nvSpPr>
          <p:cNvPr id="33" name="文本框 32">
            <a:extLst>
              <a:ext uri="{FF2B5EF4-FFF2-40B4-BE49-F238E27FC236}">
                <a16:creationId xmlns:a16="http://schemas.microsoft.com/office/drawing/2014/main" id="{FAB41773-9C4F-4EBA-B1F3-F768F7A34DEF}"/>
              </a:ext>
            </a:extLst>
          </p:cNvPr>
          <p:cNvSpPr txBox="1"/>
          <p:nvPr/>
        </p:nvSpPr>
        <p:spPr>
          <a:xfrm>
            <a:off x="3238780" y="4343303"/>
            <a:ext cx="320543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案例下载</a:t>
            </a:r>
          </a:p>
        </p:txBody>
      </p:sp>
    </p:spTree>
    <p:extLst>
      <p:ext uri="{BB962C8B-B14F-4D97-AF65-F5344CB8AC3E}">
        <p14:creationId xmlns:p14="http://schemas.microsoft.com/office/powerpoint/2010/main" val="40790413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标题幻灯片（蓝色）">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accent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accent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accent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accent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266566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标题幻灯片（带照片）">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zh-CN" altLang="en-US"/>
              <a:t>编辑母版文本样式</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zh-CN" altLang="en-US"/>
              <a:t>编辑母版文本样式</a:t>
            </a:r>
          </a:p>
        </p:txBody>
      </p:sp>
    </p:spTree>
    <p:extLst>
      <p:ext uri="{BB962C8B-B14F-4D97-AF65-F5344CB8AC3E}">
        <p14:creationId xmlns:p14="http://schemas.microsoft.com/office/powerpoint/2010/main" val="460314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节标题（1 图）">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8552197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基本：2 列">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9913029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基本：2 列 + 副标题">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zh-CN" altLang="en-US"/>
              <a:t>编辑母版文本样式</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3939540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8599073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基本：1 图">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925902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基本：1 图（透明背景-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35795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基本：单栏内容">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dirty="0"/>
              <a:t>标题，可按实际文本长度设置对齐方式（顶端对齐、中部对齐或底端对齐）</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Tree>
    <p:extLst>
      <p:ext uri="{BB962C8B-B14F-4D97-AF65-F5344CB8AC3E}">
        <p14:creationId xmlns:p14="http://schemas.microsoft.com/office/powerpoint/2010/main" val="14288903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无裁剪的 GUI + 2 小节">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0792560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无裁剪的 GUI">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2486279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裁剪的 GUI 模型树">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6548981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裁剪的 GUI + 2 小节">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5"/>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6675"/>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7088931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裁剪的 GUI + 正文">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0426674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裁剪的 GUI + 图 + 正文">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848212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裁剪的 GUI（小）+ 图 + 正文">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9223371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 幅裁剪的 GUI + 2 小节">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6"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3"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6743145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 图：正文 + 2 小节（垂直）">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463709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 图：2 小节（垂直）">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188016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基本：1 图（透明背景）">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zh-CN" altLang="en-US" dirty="0"/>
              <a:t>仅限使用透明背景的模型图片或图表（不可使用已经有背景的图片或屏幕截图）。将图片与页面边缘对齐并裁剪。</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0">
                <a:solidFill>
                  <a:schemeClr val="accent5"/>
                </a:solidFill>
                <a:latin typeface="Lato" panose="020F0502020204030203" pitchFamily="34" charset="77"/>
              </a:defRPr>
            </a:lvl1pPr>
            <a:lvl2pPr marL="457189" indent="0">
              <a:buNone/>
              <a:defRPr/>
            </a:lvl2pPr>
            <a:lvl3pPr marL="914378" indent="0">
              <a:buNone/>
              <a:defRPr/>
            </a:lvl3pPr>
          </a:lstStyle>
          <a:p>
            <a:pPr lvl="0"/>
            <a:r>
              <a:rPr lang="zh-CN" altLang="en-US" dirty="0"/>
              <a:t>将图注移动到图片附近</a:t>
            </a:r>
            <a:endParaRPr lang="en-US" dirty="0"/>
          </a:p>
        </p:txBody>
      </p:sp>
    </p:spTree>
    <p:extLst>
      <p:ext uri="{BB962C8B-B14F-4D97-AF65-F5344CB8AC3E}">
        <p14:creationId xmlns:p14="http://schemas.microsoft.com/office/powerpoint/2010/main" val="35253647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图：正文（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5448183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图：正文 + 2 小节（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1708768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 图：4 小节（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2791322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 图（仅图像）">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93040195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2 图：2 小节（其中一个大于另一个）">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772044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2 图：2 小节（相等）">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0913784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3 图：正文">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94466836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3 图：3 小节">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8"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1" y="1578053"/>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6098698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图：3 小节（相等）">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p:nvSpPr>
        <p:spPr>
          <a:xfrm>
            <a:off x="33249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p:nvSpPr>
        <p:spPr>
          <a:xfrm>
            <a:off x="467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7"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15396087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4 图：正文">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3"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3" y="819150"/>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965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029079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无裁剪的 GUI + 1标题+1正文">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marL="0" marR="0" indent="0" algn="l" defTabSz="914378" rtl="0" eaLnBrk="1" fontAlgn="auto" latinLnBrk="0" hangingPunct="1">
              <a:lnSpc>
                <a:spcPct val="100000"/>
              </a:lnSpc>
              <a:spcBef>
                <a:spcPts val="1000"/>
              </a:spcBef>
              <a:spcAft>
                <a:spcPts val="0"/>
              </a:spcAft>
              <a:buClrTx/>
              <a:buSzTx/>
              <a:buFont typeface="Wingdings" pitchFamily="2" charset="2"/>
              <a:buNone/>
              <a:tabLst/>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使用正文，而不是项目列表</a:t>
            </a:r>
            <a:endParaRPr lang="en-US" dirty="0"/>
          </a:p>
          <a:p>
            <a:pPr lvl="1"/>
            <a:r>
              <a:rPr lang="zh-CN" altLang="en-US" dirty="0"/>
              <a:t>第二级</a:t>
            </a:r>
            <a:endParaRPr lang="en-US" dirty="0"/>
          </a:p>
          <a:p>
            <a:pPr lvl="2"/>
            <a:r>
              <a:rPr lang="zh-CN" altLang="en-US" dirty="0"/>
              <a:t>第三级</a:t>
            </a:r>
            <a:endParaRPr lang="en-US" dirty="0"/>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zh-CN" altLang="en-US" dirty="0"/>
              <a:t>仅适用完整的 </a:t>
            </a:r>
            <a:r>
              <a:rPr lang="en-US" altLang="zh-CN" dirty="0"/>
              <a:t>GUI </a:t>
            </a:r>
            <a:r>
              <a:rPr lang="zh-CN" altLang="en-US" dirty="0"/>
              <a:t>图片，图片可从底部和右侧裁剪</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95327355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4 图：正文（左）">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88465345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4 图：对应 4 小节（项目列表）">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3"/>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83901562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4 图（仅图像和图注，左）">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18142818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4 图：4 小节（相等）">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9"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p:nvSpPr>
        <p:spPr>
          <a:xfrm>
            <a:off x="4782809" y="1338056"/>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p:nvSpPr>
        <p:spPr>
          <a:xfrm>
            <a:off x="457201"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p:nvSpPr>
        <p:spPr>
          <a:xfrm>
            <a:off x="449705" y="134227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200" y="133350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3" y="1336235"/>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3" y="338146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200" y="3389548"/>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16125619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8 图：小标题 + 正文">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412037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裁剪的 GUI">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zh-CN" altLang="en-US" dirty="0"/>
              <a:t>仅适用裁剪后的 </a:t>
            </a:r>
            <a:r>
              <a:rPr lang="en-US" altLang="zh-CN" dirty="0"/>
              <a:t>GUI </a:t>
            </a:r>
            <a:r>
              <a:rPr lang="zh-CN" altLang="en-US" dirty="0"/>
              <a:t>图片，从底部裁剪。（图片须放置于深蓝色背景上层）</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Tree>
    <p:extLst>
      <p:ext uri="{BB962C8B-B14F-4D97-AF65-F5344CB8AC3E}">
        <p14:creationId xmlns:p14="http://schemas.microsoft.com/office/powerpoint/2010/main" val="2353317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 图：2小节标题+正文（水平）">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a:p>
            <a:pPr lvl="0"/>
            <a:r>
              <a:rPr lang="zh-CN" altLang="en-US" dirty="0"/>
              <a:t>适用横向比例的图片</a:t>
            </a:r>
            <a:endParaRPr lang="en-US" dirty="0"/>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0">
                <a:solidFill>
                  <a:schemeClr val="accent5"/>
                </a:solidFill>
                <a:latin typeface="Lato" panose="020F0502020204030203" pitchFamily="34" charset="77"/>
              </a:defRPr>
            </a:lvl1pPr>
            <a:lvl2pPr marL="457189" indent="0">
              <a:buNone/>
              <a:defRPr/>
            </a:lvl2pPr>
            <a:lvl3pPr marL="914378" indent="0">
              <a:buNone/>
              <a:defRPr/>
            </a:lvl3pPr>
          </a:lstStyle>
          <a:p>
            <a:pPr lvl="0"/>
            <a:r>
              <a:rPr lang="zh-CN" altLang="en-US" dirty="0"/>
              <a:t>将图注移动到图片附近，保持在右侧</a:t>
            </a:r>
          </a:p>
        </p:txBody>
      </p:sp>
    </p:spTree>
    <p:extLst>
      <p:ext uri="{BB962C8B-B14F-4D97-AF65-F5344CB8AC3E}">
        <p14:creationId xmlns:p14="http://schemas.microsoft.com/office/powerpoint/2010/main" val="2792250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 图：6 小节标题+文字">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如果所需的文本框少于 </a:t>
            </a:r>
            <a:r>
              <a:rPr lang="en-US" altLang="zh-CN" dirty="0"/>
              <a:t>6 </a:t>
            </a:r>
            <a:r>
              <a:rPr lang="zh-CN" altLang="en-US" dirty="0"/>
              <a:t>个，优先从底部开始移除</a:t>
            </a:r>
            <a:endParaRPr lang="en-US" altLang="zh-CN" dirty="0"/>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文本框高度可调整，以适应内容，文本框需要保持顶部和左侧对齐</a:t>
            </a:r>
            <a:endParaRPr lang="en-US" altLang="zh-CN" dirty="0"/>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endParaRPr lang="en-US" altLang="zh-CN" dirty="0"/>
          </a:p>
          <a:p>
            <a:pPr lvl="0"/>
            <a:r>
              <a:rPr lang="zh-CN" altLang="en-US" dirty="0"/>
              <a:t>适用方形</a:t>
            </a:r>
            <a:r>
              <a:rPr lang="en-US" altLang="zh-CN" dirty="0"/>
              <a:t>/</a:t>
            </a:r>
            <a:r>
              <a:rPr lang="zh-CN" altLang="en-US" dirty="0"/>
              <a:t>纵向比例的图片</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961083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 图：标题 + 正文">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3"/>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400"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400"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仅使用正文</a:t>
            </a:r>
            <a:endParaRPr lang="en-US" altLang="zh-CN" dirty="0"/>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7"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7"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仅使用透明背景的图片</a:t>
            </a:r>
          </a:p>
        </p:txBody>
      </p:sp>
    </p:spTree>
    <p:extLst>
      <p:ext uri="{BB962C8B-B14F-4D97-AF65-F5344CB8AC3E}">
        <p14:creationId xmlns:p14="http://schemas.microsoft.com/office/powerpoint/2010/main" val="201519581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3.png"/><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2.emf"/><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zh-CN" altLang="en-US" dirty="0"/>
              <a:t>标题，可按实际需要设置文字对齐方式（顶端对齐、中部对齐或底端对齐）</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zh-CN" altLang="en-US" dirty="0"/>
              <a:t>编辑母版文本样式</a:t>
            </a:r>
            <a:endParaRPr lang="en-US" dirty="0"/>
          </a:p>
          <a:p>
            <a:pPr lvl="1"/>
            <a:r>
              <a:rPr lang="zh-CN" altLang="en-US" dirty="0"/>
              <a:t>第二级</a:t>
            </a:r>
            <a:endParaRPr lang="en-US" dirty="0"/>
          </a:p>
          <a:p>
            <a:pPr lvl="2"/>
            <a:r>
              <a:rPr lang="zh-CN" altLang="en-US" dirty="0"/>
              <a:t>第三级</a:t>
            </a:r>
            <a:endParaRPr lang="en-US" dirty="0"/>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6"/>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7"/>
          <a:stretch>
            <a:fillRect/>
          </a:stretch>
        </p:blipFill>
        <p:spPr>
          <a:xfrm>
            <a:off x="115779" y="223914"/>
            <a:ext cx="752320" cy="69658"/>
          </a:xfrm>
          <a:prstGeom prst="rect">
            <a:avLst/>
          </a:prstGeom>
        </p:spPr>
      </p:pic>
    </p:spTree>
    <p:extLst>
      <p:ext uri="{BB962C8B-B14F-4D97-AF65-F5344CB8AC3E}">
        <p14:creationId xmlns:p14="http://schemas.microsoft.com/office/powerpoint/2010/main" val="3143841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Lst>
  <p:txStyles>
    <p:titleStyle>
      <a:lvl1pPr algn="l" defTabSz="914378" rtl="0" eaLnBrk="1" latinLnBrk="0" hangingPunct="1">
        <a:lnSpc>
          <a:spcPct val="10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58"/>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png"/><Relationship Id="rId1" Type="http://schemas.openxmlformats.org/officeDocument/2006/relationships/slideLayout" Target="../slideLayouts/slideLayout22.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0.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9B978B9-6CD3-47AF-80C2-E1404C2217E5}"/>
              </a:ext>
            </a:extLst>
          </p:cNvPr>
          <p:cNvPicPr>
            <a:picLocks noChangeAspect="1"/>
          </p:cNvPicPr>
          <p:nvPr/>
        </p:nvPicPr>
        <p:blipFill rotWithShape="1">
          <a:blip r:embed="rId2"/>
          <a:srcRect t="33489" b="10276"/>
          <a:stretch/>
        </p:blipFill>
        <p:spPr>
          <a:xfrm>
            <a:off x="0" y="0"/>
            <a:ext cx="9146340" cy="5143500"/>
          </a:xfrm>
          <a:prstGeom prst="rect">
            <a:avLst/>
          </a:prstGeom>
        </p:spPr>
      </p:pic>
      <p:sp>
        <p:nvSpPr>
          <p:cNvPr id="2" name="标题 1">
            <a:extLst>
              <a:ext uri="{FF2B5EF4-FFF2-40B4-BE49-F238E27FC236}">
                <a16:creationId xmlns:a16="http://schemas.microsoft.com/office/drawing/2014/main" id="{0D0A9DD9-1417-4EBA-849C-48380522C01C}"/>
              </a:ext>
            </a:extLst>
          </p:cNvPr>
          <p:cNvSpPr>
            <a:spLocks noGrp="1"/>
          </p:cNvSpPr>
          <p:nvPr>
            <p:ph type="title"/>
          </p:nvPr>
        </p:nvSpPr>
        <p:spPr/>
        <p:txBody>
          <a:bodyPr/>
          <a:lstStyle/>
          <a:p>
            <a:r>
              <a:rPr lang="en-US" altLang="zh-CN" dirty="0"/>
              <a:t>Open Water Performance </a:t>
            </a:r>
            <a:br>
              <a:rPr lang="en-US" altLang="zh-CN" dirty="0"/>
            </a:br>
            <a:r>
              <a:rPr lang="en-US" altLang="zh-CN" dirty="0"/>
              <a:t>of the KP505 Propeller</a:t>
            </a:r>
            <a:endParaRPr lang="en-US" dirty="0"/>
          </a:p>
        </p:txBody>
      </p:sp>
      <p:sp>
        <p:nvSpPr>
          <p:cNvPr id="3" name="文本占位符 2">
            <a:extLst>
              <a:ext uri="{FF2B5EF4-FFF2-40B4-BE49-F238E27FC236}">
                <a16:creationId xmlns:a16="http://schemas.microsoft.com/office/drawing/2014/main" id="{73CF11D6-5468-41F2-AC69-EA77F126B599}"/>
              </a:ext>
            </a:extLst>
          </p:cNvPr>
          <p:cNvSpPr>
            <a:spLocks noGrp="1"/>
          </p:cNvSpPr>
          <p:nvPr>
            <p:ph type="body" idx="1"/>
          </p:nvPr>
        </p:nvSpPr>
        <p:spPr/>
        <p:txBody>
          <a:bodyPr>
            <a:normAutofit lnSpcReduction="10000"/>
          </a:bodyPr>
          <a:lstStyle/>
          <a:p>
            <a:r>
              <a:rPr lang="en-US" dirty="0"/>
              <a:t> </a:t>
            </a:r>
          </a:p>
        </p:txBody>
      </p:sp>
      <p:sp>
        <p:nvSpPr>
          <p:cNvPr id="4" name="文本占位符 3">
            <a:extLst>
              <a:ext uri="{FF2B5EF4-FFF2-40B4-BE49-F238E27FC236}">
                <a16:creationId xmlns:a16="http://schemas.microsoft.com/office/drawing/2014/main" id="{68E65660-B702-423E-8386-2EBC955268D7}"/>
              </a:ext>
            </a:extLst>
          </p:cNvPr>
          <p:cNvSpPr>
            <a:spLocks noGrp="1"/>
          </p:cNvSpPr>
          <p:nvPr>
            <p:ph type="body" idx="10"/>
          </p:nvPr>
        </p:nvSpPr>
        <p:spPr/>
        <p:txBody>
          <a:bodyPr/>
          <a:lstStyle/>
          <a:p>
            <a:r>
              <a:rPr lang="en-US" dirty="0"/>
              <a:t>COMSOL</a:t>
            </a:r>
          </a:p>
        </p:txBody>
      </p:sp>
      <p:pic>
        <p:nvPicPr>
          <p:cNvPr id="9" name="Picture 8">
            <a:extLst>
              <a:ext uri="{FF2B5EF4-FFF2-40B4-BE49-F238E27FC236}">
                <a16:creationId xmlns:a16="http://schemas.microsoft.com/office/drawing/2014/main" id="{57E4B333-11A0-4C32-88AD-F7D2389AAFAB}"/>
              </a:ext>
            </a:extLst>
          </p:cNvPr>
          <p:cNvPicPr>
            <a:picLocks noChangeAspect="1"/>
          </p:cNvPicPr>
          <p:nvPr/>
        </p:nvPicPr>
        <p:blipFill rotWithShape="1">
          <a:blip r:embed="rId3"/>
          <a:srcRect l="24096"/>
          <a:stretch/>
        </p:blipFill>
        <p:spPr>
          <a:xfrm>
            <a:off x="0" y="115218"/>
            <a:ext cx="1066800" cy="287051"/>
          </a:xfrm>
          <a:prstGeom prst="rect">
            <a:avLst/>
          </a:prstGeom>
        </p:spPr>
      </p:pic>
      <p:pic>
        <p:nvPicPr>
          <p:cNvPr id="10" name="Picture 9">
            <a:extLst>
              <a:ext uri="{FF2B5EF4-FFF2-40B4-BE49-F238E27FC236}">
                <a16:creationId xmlns:a16="http://schemas.microsoft.com/office/drawing/2014/main" id="{2083DB52-646D-450F-832C-B9876562075D}"/>
              </a:ext>
            </a:extLst>
          </p:cNvPr>
          <p:cNvPicPr>
            <a:picLocks noChangeAspect="1"/>
          </p:cNvPicPr>
          <p:nvPr/>
        </p:nvPicPr>
        <p:blipFill>
          <a:blip r:embed="rId4"/>
          <a:stretch>
            <a:fillRect/>
          </a:stretch>
        </p:blipFill>
        <p:spPr>
          <a:xfrm>
            <a:off x="115779" y="223914"/>
            <a:ext cx="752320" cy="69658"/>
          </a:xfrm>
          <a:prstGeom prst="rect">
            <a:avLst/>
          </a:prstGeom>
        </p:spPr>
      </p:pic>
    </p:spTree>
    <p:extLst>
      <p:ext uri="{BB962C8B-B14F-4D97-AF65-F5344CB8AC3E}">
        <p14:creationId xmlns:p14="http://schemas.microsoft.com/office/powerpoint/2010/main" val="26670614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79B1436-0CB1-484C-9452-1F8A046A8493}"/>
              </a:ext>
            </a:extLst>
          </p:cNvPr>
          <p:cNvSpPr>
            <a:spLocks noGrp="1"/>
          </p:cNvSpPr>
          <p:nvPr>
            <p:ph type="title"/>
          </p:nvPr>
        </p:nvSpPr>
        <p:spPr/>
        <p:txBody>
          <a:bodyPr>
            <a:normAutofit fontScale="90000"/>
          </a:bodyPr>
          <a:lstStyle/>
          <a:p>
            <a:r>
              <a:rPr lang="en-US" altLang="zh-CN" dirty="0"/>
              <a:t>Velocity Distribution in the Flow Direction</a:t>
            </a:r>
            <a:endParaRPr lang="en-US" dirty="0"/>
          </a:p>
        </p:txBody>
      </p:sp>
      <p:sp>
        <p:nvSpPr>
          <p:cNvPr id="4" name="内容占位符 3">
            <a:extLst>
              <a:ext uri="{FF2B5EF4-FFF2-40B4-BE49-F238E27FC236}">
                <a16:creationId xmlns:a16="http://schemas.microsoft.com/office/drawing/2014/main" id="{721CB416-0BCB-471B-B645-453648BBBCD0}"/>
              </a:ext>
            </a:extLst>
          </p:cNvPr>
          <p:cNvSpPr>
            <a:spLocks noGrp="1"/>
          </p:cNvSpPr>
          <p:nvPr>
            <p:ph sz="half" idx="10"/>
          </p:nvPr>
        </p:nvSpPr>
        <p:spPr/>
        <p:txBody>
          <a:bodyPr/>
          <a:lstStyle/>
          <a:p>
            <a:r>
              <a:rPr lang="en-US" altLang="zh-CN" dirty="0"/>
              <a:t>The velocity is highest at the tip of the propeller blade.</a:t>
            </a:r>
          </a:p>
          <a:p>
            <a:r>
              <a:rPr lang="en-US" altLang="zh-CN" dirty="0"/>
              <a:t>A strong wake is formed behind the propeller and develops downstream.</a:t>
            </a:r>
          </a:p>
        </p:txBody>
      </p:sp>
      <p:sp>
        <p:nvSpPr>
          <p:cNvPr id="5" name="文本占位符 4">
            <a:extLst>
              <a:ext uri="{FF2B5EF4-FFF2-40B4-BE49-F238E27FC236}">
                <a16:creationId xmlns:a16="http://schemas.microsoft.com/office/drawing/2014/main" id="{C8970D08-8A6D-481A-8B2C-402A5E8292B3}"/>
              </a:ext>
            </a:extLst>
          </p:cNvPr>
          <p:cNvSpPr>
            <a:spLocks noGrp="1"/>
          </p:cNvSpPr>
          <p:nvPr>
            <p:ph type="body" sz="quarter" idx="12"/>
          </p:nvPr>
        </p:nvSpPr>
        <p:spPr/>
        <p:txBody>
          <a:bodyPr/>
          <a:lstStyle/>
          <a:p>
            <a:r>
              <a:rPr lang="en-US" altLang="zh-CN" dirty="0"/>
              <a:t>The velocity distribution along the flow direction.</a:t>
            </a:r>
            <a:endParaRPr lang="en-US" dirty="0"/>
          </a:p>
        </p:txBody>
      </p:sp>
      <p:pic>
        <p:nvPicPr>
          <p:cNvPr id="7" name="内容占位符 6">
            <a:extLst>
              <a:ext uri="{FF2B5EF4-FFF2-40B4-BE49-F238E27FC236}">
                <a16:creationId xmlns:a16="http://schemas.microsoft.com/office/drawing/2014/main" id="{F95D3F05-BCB2-4788-89AE-5C568F8B38E8}"/>
              </a:ext>
            </a:extLst>
          </p:cNvPr>
          <p:cNvPicPr>
            <a:picLocks noGrp="1" noChangeAspect="1"/>
          </p:cNvPicPr>
          <p:nvPr>
            <p:ph sz="quarter" idx="11"/>
          </p:nvPr>
        </p:nvPicPr>
        <p:blipFill>
          <a:blip r:embed="rId3"/>
          <a:stretch>
            <a:fillRect/>
          </a:stretch>
        </p:blipFill>
        <p:spPr>
          <a:xfrm>
            <a:off x="4114800" y="972392"/>
            <a:ext cx="4800600" cy="3198715"/>
          </a:xfrm>
          <a:prstGeom prst="rect">
            <a:avLst/>
          </a:prstGeom>
        </p:spPr>
      </p:pic>
    </p:spTree>
    <p:extLst>
      <p:ext uri="{BB962C8B-B14F-4D97-AF65-F5344CB8AC3E}">
        <p14:creationId xmlns:p14="http://schemas.microsoft.com/office/powerpoint/2010/main" val="1430498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AC0E94B6-DD3B-4ED8-8FD8-840805522F60}"/>
              </a:ext>
            </a:extLst>
          </p:cNvPr>
          <p:cNvSpPr>
            <a:spLocks noGrp="1"/>
          </p:cNvSpPr>
          <p:nvPr>
            <p:ph type="title"/>
          </p:nvPr>
        </p:nvSpPr>
        <p:spPr/>
        <p:txBody>
          <a:bodyPr/>
          <a:lstStyle/>
          <a:p>
            <a:r>
              <a:rPr lang="en-US" dirty="0"/>
              <a:t>Summary</a:t>
            </a:r>
          </a:p>
        </p:txBody>
      </p:sp>
      <p:sp>
        <p:nvSpPr>
          <p:cNvPr id="4" name="内容占位符 3">
            <a:extLst>
              <a:ext uri="{FF2B5EF4-FFF2-40B4-BE49-F238E27FC236}">
                <a16:creationId xmlns:a16="http://schemas.microsoft.com/office/drawing/2014/main" id="{2F6CF10F-5301-4443-9BE3-AD915D4B076C}"/>
              </a:ext>
            </a:extLst>
          </p:cNvPr>
          <p:cNvSpPr>
            <a:spLocks noGrp="1"/>
          </p:cNvSpPr>
          <p:nvPr>
            <p:ph sz="half" idx="10"/>
          </p:nvPr>
        </p:nvSpPr>
        <p:spPr>
          <a:xfrm>
            <a:off x="4234180" y="2190750"/>
            <a:ext cx="4443028" cy="2743200"/>
          </a:xfrm>
        </p:spPr>
        <p:txBody>
          <a:bodyPr>
            <a:normAutofit/>
          </a:bodyPr>
          <a:lstStyle/>
          <a:p>
            <a:r>
              <a:rPr lang="en-US" dirty="0"/>
              <a:t>The propeller performance is calculated using the Realizable k - ε turbulence model with wall function.</a:t>
            </a:r>
          </a:p>
          <a:p>
            <a:r>
              <a:rPr lang="en-US" dirty="0"/>
              <a:t>SST (low Re) </a:t>
            </a:r>
            <a:r>
              <a:rPr lang="en-US" altLang="zh-CN" dirty="0"/>
              <a:t>turbulence </a:t>
            </a:r>
            <a:r>
              <a:rPr lang="en-US" dirty="0"/>
              <a:t>model can be considered to improve the solution accuracy.</a:t>
            </a:r>
          </a:p>
        </p:txBody>
      </p:sp>
      <p:pic>
        <p:nvPicPr>
          <p:cNvPr id="13" name="内容占位符 12">
            <a:extLst>
              <a:ext uri="{FF2B5EF4-FFF2-40B4-BE49-F238E27FC236}">
                <a16:creationId xmlns:a16="http://schemas.microsoft.com/office/drawing/2014/main" id="{F93D1C49-7083-49CD-A674-3CA176CDA945}"/>
              </a:ext>
            </a:extLst>
          </p:cNvPr>
          <p:cNvPicPr>
            <a:picLocks noGrp="1" noChangeAspect="1"/>
          </p:cNvPicPr>
          <p:nvPr>
            <p:ph sz="quarter" idx="17"/>
          </p:nvPr>
        </p:nvPicPr>
        <p:blipFill>
          <a:blip r:embed="rId2"/>
          <a:stretch>
            <a:fillRect/>
          </a:stretch>
        </p:blipFill>
        <p:spPr>
          <a:xfrm>
            <a:off x="966587" y="1061775"/>
            <a:ext cx="2867425" cy="3762900"/>
          </a:xfrm>
          <a:prstGeom prst="rect">
            <a:avLst/>
          </a:prstGeom>
          <a:ln>
            <a:solidFill>
              <a:schemeClr val="bg2"/>
            </a:solidFill>
          </a:ln>
        </p:spPr>
      </p:pic>
    </p:spTree>
    <p:extLst>
      <p:ext uri="{BB962C8B-B14F-4D97-AF65-F5344CB8AC3E}">
        <p14:creationId xmlns:p14="http://schemas.microsoft.com/office/powerpoint/2010/main" val="3794757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232AF47-4CF0-4D39-9EA8-EC9BF7860FE5}"/>
              </a:ext>
            </a:extLst>
          </p:cNvPr>
          <p:cNvSpPr>
            <a:spLocks noGrp="1"/>
          </p:cNvSpPr>
          <p:nvPr>
            <p:ph type="title"/>
          </p:nvPr>
        </p:nvSpPr>
        <p:spPr/>
        <p:txBody>
          <a:bodyPr/>
          <a:lstStyle/>
          <a:p>
            <a:r>
              <a:rPr lang="en-US" altLang="zh-CN" dirty="0"/>
              <a:t>Overview</a:t>
            </a:r>
            <a:endParaRPr lang="en-US" dirty="0"/>
          </a:p>
        </p:txBody>
      </p:sp>
      <mc:AlternateContent xmlns:mc="http://schemas.openxmlformats.org/markup-compatibility/2006">
        <mc:Choice xmlns:a14="http://schemas.microsoft.com/office/drawing/2010/main" Requires="a14">
          <p:sp>
            <p:nvSpPr>
              <p:cNvPr id="4" name="内容占位符 3">
                <a:extLst>
                  <a:ext uri="{FF2B5EF4-FFF2-40B4-BE49-F238E27FC236}">
                    <a16:creationId xmlns:a16="http://schemas.microsoft.com/office/drawing/2014/main" id="{1638658C-3B40-467D-8420-04CC18BEF810}"/>
                  </a:ext>
                </a:extLst>
              </p:cNvPr>
              <p:cNvSpPr>
                <a:spLocks noGrp="1"/>
              </p:cNvSpPr>
              <p:nvPr>
                <p:ph sz="half" idx="10"/>
              </p:nvPr>
            </p:nvSpPr>
            <p:spPr>
              <a:xfrm>
                <a:off x="457201" y="1619250"/>
                <a:ext cx="3420139" cy="2995280"/>
              </a:xfrm>
            </p:spPr>
            <p:txBody>
              <a:bodyPr>
                <a:normAutofit fontScale="92500" lnSpcReduction="10000"/>
              </a:bodyPr>
              <a:lstStyle/>
              <a:p>
                <a:pPr>
                  <a:lnSpc>
                    <a:spcPct val="110000"/>
                  </a:lnSpc>
                </a:pPr>
                <a:r>
                  <a:rPr lang="en-US" altLang="zh-CN" dirty="0"/>
                  <a:t>This model simulates the open water performance of the KP505 propeller</a:t>
                </a:r>
                <a:r>
                  <a:rPr lang="en-US" altLang="zh-CN" baseline="30000" dirty="0"/>
                  <a:t>[1]</a:t>
                </a:r>
                <a:r>
                  <a:rPr lang="en-US" altLang="zh-CN" dirty="0"/>
                  <a:t> at various the advance coefficient, based on the frozen rotor method</a:t>
                </a:r>
              </a:p>
              <a:p>
                <a:pPr lvl="1">
                  <a:lnSpc>
                    <a:spcPct val="110000"/>
                  </a:lnSpc>
                </a:pPr>
                <a:r>
                  <a:rPr lang="en-US" altLang="zh-CN" dirty="0"/>
                  <a:t>Thrust Coefficient : </a:t>
                </a:r>
                <a14:m>
                  <m:oMath xmlns:m="http://schemas.openxmlformats.org/officeDocument/2006/math">
                    <m:sSub>
                      <m:sSubPr>
                        <m:ctrlPr>
                          <a:rPr lang="zh-CN" altLang="en-US" i="1">
                            <a:latin typeface="Cambria Math" panose="02040503050406030204" pitchFamily="18" charset="0"/>
                          </a:rPr>
                        </m:ctrlPr>
                      </m:sSubPr>
                      <m:e>
                        <m:r>
                          <a:rPr lang="en-US" altLang="zh-CN" i="1">
                            <a:latin typeface="Cambria Math" panose="02040503050406030204" pitchFamily="18" charset="0"/>
                          </a:rPr>
                          <m:t>𝐾</m:t>
                        </m:r>
                      </m:e>
                      <m:sub>
                        <m:r>
                          <a:rPr lang="zh-CN" altLang="en-US" i="1">
                            <a:latin typeface="Cambria Math" panose="02040503050406030204" pitchFamily="18" charset="0"/>
                          </a:rPr>
                          <m:t>𝑇</m:t>
                        </m:r>
                      </m:sub>
                    </m:sSub>
                    <m:r>
                      <a:rPr lang="zh-CN" altLang="en-US" i="1">
                        <a:latin typeface="Cambria Math" panose="02040503050406030204" pitchFamily="18" charset="0"/>
                      </a:rPr>
                      <m:t>=</m:t>
                    </m:r>
                    <m:f>
                      <m:fPr>
                        <m:ctrlPr>
                          <a:rPr lang="zh-CN" altLang="en-US" i="1">
                            <a:latin typeface="Cambria Math" panose="02040503050406030204" pitchFamily="18" charset="0"/>
                          </a:rPr>
                        </m:ctrlPr>
                      </m:fPr>
                      <m:num>
                        <m:r>
                          <a:rPr lang="en-US" altLang="zh-CN" i="1">
                            <a:latin typeface="Cambria Math" panose="02040503050406030204" pitchFamily="18" charset="0"/>
                          </a:rPr>
                          <m:t>𝑇</m:t>
                        </m:r>
                      </m:num>
                      <m:den>
                        <m:r>
                          <a:rPr lang="zh-CN" altLang="en-US" i="1">
                            <a:latin typeface="Cambria Math" panose="02040503050406030204" pitchFamily="18" charset="0"/>
                          </a:rPr>
                          <m:t>𝜌</m:t>
                        </m:r>
                        <m:sSup>
                          <m:sSupPr>
                            <m:ctrlPr>
                              <a:rPr lang="zh-CN" altLang="en-US" i="1">
                                <a:latin typeface="Cambria Math" panose="02040503050406030204" pitchFamily="18" charset="0"/>
                              </a:rPr>
                            </m:ctrlPr>
                          </m:sSupPr>
                          <m:e>
                            <m:r>
                              <a:rPr lang="zh-CN" altLang="en-US" i="1">
                                <a:latin typeface="Cambria Math" panose="02040503050406030204" pitchFamily="18" charset="0"/>
                              </a:rPr>
                              <m:t>𝑛</m:t>
                            </m:r>
                          </m:e>
                          <m:sup>
                            <m:r>
                              <a:rPr lang="zh-CN" altLang="en-US" i="1">
                                <a:latin typeface="Cambria Math" panose="02040503050406030204" pitchFamily="18" charset="0"/>
                              </a:rPr>
                              <m:t>2</m:t>
                            </m:r>
                          </m:sup>
                        </m:sSup>
                        <m:sSubSup>
                          <m:sSubSupPr>
                            <m:ctrlPr>
                              <a:rPr lang="zh-CN" altLang="en-US" i="1">
                                <a:latin typeface="Cambria Math" panose="02040503050406030204" pitchFamily="18" charset="0"/>
                              </a:rPr>
                            </m:ctrlPr>
                          </m:sSubSupPr>
                          <m:e>
                            <m:r>
                              <a:rPr lang="zh-CN" altLang="en-US" i="1">
                                <a:latin typeface="Cambria Math" panose="02040503050406030204" pitchFamily="18" charset="0"/>
                              </a:rPr>
                              <m:t>𝐷</m:t>
                            </m:r>
                          </m:e>
                          <m:sub>
                            <m:r>
                              <a:rPr lang="zh-CN" altLang="en-US" i="1">
                                <a:latin typeface="Cambria Math" panose="02040503050406030204" pitchFamily="18" charset="0"/>
                              </a:rPr>
                              <m:t>0</m:t>
                            </m:r>
                          </m:sub>
                          <m:sup>
                            <m:r>
                              <a:rPr lang="zh-CN" altLang="en-US" i="1">
                                <a:latin typeface="Cambria Math" panose="02040503050406030204" pitchFamily="18" charset="0"/>
                              </a:rPr>
                              <m:t>4</m:t>
                            </m:r>
                          </m:sup>
                        </m:sSubSup>
                      </m:den>
                    </m:f>
                  </m:oMath>
                </a14:m>
                <a:endParaRPr lang="en-US" dirty="0"/>
              </a:p>
              <a:p>
                <a:pPr lvl="1">
                  <a:lnSpc>
                    <a:spcPct val="110000"/>
                  </a:lnSpc>
                </a:pPr>
                <a:r>
                  <a:rPr lang="en-US" altLang="zh-CN" dirty="0"/>
                  <a:t>Torque Coefficient:</a:t>
                </a:r>
                <a:r>
                  <a:rPr lang="zh-CN" altLang="en-US" dirty="0"/>
                  <a:t> </a:t>
                </a:r>
                <a14:m>
                  <m:oMath xmlns:m="http://schemas.openxmlformats.org/officeDocument/2006/math">
                    <m:sSub>
                      <m:sSubPr>
                        <m:ctrlPr>
                          <a:rPr lang="zh-CN" altLang="en-US" i="1">
                            <a:latin typeface="Cambria Math" panose="02040503050406030204" pitchFamily="18" charset="0"/>
                          </a:rPr>
                        </m:ctrlPr>
                      </m:sSubPr>
                      <m:e>
                        <m:r>
                          <a:rPr lang="en-US" altLang="zh-CN" i="1">
                            <a:latin typeface="Cambria Math" panose="02040503050406030204" pitchFamily="18" charset="0"/>
                          </a:rPr>
                          <m:t>𝐾</m:t>
                        </m:r>
                      </m:e>
                      <m:sub>
                        <m:r>
                          <a:rPr lang="en-US" altLang="zh-CN" i="1">
                            <a:latin typeface="Cambria Math" panose="02040503050406030204" pitchFamily="18" charset="0"/>
                          </a:rPr>
                          <m:t>𝑄</m:t>
                        </m:r>
                      </m:sub>
                    </m:sSub>
                    <m:r>
                      <a:rPr lang="zh-CN" altLang="en-US" i="1">
                        <a:latin typeface="Cambria Math" panose="02040503050406030204" pitchFamily="18" charset="0"/>
                      </a:rPr>
                      <m:t>=</m:t>
                    </m:r>
                    <m:f>
                      <m:fPr>
                        <m:ctrlPr>
                          <a:rPr lang="zh-CN" altLang="en-US" i="1">
                            <a:latin typeface="Cambria Math" panose="02040503050406030204" pitchFamily="18" charset="0"/>
                          </a:rPr>
                        </m:ctrlPr>
                      </m:fPr>
                      <m:num>
                        <m:r>
                          <a:rPr lang="en-US" altLang="zh-CN" i="1">
                            <a:latin typeface="Cambria Math" panose="02040503050406030204" pitchFamily="18" charset="0"/>
                          </a:rPr>
                          <m:t>𝑄</m:t>
                        </m:r>
                      </m:num>
                      <m:den>
                        <m:r>
                          <a:rPr lang="zh-CN" altLang="en-US" i="1">
                            <a:latin typeface="Cambria Math" panose="02040503050406030204" pitchFamily="18" charset="0"/>
                          </a:rPr>
                          <m:t>𝜌</m:t>
                        </m:r>
                        <m:sSup>
                          <m:sSupPr>
                            <m:ctrlPr>
                              <a:rPr lang="zh-CN" altLang="en-US" i="1">
                                <a:latin typeface="Cambria Math" panose="02040503050406030204" pitchFamily="18" charset="0"/>
                              </a:rPr>
                            </m:ctrlPr>
                          </m:sSupPr>
                          <m:e>
                            <m:r>
                              <a:rPr lang="zh-CN" altLang="en-US" i="1">
                                <a:latin typeface="Cambria Math" panose="02040503050406030204" pitchFamily="18" charset="0"/>
                              </a:rPr>
                              <m:t>𝑛</m:t>
                            </m:r>
                          </m:e>
                          <m:sup>
                            <m:r>
                              <a:rPr lang="zh-CN" altLang="en-US" i="1">
                                <a:latin typeface="Cambria Math" panose="02040503050406030204" pitchFamily="18" charset="0"/>
                              </a:rPr>
                              <m:t>2</m:t>
                            </m:r>
                          </m:sup>
                        </m:sSup>
                        <m:sSubSup>
                          <m:sSubSupPr>
                            <m:ctrlPr>
                              <a:rPr lang="zh-CN" altLang="en-US" i="1">
                                <a:latin typeface="Cambria Math" panose="02040503050406030204" pitchFamily="18" charset="0"/>
                              </a:rPr>
                            </m:ctrlPr>
                          </m:sSubSupPr>
                          <m:e>
                            <m:r>
                              <a:rPr lang="zh-CN" altLang="en-US" i="1">
                                <a:latin typeface="Cambria Math" panose="02040503050406030204" pitchFamily="18" charset="0"/>
                              </a:rPr>
                              <m:t>𝐷</m:t>
                            </m:r>
                          </m:e>
                          <m:sub>
                            <m:r>
                              <a:rPr lang="zh-CN" altLang="en-US" i="1">
                                <a:latin typeface="Cambria Math" panose="02040503050406030204" pitchFamily="18" charset="0"/>
                              </a:rPr>
                              <m:t>0</m:t>
                            </m:r>
                          </m:sub>
                          <m:sup>
                            <m:r>
                              <a:rPr lang="en-US" altLang="zh-CN" i="1">
                                <a:latin typeface="Cambria Math" panose="02040503050406030204" pitchFamily="18" charset="0"/>
                              </a:rPr>
                              <m:t>5</m:t>
                            </m:r>
                          </m:sup>
                        </m:sSubSup>
                      </m:den>
                    </m:f>
                  </m:oMath>
                </a14:m>
                <a:endParaRPr lang="en-US" dirty="0"/>
              </a:p>
              <a:p>
                <a:pPr lvl="2">
                  <a:lnSpc>
                    <a:spcPct val="110000"/>
                  </a:lnSpc>
                </a:pPr>
                <a:r>
                  <a:rPr lang="en-US" altLang="zh-CN" dirty="0"/>
                  <a:t>In the plot, </a:t>
                </a:r>
                <a14:m>
                  <m:oMath xmlns:m="http://schemas.openxmlformats.org/officeDocument/2006/math">
                    <m:sSub>
                      <m:sSubPr>
                        <m:ctrlPr>
                          <a:rPr lang="zh-CN" altLang="en-US" i="1">
                            <a:latin typeface="Cambria Math" panose="02040503050406030204" pitchFamily="18" charset="0"/>
                          </a:rPr>
                        </m:ctrlPr>
                      </m:sSubPr>
                      <m:e>
                        <m:r>
                          <a:rPr lang="en-US" altLang="zh-CN" i="1">
                            <a:latin typeface="Cambria Math" panose="02040503050406030204" pitchFamily="18" charset="0"/>
                          </a:rPr>
                          <m:t>10</m:t>
                        </m:r>
                        <m:r>
                          <a:rPr lang="en-US" altLang="zh-CN" i="1">
                            <a:latin typeface="Cambria Math" panose="02040503050406030204" pitchFamily="18" charset="0"/>
                          </a:rPr>
                          <m:t>𝐾</m:t>
                        </m:r>
                      </m:e>
                      <m:sub>
                        <m:r>
                          <a:rPr lang="en-US" altLang="zh-CN" i="1">
                            <a:latin typeface="Cambria Math" panose="02040503050406030204" pitchFamily="18" charset="0"/>
                          </a:rPr>
                          <m:t>𝑄</m:t>
                        </m:r>
                      </m:sub>
                    </m:sSub>
                  </m:oMath>
                </a14:m>
                <a:r>
                  <a:rPr lang="en-US" altLang="zh-CN" dirty="0"/>
                  <a:t> is adopted.</a:t>
                </a:r>
                <a:endParaRPr lang="en-US" dirty="0"/>
              </a:p>
              <a:p>
                <a:pPr lvl="1">
                  <a:lnSpc>
                    <a:spcPct val="110000"/>
                  </a:lnSpc>
                </a:pPr>
                <a:r>
                  <a:rPr lang="en-US" altLang="zh-CN" dirty="0"/>
                  <a:t>Open Water Efficiency: </a:t>
                </a:r>
                <a14:m>
                  <m:oMath xmlns:m="http://schemas.openxmlformats.org/officeDocument/2006/math">
                    <m:sSub>
                      <m:sSubPr>
                        <m:ctrlPr>
                          <a:rPr lang="zh-CN" altLang="en-US" i="1">
                            <a:latin typeface="Cambria Math" panose="02040503050406030204" pitchFamily="18" charset="0"/>
                          </a:rPr>
                        </m:ctrlPr>
                      </m:sSubPr>
                      <m:e>
                        <m:r>
                          <a:rPr lang="zh-CN" altLang="en-US" i="1">
                            <a:latin typeface="Cambria Math" panose="02040503050406030204" pitchFamily="18" charset="0"/>
                          </a:rPr>
                          <m:t>𝜂</m:t>
                        </m:r>
                      </m:e>
                      <m:sub>
                        <m:r>
                          <a:rPr lang="en-US" altLang="zh-CN" b="0" i="1" smtClean="0">
                            <a:latin typeface="Cambria Math" panose="02040503050406030204" pitchFamily="18" charset="0"/>
                          </a:rPr>
                          <m:t>0</m:t>
                        </m:r>
                      </m:sub>
                    </m:sSub>
                    <m:r>
                      <a:rPr lang="zh-CN" altLang="en-US" i="1">
                        <a:latin typeface="Cambria Math" panose="02040503050406030204" pitchFamily="18" charset="0"/>
                      </a:rPr>
                      <m:t>=</m:t>
                    </m:r>
                    <m:f>
                      <m:fPr>
                        <m:ctrlPr>
                          <a:rPr lang="zh-CN" altLang="en-US" i="1">
                            <a:latin typeface="Cambria Math" panose="02040503050406030204" pitchFamily="18" charset="0"/>
                          </a:rPr>
                        </m:ctrlPr>
                      </m:fPr>
                      <m:num>
                        <m:r>
                          <a:rPr lang="zh-CN" altLang="en-US" i="1">
                            <a:latin typeface="Cambria Math" panose="02040503050406030204" pitchFamily="18" charset="0"/>
                          </a:rPr>
                          <m:t>𝐽</m:t>
                        </m:r>
                      </m:num>
                      <m:den>
                        <m:r>
                          <a:rPr lang="zh-CN" altLang="en-US" i="1">
                            <a:latin typeface="Cambria Math" panose="02040503050406030204" pitchFamily="18" charset="0"/>
                          </a:rPr>
                          <m:t>2</m:t>
                        </m:r>
                        <m:r>
                          <a:rPr lang="zh-CN" altLang="en-US" i="1">
                            <a:latin typeface="Cambria Math" panose="02040503050406030204" pitchFamily="18" charset="0"/>
                          </a:rPr>
                          <m:t>𝜋</m:t>
                        </m:r>
                      </m:den>
                    </m:f>
                    <m:f>
                      <m:fPr>
                        <m:ctrlPr>
                          <a:rPr lang="zh-CN" altLang="en-US" i="1">
                            <a:latin typeface="Cambria Math" panose="02040503050406030204" pitchFamily="18" charset="0"/>
                          </a:rPr>
                        </m:ctrlPr>
                      </m:fPr>
                      <m:num>
                        <m:sSub>
                          <m:sSubPr>
                            <m:ctrlPr>
                              <a:rPr lang="zh-CN" altLang="en-US" i="1">
                                <a:latin typeface="Cambria Math" panose="02040503050406030204" pitchFamily="18" charset="0"/>
                              </a:rPr>
                            </m:ctrlPr>
                          </m:sSubPr>
                          <m:e>
                            <m:r>
                              <a:rPr lang="en-US" altLang="zh-CN" i="1">
                                <a:latin typeface="Cambria Math" panose="02040503050406030204" pitchFamily="18" charset="0"/>
                              </a:rPr>
                              <m:t>𝐾</m:t>
                            </m:r>
                          </m:e>
                          <m:sub>
                            <m:r>
                              <a:rPr lang="zh-CN" altLang="en-US" i="1">
                                <a:latin typeface="Cambria Math" panose="02040503050406030204" pitchFamily="18" charset="0"/>
                              </a:rPr>
                              <m:t>𝑇</m:t>
                            </m:r>
                          </m:sub>
                        </m:sSub>
                      </m:num>
                      <m:den>
                        <m:sSub>
                          <m:sSubPr>
                            <m:ctrlPr>
                              <a:rPr lang="zh-CN" altLang="en-US" i="1">
                                <a:latin typeface="Cambria Math" panose="02040503050406030204" pitchFamily="18" charset="0"/>
                              </a:rPr>
                            </m:ctrlPr>
                          </m:sSubPr>
                          <m:e>
                            <m:r>
                              <a:rPr lang="en-US" altLang="zh-CN" i="1">
                                <a:latin typeface="Cambria Math" panose="02040503050406030204" pitchFamily="18" charset="0"/>
                              </a:rPr>
                              <m:t>𝐾</m:t>
                            </m:r>
                          </m:e>
                          <m:sub>
                            <m:r>
                              <a:rPr lang="en-US" altLang="zh-CN" i="1">
                                <a:latin typeface="Cambria Math" panose="02040503050406030204" pitchFamily="18" charset="0"/>
                              </a:rPr>
                              <m:t>𝑄</m:t>
                            </m:r>
                          </m:sub>
                        </m:sSub>
                      </m:den>
                    </m:f>
                  </m:oMath>
                </a14:m>
                <a:endParaRPr lang="en-US" altLang="zh-CN" dirty="0"/>
              </a:p>
              <a:p>
                <a:pPr>
                  <a:lnSpc>
                    <a:spcPct val="110000"/>
                  </a:lnSpc>
                </a:pPr>
                <a:r>
                  <a:rPr lang="en-US" altLang="zh-CN" dirty="0"/>
                  <a:t>Realizable k-</a:t>
                </a:r>
                <a:r>
                  <a:rPr lang="el-GR" altLang="zh-CN" dirty="0"/>
                  <a:t>ε</a:t>
                </a:r>
                <a:r>
                  <a:rPr lang="en-US" altLang="zh-CN" dirty="0"/>
                  <a:t> turbulence model used.</a:t>
                </a:r>
              </a:p>
              <a:p>
                <a:pPr>
                  <a:lnSpc>
                    <a:spcPct val="110000"/>
                  </a:lnSpc>
                </a:pPr>
                <a:r>
                  <a:rPr lang="en-US" altLang="zh-CN" dirty="0"/>
                  <a:t>Simulation results are in good agreement with the reference</a:t>
                </a:r>
                <a:r>
                  <a:rPr lang="en-US" altLang="zh-CN" baseline="30000" dirty="0"/>
                  <a:t>[2]</a:t>
                </a:r>
                <a:r>
                  <a:rPr lang="en-US" altLang="zh-CN" dirty="0"/>
                  <a:t>.</a:t>
                </a:r>
                <a:endParaRPr lang="en-US" dirty="0"/>
              </a:p>
            </p:txBody>
          </p:sp>
        </mc:Choice>
        <mc:Fallback>
          <p:sp>
            <p:nvSpPr>
              <p:cNvPr id="4" name="内容占位符 3">
                <a:extLst>
                  <a:ext uri="{FF2B5EF4-FFF2-40B4-BE49-F238E27FC236}">
                    <a16:creationId xmlns:a16="http://schemas.microsoft.com/office/drawing/2014/main" id="{1638658C-3B40-467D-8420-04CC18BEF810}"/>
                  </a:ext>
                </a:extLst>
              </p:cNvPr>
              <p:cNvSpPr>
                <a:spLocks noGrp="1" noRot="1" noChangeAspect="1" noMove="1" noResize="1" noEditPoints="1" noAdjustHandles="1" noChangeArrowheads="1" noChangeShapeType="1" noTextEdit="1"/>
              </p:cNvSpPr>
              <p:nvPr>
                <p:ph sz="half" idx="10"/>
              </p:nvPr>
            </p:nvSpPr>
            <p:spPr>
              <a:xfrm>
                <a:off x="457201" y="1619250"/>
                <a:ext cx="3420139" cy="2995280"/>
              </a:xfrm>
              <a:blipFill>
                <a:blip r:embed="rId3"/>
                <a:stretch>
                  <a:fillRect l="-2674" b="-611"/>
                </a:stretch>
              </a:blipFill>
            </p:spPr>
            <p:txBody>
              <a:bodyPr/>
              <a:lstStyle/>
              <a:p>
                <a:r>
                  <a:rPr lang="en-US">
                    <a:noFill/>
                  </a:rPr>
                  <a:t> </a:t>
                </a:r>
              </a:p>
            </p:txBody>
          </p:sp>
        </mc:Fallback>
      </mc:AlternateContent>
      <p:sp>
        <p:nvSpPr>
          <p:cNvPr id="5" name="文本占位符 4">
            <a:extLst>
              <a:ext uri="{FF2B5EF4-FFF2-40B4-BE49-F238E27FC236}">
                <a16:creationId xmlns:a16="http://schemas.microsoft.com/office/drawing/2014/main" id="{C76D990D-4828-4EA1-AC1D-3CFC9A6EEFBA}"/>
              </a:ext>
            </a:extLst>
          </p:cNvPr>
          <p:cNvSpPr>
            <a:spLocks noGrp="1"/>
          </p:cNvSpPr>
          <p:nvPr>
            <p:ph type="body" sz="quarter" idx="12"/>
          </p:nvPr>
        </p:nvSpPr>
        <p:spPr>
          <a:xfrm>
            <a:off x="4668356" y="3947334"/>
            <a:ext cx="3657600" cy="304800"/>
          </a:xfrm>
        </p:spPr>
        <p:txBody>
          <a:bodyPr>
            <a:normAutofit/>
          </a:bodyPr>
          <a:lstStyle/>
          <a:p>
            <a:r>
              <a:rPr lang="en-US" altLang="zh-CN" i="1" dirty="0"/>
              <a:t>Surface pressure and surrounding velocity vector of the KP505 Propeller</a:t>
            </a:r>
            <a:endParaRPr lang="en-US" i="1" dirty="0"/>
          </a:p>
        </p:txBody>
      </p:sp>
      <p:pic>
        <p:nvPicPr>
          <p:cNvPr id="8" name="内容占位符 7">
            <a:extLst>
              <a:ext uri="{FF2B5EF4-FFF2-40B4-BE49-F238E27FC236}">
                <a16:creationId xmlns:a16="http://schemas.microsoft.com/office/drawing/2014/main" id="{982934F8-42D1-4019-802B-A5F5933483AC}"/>
              </a:ext>
            </a:extLst>
          </p:cNvPr>
          <p:cNvPicPr>
            <a:picLocks noGrp="1" noChangeAspect="1"/>
          </p:cNvPicPr>
          <p:nvPr>
            <p:ph sz="quarter" idx="11"/>
          </p:nvPr>
        </p:nvPicPr>
        <p:blipFill rotWithShape="1">
          <a:blip r:embed="rId4"/>
          <a:srcRect l="16759" t="14143" r="16648" b="8518"/>
          <a:stretch/>
        </p:blipFill>
        <p:spPr>
          <a:xfrm>
            <a:off x="3993945" y="0"/>
            <a:ext cx="5006421" cy="3874148"/>
          </a:xfrm>
          <a:prstGeom prst="rect">
            <a:avLst/>
          </a:prstGeom>
        </p:spPr>
      </p:pic>
      <p:sp>
        <p:nvSpPr>
          <p:cNvPr id="6" name="文本框 5">
            <a:extLst>
              <a:ext uri="{FF2B5EF4-FFF2-40B4-BE49-F238E27FC236}">
                <a16:creationId xmlns:a16="http://schemas.microsoft.com/office/drawing/2014/main" id="{6BA38A30-B2DE-4DBF-A05E-41AFC8CD8444}"/>
              </a:ext>
            </a:extLst>
          </p:cNvPr>
          <p:cNvSpPr txBox="1"/>
          <p:nvPr/>
        </p:nvSpPr>
        <p:spPr>
          <a:xfrm>
            <a:off x="3857133" y="4674248"/>
            <a:ext cx="5286867" cy="453970"/>
          </a:xfrm>
          <a:prstGeom prst="rect">
            <a:avLst/>
          </a:prstGeom>
          <a:noFill/>
        </p:spPr>
        <p:txBody>
          <a:bodyPr wrap="square" rtlCol="0">
            <a:spAutoFit/>
          </a:bodyPr>
          <a:lstStyle/>
          <a:p>
            <a:pPr>
              <a:spcBef>
                <a:spcPts val="300"/>
              </a:spcBef>
            </a:pPr>
            <a:r>
              <a:rPr lang="en-US" altLang="zh-CN" sz="700" dirty="0"/>
              <a:t>[1] KP505 propeller geometry courtesy of Korea Research Institute of Ships &amp; Ocean Engineering</a:t>
            </a:r>
          </a:p>
          <a:p>
            <a:pPr>
              <a:spcBef>
                <a:spcPts val="300"/>
              </a:spcBef>
            </a:pPr>
            <a:r>
              <a:rPr lang="en-US" sz="700" dirty="0"/>
              <a:t>[2] National Maritime Research Institute (NMRI) 2015 Tokyo 2015: A Workshop on CFD in Ship Hydrodynamics http://www.t2015.nmri.go.jp</a:t>
            </a:r>
          </a:p>
        </p:txBody>
      </p:sp>
    </p:spTree>
    <p:extLst>
      <p:ext uri="{BB962C8B-B14F-4D97-AF65-F5344CB8AC3E}">
        <p14:creationId xmlns:p14="http://schemas.microsoft.com/office/powerpoint/2010/main" val="1212810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7FD72264-AE51-46F8-8850-008758E991C8}"/>
              </a:ext>
            </a:extLst>
          </p:cNvPr>
          <p:cNvSpPr>
            <a:spLocks noGrp="1"/>
          </p:cNvSpPr>
          <p:nvPr>
            <p:ph type="title"/>
          </p:nvPr>
        </p:nvSpPr>
        <p:spPr/>
        <p:txBody>
          <a:bodyPr/>
          <a:lstStyle/>
          <a:p>
            <a:r>
              <a:rPr lang="en-US" altLang="zh-CN" dirty="0"/>
              <a:t>Geometry</a:t>
            </a:r>
            <a:endParaRPr lang="en-US" dirty="0"/>
          </a:p>
        </p:txBody>
      </p:sp>
      <p:sp>
        <p:nvSpPr>
          <p:cNvPr id="5" name="内容占位符 4">
            <a:extLst>
              <a:ext uri="{FF2B5EF4-FFF2-40B4-BE49-F238E27FC236}">
                <a16:creationId xmlns:a16="http://schemas.microsoft.com/office/drawing/2014/main" id="{E3E39E09-5614-48E0-BC31-00B84D2FF668}"/>
              </a:ext>
            </a:extLst>
          </p:cNvPr>
          <p:cNvSpPr>
            <a:spLocks noGrp="1"/>
          </p:cNvSpPr>
          <p:nvPr>
            <p:ph sz="half" idx="10"/>
          </p:nvPr>
        </p:nvSpPr>
        <p:spPr/>
        <p:txBody>
          <a:bodyPr>
            <a:noAutofit/>
          </a:bodyPr>
          <a:lstStyle/>
          <a:p>
            <a:r>
              <a:rPr lang="en-US" altLang="zh-CN" dirty="0"/>
              <a:t>The KP505 propeller is a five-blade marine propeller.</a:t>
            </a:r>
          </a:p>
          <a:p>
            <a:pPr lvl="1"/>
            <a:r>
              <a:rPr lang="en-US" altLang="zh-CN" dirty="0"/>
              <a:t>Propeller diameter D0=0.25m</a:t>
            </a:r>
          </a:p>
          <a:p>
            <a:r>
              <a:rPr lang="en-US" altLang="zh-CN" dirty="0"/>
              <a:t>The model includes the propeller blades, hub, and screw.</a:t>
            </a:r>
          </a:p>
          <a:p>
            <a:endParaRPr lang="en-US" altLang="zh-CN" dirty="0"/>
          </a:p>
          <a:p>
            <a:r>
              <a:rPr lang="en-US" altLang="zh-CN" dirty="0"/>
              <a:t>The computational domain is divided into rotating and static domains.</a:t>
            </a:r>
          </a:p>
          <a:p>
            <a:pPr lvl="1"/>
            <a:r>
              <a:rPr lang="en-US" altLang="zh-CN" dirty="0"/>
              <a:t>The rotating region is used for the frozen rotor setup.</a:t>
            </a:r>
          </a:p>
          <a:p>
            <a:pPr lvl="1"/>
            <a:r>
              <a:rPr lang="en-US" altLang="zh-CN" dirty="0"/>
              <a:t>The static region is used for setting the boundary conditions of the external flow field.</a:t>
            </a:r>
            <a:endParaRPr lang="en-US" dirty="0"/>
          </a:p>
          <a:p>
            <a:endParaRPr lang="en-US" dirty="0"/>
          </a:p>
        </p:txBody>
      </p:sp>
      <p:pic>
        <p:nvPicPr>
          <p:cNvPr id="6" name="内容占位符 5">
            <a:extLst>
              <a:ext uri="{FF2B5EF4-FFF2-40B4-BE49-F238E27FC236}">
                <a16:creationId xmlns:a16="http://schemas.microsoft.com/office/drawing/2014/main" id="{A3ADFB56-F8EC-455F-9993-1CAE064F8F2B}"/>
              </a:ext>
            </a:extLst>
          </p:cNvPr>
          <p:cNvPicPr>
            <a:picLocks noGrp="1" noChangeAspect="1"/>
          </p:cNvPicPr>
          <p:nvPr>
            <p:ph sz="quarter" idx="30"/>
          </p:nvPr>
        </p:nvPicPr>
        <p:blipFill rotWithShape="1">
          <a:blip r:embed="rId2"/>
          <a:srcRect l="8806" r="8806"/>
          <a:stretch/>
        </p:blipFill>
        <p:spPr>
          <a:xfrm>
            <a:off x="5984875" y="46498"/>
            <a:ext cx="3159125" cy="2554953"/>
          </a:xfrm>
          <a:prstGeom prst="rect">
            <a:avLst/>
          </a:prstGeom>
        </p:spPr>
      </p:pic>
      <p:pic>
        <p:nvPicPr>
          <p:cNvPr id="7" name="内容占位符 6">
            <a:extLst>
              <a:ext uri="{FF2B5EF4-FFF2-40B4-BE49-F238E27FC236}">
                <a16:creationId xmlns:a16="http://schemas.microsoft.com/office/drawing/2014/main" id="{1DC915F7-3321-4525-862F-2B9472C2270C}"/>
              </a:ext>
            </a:extLst>
          </p:cNvPr>
          <p:cNvPicPr>
            <a:picLocks noGrp="1" noChangeAspect="1"/>
          </p:cNvPicPr>
          <p:nvPr>
            <p:ph sz="quarter" idx="29"/>
          </p:nvPr>
        </p:nvPicPr>
        <p:blipFill rotWithShape="1">
          <a:blip r:embed="rId3"/>
          <a:srcRect l="20763" r="17134"/>
          <a:stretch/>
        </p:blipFill>
        <p:spPr>
          <a:xfrm>
            <a:off x="1699708" y="140673"/>
            <a:ext cx="2467983" cy="2647950"/>
          </a:xfrm>
          <a:prstGeom prst="rect">
            <a:avLst/>
          </a:prstGeom>
        </p:spPr>
      </p:pic>
      <p:sp>
        <p:nvSpPr>
          <p:cNvPr id="8" name="文本框 7">
            <a:extLst>
              <a:ext uri="{FF2B5EF4-FFF2-40B4-BE49-F238E27FC236}">
                <a16:creationId xmlns:a16="http://schemas.microsoft.com/office/drawing/2014/main" id="{5AB6CB6E-46ED-4BFD-A3DC-73C80DB32305}"/>
              </a:ext>
            </a:extLst>
          </p:cNvPr>
          <p:cNvSpPr txBox="1"/>
          <p:nvPr/>
        </p:nvSpPr>
        <p:spPr>
          <a:xfrm>
            <a:off x="2282528" y="92239"/>
            <a:ext cx="1005403" cy="230832"/>
          </a:xfrm>
          <a:prstGeom prst="rect">
            <a:avLst/>
          </a:prstGeom>
          <a:noFill/>
        </p:spPr>
        <p:txBody>
          <a:bodyPr wrap="none" rtlCol="0">
            <a:spAutoFit/>
          </a:bodyPr>
          <a:lstStyle/>
          <a:p>
            <a:r>
              <a:rPr lang="en-US" altLang="zh-CN" sz="900" dirty="0"/>
              <a:t>Propeller blades</a:t>
            </a:r>
            <a:endParaRPr lang="en-US" sz="900" dirty="0"/>
          </a:p>
        </p:txBody>
      </p:sp>
      <p:sp>
        <p:nvSpPr>
          <p:cNvPr id="11" name="文本框 10">
            <a:extLst>
              <a:ext uri="{FF2B5EF4-FFF2-40B4-BE49-F238E27FC236}">
                <a16:creationId xmlns:a16="http://schemas.microsoft.com/office/drawing/2014/main" id="{6CB7C3FE-7483-4B42-AF20-26768CF52ED5}"/>
              </a:ext>
            </a:extLst>
          </p:cNvPr>
          <p:cNvSpPr txBox="1"/>
          <p:nvPr/>
        </p:nvSpPr>
        <p:spPr>
          <a:xfrm>
            <a:off x="1168793" y="1387916"/>
            <a:ext cx="399468" cy="230832"/>
          </a:xfrm>
          <a:prstGeom prst="rect">
            <a:avLst/>
          </a:prstGeom>
          <a:noFill/>
        </p:spPr>
        <p:txBody>
          <a:bodyPr wrap="none" rtlCol="0">
            <a:spAutoFit/>
          </a:bodyPr>
          <a:lstStyle/>
          <a:p>
            <a:r>
              <a:rPr lang="en-US" altLang="zh-CN" sz="900" dirty="0"/>
              <a:t>Hub</a:t>
            </a:r>
            <a:endParaRPr lang="en-US" sz="900" dirty="0"/>
          </a:p>
        </p:txBody>
      </p:sp>
      <p:sp>
        <p:nvSpPr>
          <p:cNvPr id="14" name="文本框 13">
            <a:extLst>
              <a:ext uri="{FF2B5EF4-FFF2-40B4-BE49-F238E27FC236}">
                <a16:creationId xmlns:a16="http://schemas.microsoft.com/office/drawing/2014/main" id="{6FC8108B-284C-46BB-8105-BA4D9972BCAB}"/>
              </a:ext>
            </a:extLst>
          </p:cNvPr>
          <p:cNvSpPr txBox="1"/>
          <p:nvPr/>
        </p:nvSpPr>
        <p:spPr>
          <a:xfrm>
            <a:off x="4419600" y="1387916"/>
            <a:ext cx="484428" cy="230832"/>
          </a:xfrm>
          <a:prstGeom prst="rect">
            <a:avLst/>
          </a:prstGeom>
          <a:noFill/>
        </p:spPr>
        <p:txBody>
          <a:bodyPr wrap="none" rtlCol="0">
            <a:spAutoFit/>
          </a:bodyPr>
          <a:lstStyle/>
          <a:p>
            <a:r>
              <a:rPr lang="en-US" altLang="zh-CN" sz="900" dirty="0"/>
              <a:t>screw</a:t>
            </a:r>
            <a:endParaRPr lang="en-US" sz="900" dirty="0"/>
          </a:p>
        </p:txBody>
      </p:sp>
      <p:sp>
        <p:nvSpPr>
          <p:cNvPr id="18" name="文本框 17">
            <a:extLst>
              <a:ext uri="{FF2B5EF4-FFF2-40B4-BE49-F238E27FC236}">
                <a16:creationId xmlns:a16="http://schemas.microsoft.com/office/drawing/2014/main" id="{AE9A3DB9-7CB0-49B8-A777-875E482AE943}"/>
              </a:ext>
            </a:extLst>
          </p:cNvPr>
          <p:cNvSpPr txBox="1"/>
          <p:nvPr/>
        </p:nvSpPr>
        <p:spPr>
          <a:xfrm>
            <a:off x="4413362" y="1941394"/>
            <a:ext cx="723900" cy="369332"/>
          </a:xfrm>
          <a:prstGeom prst="rect">
            <a:avLst/>
          </a:prstGeom>
          <a:noFill/>
        </p:spPr>
        <p:txBody>
          <a:bodyPr wrap="square" rtlCol="0">
            <a:spAutoFit/>
          </a:bodyPr>
          <a:lstStyle/>
          <a:p>
            <a:r>
              <a:rPr lang="en-US" altLang="zh-CN" sz="900" dirty="0"/>
              <a:t>Rotating  domain</a:t>
            </a:r>
            <a:endParaRPr lang="en-US" sz="900" dirty="0"/>
          </a:p>
        </p:txBody>
      </p:sp>
      <p:sp>
        <p:nvSpPr>
          <p:cNvPr id="21" name="文本框 20">
            <a:extLst>
              <a:ext uri="{FF2B5EF4-FFF2-40B4-BE49-F238E27FC236}">
                <a16:creationId xmlns:a16="http://schemas.microsoft.com/office/drawing/2014/main" id="{BA40B3C4-43D9-4A7E-9884-072F85ED8A4B}"/>
              </a:ext>
            </a:extLst>
          </p:cNvPr>
          <p:cNvSpPr txBox="1"/>
          <p:nvPr/>
        </p:nvSpPr>
        <p:spPr>
          <a:xfrm>
            <a:off x="7680102" y="2231229"/>
            <a:ext cx="922047" cy="230832"/>
          </a:xfrm>
          <a:prstGeom prst="rect">
            <a:avLst/>
          </a:prstGeom>
          <a:noFill/>
        </p:spPr>
        <p:txBody>
          <a:bodyPr wrap="none" rtlCol="0">
            <a:spAutoFit/>
          </a:bodyPr>
          <a:lstStyle/>
          <a:p>
            <a:r>
              <a:rPr lang="en-US" altLang="zh-CN" sz="900" dirty="0"/>
              <a:t>Static domains</a:t>
            </a:r>
            <a:endParaRPr lang="en-US" sz="900" dirty="0"/>
          </a:p>
        </p:txBody>
      </p:sp>
      <p:cxnSp>
        <p:nvCxnSpPr>
          <p:cNvPr id="12" name="Straight Connector 11">
            <a:extLst>
              <a:ext uri="{FF2B5EF4-FFF2-40B4-BE49-F238E27FC236}">
                <a16:creationId xmlns:a16="http://schemas.microsoft.com/office/drawing/2014/main" id="{9BC651BF-8169-4487-88C3-18CA03DF6875}"/>
              </a:ext>
            </a:extLst>
          </p:cNvPr>
          <p:cNvCxnSpPr/>
          <p:nvPr/>
        </p:nvCxnSpPr>
        <p:spPr>
          <a:xfrm>
            <a:off x="1685391" y="1508918"/>
            <a:ext cx="78011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DA5EE2B8-6E34-4084-9874-3EF61AF628E6}"/>
              </a:ext>
            </a:extLst>
          </p:cNvPr>
          <p:cNvCxnSpPr>
            <a:cxnSpLocks/>
            <a:stCxn id="14" idx="0"/>
          </p:cNvCxnSpPr>
          <p:nvPr/>
        </p:nvCxnSpPr>
        <p:spPr>
          <a:xfrm rot="16200000" flipV="1">
            <a:off x="4032940" y="759041"/>
            <a:ext cx="153796" cy="110395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A920450-90D3-4B60-95D6-1A9F2C3A8423}"/>
              </a:ext>
            </a:extLst>
          </p:cNvPr>
          <p:cNvCxnSpPr/>
          <p:nvPr/>
        </p:nvCxnSpPr>
        <p:spPr>
          <a:xfrm>
            <a:off x="2781566" y="361950"/>
            <a:ext cx="0" cy="629183"/>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1F367399-2AC8-4B8E-BDF5-E330641B400F}"/>
              </a:ext>
            </a:extLst>
          </p:cNvPr>
          <p:cNvCxnSpPr>
            <a:stCxn id="18" idx="1"/>
          </p:cNvCxnSpPr>
          <p:nvPr/>
        </p:nvCxnSpPr>
        <p:spPr>
          <a:xfrm flipH="1">
            <a:off x="3118709" y="2126060"/>
            <a:ext cx="1294653" cy="0"/>
          </a:xfrm>
          <a:prstGeom prst="line">
            <a:avLst/>
          </a:prstGeom>
        </p:spPr>
        <p:style>
          <a:lnRef idx="1">
            <a:schemeClr val="accent1"/>
          </a:lnRef>
          <a:fillRef idx="0">
            <a:schemeClr val="accent1"/>
          </a:fillRef>
          <a:effectRef idx="0">
            <a:schemeClr val="accent1"/>
          </a:effectRef>
          <a:fontRef idx="minor">
            <a:schemeClr val="tx1"/>
          </a:fontRef>
        </p:style>
      </p:cxnSp>
      <p:sp>
        <p:nvSpPr>
          <p:cNvPr id="37" name="文本框 17">
            <a:extLst>
              <a:ext uri="{FF2B5EF4-FFF2-40B4-BE49-F238E27FC236}">
                <a16:creationId xmlns:a16="http://schemas.microsoft.com/office/drawing/2014/main" id="{A2310F2E-330E-4C5A-A201-CDB2807A67FD}"/>
              </a:ext>
            </a:extLst>
          </p:cNvPr>
          <p:cNvSpPr txBox="1"/>
          <p:nvPr/>
        </p:nvSpPr>
        <p:spPr>
          <a:xfrm>
            <a:off x="6715050" y="89262"/>
            <a:ext cx="723900" cy="369332"/>
          </a:xfrm>
          <a:prstGeom prst="rect">
            <a:avLst/>
          </a:prstGeom>
          <a:noFill/>
        </p:spPr>
        <p:txBody>
          <a:bodyPr wrap="square" rtlCol="0">
            <a:spAutoFit/>
          </a:bodyPr>
          <a:lstStyle/>
          <a:p>
            <a:r>
              <a:rPr lang="en-US" altLang="zh-CN" sz="900" dirty="0"/>
              <a:t>Rotating  domain</a:t>
            </a:r>
            <a:endParaRPr lang="en-US" sz="900" dirty="0"/>
          </a:p>
        </p:txBody>
      </p:sp>
      <p:cxnSp>
        <p:nvCxnSpPr>
          <p:cNvPr id="41" name="Straight Connector 40">
            <a:extLst>
              <a:ext uri="{FF2B5EF4-FFF2-40B4-BE49-F238E27FC236}">
                <a16:creationId xmlns:a16="http://schemas.microsoft.com/office/drawing/2014/main" id="{2A1D2BF9-E700-4FA7-BA21-016C385F37AB}"/>
              </a:ext>
            </a:extLst>
          </p:cNvPr>
          <p:cNvCxnSpPr/>
          <p:nvPr/>
        </p:nvCxnSpPr>
        <p:spPr>
          <a:xfrm>
            <a:off x="7077000" y="458594"/>
            <a:ext cx="0" cy="1006054"/>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0CC6C63C-EDA4-4953-BD66-DADBA7C1D8B6}"/>
              </a:ext>
            </a:extLst>
          </p:cNvPr>
          <p:cNvCxnSpPr>
            <a:stCxn id="21" idx="1"/>
          </p:cNvCxnSpPr>
          <p:nvPr/>
        </p:nvCxnSpPr>
        <p:spPr>
          <a:xfrm flipH="1">
            <a:off x="6976297" y="2346645"/>
            <a:ext cx="70380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8F5E8426-13A5-42EF-AEC5-B276F687B57F}"/>
              </a:ext>
            </a:extLst>
          </p:cNvPr>
          <p:cNvCxnSpPr>
            <a:stCxn id="21" idx="0"/>
          </p:cNvCxnSpPr>
          <p:nvPr/>
        </p:nvCxnSpPr>
        <p:spPr>
          <a:xfrm flipH="1" flipV="1">
            <a:off x="8141125" y="1816011"/>
            <a:ext cx="1" cy="415218"/>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Connector: Elbow 46">
            <a:extLst>
              <a:ext uri="{FF2B5EF4-FFF2-40B4-BE49-F238E27FC236}">
                <a16:creationId xmlns:a16="http://schemas.microsoft.com/office/drawing/2014/main" id="{964958C5-ED20-4000-A69A-2E0859E019C9}"/>
              </a:ext>
            </a:extLst>
          </p:cNvPr>
          <p:cNvCxnSpPr>
            <a:cxnSpLocks/>
          </p:cNvCxnSpPr>
          <p:nvPr/>
        </p:nvCxnSpPr>
        <p:spPr>
          <a:xfrm rot="10800000">
            <a:off x="7438952" y="2133703"/>
            <a:ext cx="241150" cy="161466"/>
          </a:xfrm>
          <a:prstGeom prst="bentConnector3">
            <a:avLst>
              <a:gd name="adj1" fmla="val 26135"/>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12493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83F3D98-3E2C-4B54-9120-6A9777252FE7}"/>
              </a:ext>
            </a:extLst>
          </p:cNvPr>
          <p:cNvSpPr>
            <a:spLocks noGrp="1"/>
          </p:cNvSpPr>
          <p:nvPr>
            <p:ph sz="half" idx="18"/>
          </p:nvPr>
        </p:nvSpPr>
        <p:spPr/>
        <p:txBody>
          <a:bodyPr/>
          <a:lstStyle/>
          <a:p>
            <a:pPr marL="285750" indent="-285750">
              <a:buFont typeface="Wingdings" panose="05000000000000000000" pitchFamily="2" charset="2"/>
              <a:buChar char="§"/>
            </a:pPr>
            <a:r>
              <a:rPr lang="en-US" altLang="zh-CN" dirty="0"/>
              <a:t>Moving mesh: </a:t>
            </a:r>
            <a:br>
              <a:rPr lang="en-US" altLang="zh-CN" dirty="0"/>
            </a:br>
            <a:r>
              <a:rPr lang="en-US" altLang="zh-CN" dirty="0"/>
              <a:t>Rotating Domain</a:t>
            </a:r>
          </a:p>
          <a:p>
            <a:pPr marL="285750" indent="-285750">
              <a:buFont typeface="Wingdings" panose="05000000000000000000" pitchFamily="2" charset="2"/>
              <a:buChar char="§"/>
            </a:pPr>
            <a:r>
              <a:rPr lang="en-US" altLang="zh-CN" dirty="0"/>
              <a:t>Turbulent flow: Realizable k-</a:t>
            </a:r>
            <a:r>
              <a:rPr lang="el-GR" altLang="zh-CN" dirty="0"/>
              <a:t>ε</a:t>
            </a:r>
            <a:r>
              <a:rPr lang="zh-CN" altLang="en-US" dirty="0"/>
              <a:t> </a:t>
            </a:r>
            <a:r>
              <a:rPr lang="en-US" altLang="zh-CN" dirty="0"/>
              <a:t>Turbulence model</a:t>
            </a:r>
            <a:endParaRPr lang="zh-CN" altLang="en-US" dirty="0"/>
          </a:p>
          <a:p>
            <a:endParaRPr lang="en-US" dirty="0"/>
          </a:p>
        </p:txBody>
      </p:sp>
      <p:sp>
        <p:nvSpPr>
          <p:cNvPr id="4" name="标题 3">
            <a:extLst>
              <a:ext uri="{FF2B5EF4-FFF2-40B4-BE49-F238E27FC236}">
                <a16:creationId xmlns:a16="http://schemas.microsoft.com/office/drawing/2014/main" id="{AABB9530-90A7-41B7-B3D1-2FF41DE654DE}"/>
              </a:ext>
            </a:extLst>
          </p:cNvPr>
          <p:cNvSpPr>
            <a:spLocks noGrp="1"/>
          </p:cNvSpPr>
          <p:nvPr>
            <p:ph type="title"/>
          </p:nvPr>
        </p:nvSpPr>
        <p:spPr/>
        <p:txBody>
          <a:bodyPr/>
          <a:lstStyle/>
          <a:p>
            <a:r>
              <a:rPr lang="en-US" dirty="0"/>
              <a:t>Implementation</a:t>
            </a:r>
          </a:p>
        </p:txBody>
      </p:sp>
      <p:pic>
        <p:nvPicPr>
          <p:cNvPr id="12" name="内容占位符 11">
            <a:extLst>
              <a:ext uri="{FF2B5EF4-FFF2-40B4-BE49-F238E27FC236}">
                <a16:creationId xmlns:a16="http://schemas.microsoft.com/office/drawing/2014/main" id="{BBA08C80-2880-49FD-82DA-608199C76878}"/>
              </a:ext>
            </a:extLst>
          </p:cNvPr>
          <p:cNvPicPr>
            <a:picLocks noGrp="1" noChangeAspect="1"/>
          </p:cNvPicPr>
          <p:nvPr>
            <p:ph sz="quarter" idx="17"/>
          </p:nvPr>
        </p:nvPicPr>
        <p:blipFill rotWithShape="1">
          <a:blip r:embed="rId2"/>
          <a:srcRect r="35773" b="4972"/>
          <a:stretch/>
        </p:blipFill>
        <p:spPr>
          <a:xfrm>
            <a:off x="3271838" y="436965"/>
            <a:ext cx="5872162" cy="4706132"/>
          </a:xfrm>
          <a:prstGeom prst="rect">
            <a:avLst/>
          </a:prstGeom>
        </p:spPr>
      </p:pic>
    </p:spTree>
    <p:extLst>
      <p:ext uri="{BB962C8B-B14F-4D97-AF65-F5344CB8AC3E}">
        <p14:creationId xmlns:p14="http://schemas.microsoft.com/office/powerpoint/2010/main" val="38999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A2BC23CB-AE28-46B6-ACFF-FCB70D5DFBB8}"/>
              </a:ext>
            </a:extLst>
          </p:cNvPr>
          <p:cNvSpPr>
            <a:spLocks noGrp="1"/>
          </p:cNvSpPr>
          <p:nvPr>
            <p:ph type="title"/>
          </p:nvPr>
        </p:nvSpPr>
        <p:spPr/>
        <p:txBody>
          <a:bodyPr/>
          <a:lstStyle/>
          <a:p>
            <a:r>
              <a:rPr lang="en-US" altLang="zh-CN" dirty="0"/>
              <a:t>Parameter Settings</a:t>
            </a:r>
            <a:endParaRPr lang="en-US" dirty="0"/>
          </a:p>
        </p:txBody>
      </p:sp>
      <p:sp>
        <p:nvSpPr>
          <p:cNvPr id="4" name="内容占位符 3">
            <a:extLst>
              <a:ext uri="{FF2B5EF4-FFF2-40B4-BE49-F238E27FC236}">
                <a16:creationId xmlns:a16="http://schemas.microsoft.com/office/drawing/2014/main" id="{6F340C70-9FCA-4121-9181-3E84D95F40F4}"/>
              </a:ext>
            </a:extLst>
          </p:cNvPr>
          <p:cNvSpPr>
            <a:spLocks noGrp="1"/>
          </p:cNvSpPr>
          <p:nvPr>
            <p:ph sz="half" idx="10"/>
          </p:nvPr>
        </p:nvSpPr>
        <p:spPr/>
        <p:txBody>
          <a:bodyPr/>
          <a:lstStyle/>
          <a:p>
            <a:r>
              <a:rPr lang="en-US" altLang="zh-CN" dirty="0"/>
              <a:t>Rotating domain</a:t>
            </a:r>
          </a:p>
          <a:p>
            <a:pPr lvl="1"/>
            <a:r>
              <a:rPr lang="en-US" altLang="zh-CN" dirty="0"/>
              <a:t>The rotational speed rot is 15 [1/s].</a:t>
            </a:r>
          </a:p>
          <a:p>
            <a:r>
              <a:rPr lang="en-US" altLang="zh-CN" dirty="0"/>
              <a:t>Free stream velocity </a:t>
            </a:r>
          </a:p>
          <a:p>
            <a:pPr lvl="1"/>
            <a:r>
              <a:rPr lang="en-US" altLang="zh-CN" dirty="0"/>
              <a:t>Calculate U0=J*rot*D0 according to the advance coefficient</a:t>
            </a:r>
          </a:p>
          <a:p>
            <a:pPr lvl="1"/>
            <a:r>
              <a:rPr lang="en-US" altLang="zh-CN" dirty="0"/>
              <a:t>Sweep the advance coefficient  J over the range (0,0.1,1)  to obtain different Free stream velocity U0</a:t>
            </a:r>
            <a:endParaRPr lang="en-US" dirty="0"/>
          </a:p>
        </p:txBody>
      </p:sp>
      <p:sp>
        <p:nvSpPr>
          <p:cNvPr id="5" name="Content Placeholder 4">
            <a:extLst>
              <a:ext uri="{FF2B5EF4-FFF2-40B4-BE49-F238E27FC236}">
                <a16:creationId xmlns:a16="http://schemas.microsoft.com/office/drawing/2014/main" id="{9CFFCF5F-6C82-4DE1-8886-9D8E83FC6B05}"/>
              </a:ext>
            </a:extLst>
          </p:cNvPr>
          <p:cNvSpPr>
            <a:spLocks noGrp="1"/>
          </p:cNvSpPr>
          <p:nvPr>
            <p:ph sz="quarter" idx="17"/>
          </p:nvPr>
        </p:nvSpPr>
        <p:spPr/>
        <p:txBody>
          <a:bodyPr/>
          <a:lstStyle/>
          <a:p>
            <a:endParaRPr lang="en-US"/>
          </a:p>
        </p:txBody>
      </p:sp>
      <p:pic>
        <p:nvPicPr>
          <p:cNvPr id="7" name="Picture 6">
            <a:extLst>
              <a:ext uri="{FF2B5EF4-FFF2-40B4-BE49-F238E27FC236}">
                <a16:creationId xmlns:a16="http://schemas.microsoft.com/office/drawing/2014/main" id="{1975447C-F22B-4E22-B09D-884FD212B595}"/>
              </a:ext>
            </a:extLst>
          </p:cNvPr>
          <p:cNvPicPr>
            <a:picLocks noChangeAspect="1"/>
          </p:cNvPicPr>
          <p:nvPr/>
        </p:nvPicPr>
        <p:blipFill rotWithShape="1">
          <a:blip r:embed="rId2"/>
          <a:srcRect b="26669"/>
          <a:stretch/>
        </p:blipFill>
        <p:spPr>
          <a:xfrm>
            <a:off x="914400" y="742950"/>
            <a:ext cx="2971801" cy="4695826"/>
          </a:xfrm>
          <a:prstGeom prst="rect">
            <a:avLst/>
          </a:prstGeom>
          <a:ln>
            <a:solidFill>
              <a:schemeClr val="bg2"/>
            </a:solidFill>
          </a:ln>
        </p:spPr>
      </p:pic>
    </p:spTree>
    <p:extLst>
      <p:ext uri="{BB962C8B-B14F-4D97-AF65-F5344CB8AC3E}">
        <p14:creationId xmlns:p14="http://schemas.microsoft.com/office/powerpoint/2010/main" val="369686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D7FBB2E-1688-4B19-9841-D5D8948C4C7C}"/>
              </a:ext>
            </a:extLst>
          </p:cNvPr>
          <p:cNvSpPr>
            <a:spLocks noGrp="1"/>
          </p:cNvSpPr>
          <p:nvPr>
            <p:ph type="title"/>
          </p:nvPr>
        </p:nvSpPr>
        <p:spPr/>
        <p:txBody>
          <a:bodyPr/>
          <a:lstStyle/>
          <a:p>
            <a:r>
              <a:rPr lang="en-US" altLang="zh-CN" dirty="0"/>
              <a:t>Wall Resolution in </a:t>
            </a:r>
            <a:br>
              <a:rPr lang="en-US" altLang="zh-CN" dirty="0"/>
            </a:br>
            <a:r>
              <a:rPr lang="en-US" altLang="zh-CN" dirty="0"/>
              <a:t>Viscous Units</a:t>
            </a:r>
            <a:endParaRPr lang="en-US" dirty="0"/>
          </a:p>
        </p:txBody>
      </p:sp>
      <p:sp>
        <p:nvSpPr>
          <p:cNvPr id="3" name="内容占位符 2">
            <a:extLst>
              <a:ext uri="{FF2B5EF4-FFF2-40B4-BE49-F238E27FC236}">
                <a16:creationId xmlns:a16="http://schemas.microsoft.com/office/drawing/2014/main" id="{580B6468-DD34-4FE5-A957-2896BA17C98C}"/>
              </a:ext>
            </a:extLst>
          </p:cNvPr>
          <p:cNvSpPr>
            <a:spLocks noGrp="1"/>
          </p:cNvSpPr>
          <p:nvPr>
            <p:ph sz="half" idx="10"/>
          </p:nvPr>
        </p:nvSpPr>
        <p:spPr/>
        <p:txBody>
          <a:bodyPr/>
          <a:lstStyle/>
          <a:p>
            <a:r>
              <a:rPr lang="en-US" altLang="zh-CN" dirty="0"/>
              <a:t>The non-dimensional wall resolution on the surfaces of the propeller and hub meets the requirements for wall function.</a:t>
            </a:r>
            <a:endParaRPr lang="zh-CN" altLang="en-US" dirty="0"/>
          </a:p>
          <a:p>
            <a:endParaRPr lang="en-US" dirty="0"/>
          </a:p>
        </p:txBody>
      </p:sp>
      <p:pic>
        <p:nvPicPr>
          <p:cNvPr id="5" name="内容占位符 7">
            <a:extLst>
              <a:ext uri="{FF2B5EF4-FFF2-40B4-BE49-F238E27FC236}">
                <a16:creationId xmlns:a16="http://schemas.microsoft.com/office/drawing/2014/main" id="{8FFFF11D-5C28-40F4-814E-98FEE755A300}"/>
              </a:ext>
            </a:extLst>
          </p:cNvPr>
          <p:cNvPicPr>
            <a:picLocks noGrp="1" noChangeAspect="1"/>
          </p:cNvPicPr>
          <p:nvPr>
            <p:ph sz="quarter" idx="21"/>
          </p:nvPr>
        </p:nvPicPr>
        <p:blipFill>
          <a:blip r:embed="rId2"/>
          <a:stretch>
            <a:fillRect/>
          </a:stretch>
        </p:blipFill>
        <p:spPr>
          <a:xfrm>
            <a:off x="501650" y="1952891"/>
            <a:ext cx="4008438" cy="1458380"/>
          </a:xfrm>
          <a:prstGeom prst="rect">
            <a:avLst/>
          </a:prstGeom>
        </p:spPr>
      </p:pic>
    </p:spTree>
    <p:extLst>
      <p:ext uri="{BB962C8B-B14F-4D97-AF65-F5344CB8AC3E}">
        <p14:creationId xmlns:p14="http://schemas.microsoft.com/office/powerpoint/2010/main" val="36352402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D7C0337-DC7C-457C-B2C1-962828DC806C}"/>
              </a:ext>
            </a:extLst>
          </p:cNvPr>
          <p:cNvSpPr>
            <a:spLocks noGrp="1"/>
          </p:cNvSpPr>
          <p:nvPr>
            <p:ph type="title"/>
          </p:nvPr>
        </p:nvSpPr>
        <p:spPr/>
        <p:txBody>
          <a:bodyPr>
            <a:normAutofit/>
          </a:bodyPr>
          <a:lstStyle/>
          <a:p>
            <a:r>
              <a:rPr lang="en-US" altLang="zh-CN" dirty="0"/>
              <a:t>Results</a:t>
            </a:r>
            <a:endParaRPr lang="en-US" dirty="0"/>
          </a:p>
        </p:txBody>
      </p:sp>
      <p:sp>
        <p:nvSpPr>
          <p:cNvPr id="4" name="内容占位符 3">
            <a:extLst>
              <a:ext uri="{FF2B5EF4-FFF2-40B4-BE49-F238E27FC236}">
                <a16:creationId xmlns:a16="http://schemas.microsoft.com/office/drawing/2014/main" id="{E901B386-8B2E-4474-8A6A-B9F80592C1CD}"/>
              </a:ext>
            </a:extLst>
          </p:cNvPr>
          <p:cNvSpPr>
            <a:spLocks noGrp="1"/>
          </p:cNvSpPr>
          <p:nvPr>
            <p:ph sz="half" idx="10"/>
          </p:nvPr>
        </p:nvSpPr>
        <p:spPr/>
        <p:txBody>
          <a:bodyPr>
            <a:normAutofit/>
          </a:bodyPr>
          <a:lstStyle/>
          <a:p>
            <a:r>
              <a:rPr lang="en-US" dirty="0"/>
              <a:t>The thrust coefficient and torque coefficient gradually decrease with the increase of advance coefficient .</a:t>
            </a:r>
          </a:p>
          <a:p>
            <a:r>
              <a:rPr lang="en-US" dirty="0"/>
              <a:t>The open water efficiency gradually increases with the increase of </a:t>
            </a:r>
            <a:r>
              <a:rPr lang="en-US" altLang="zh-CN" dirty="0"/>
              <a:t>advance coefficient </a:t>
            </a:r>
            <a:r>
              <a:rPr lang="en-US" dirty="0"/>
              <a:t>, reaches its peak at J=0.8, and then decreases.</a:t>
            </a:r>
          </a:p>
        </p:txBody>
      </p:sp>
      <p:sp>
        <p:nvSpPr>
          <p:cNvPr id="5" name="文本占位符 4">
            <a:extLst>
              <a:ext uri="{FF2B5EF4-FFF2-40B4-BE49-F238E27FC236}">
                <a16:creationId xmlns:a16="http://schemas.microsoft.com/office/drawing/2014/main" id="{E335575C-291F-469B-A450-6F4C7C9DDA61}"/>
              </a:ext>
            </a:extLst>
          </p:cNvPr>
          <p:cNvSpPr>
            <a:spLocks noGrp="1"/>
          </p:cNvSpPr>
          <p:nvPr>
            <p:ph type="body" sz="quarter" idx="12"/>
          </p:nvPr>
        </p:nvSpPr>
        <p:spPr>
          <a:xfrm>
            <a:off x="5812022" y="4476750"/>
            <a:ext cx="3103378" cy="304800"/>
          </a:xfrm>
        </p:spPr>
        <p:txBody>
          <a:bodyPr>
            <a:normAutofit/>
          </a:bodyPr>
          <a:lstStyle/>
          <a:p>
            <a:pPr algn="r">
              <a:lnSpc>
                <a:spcPct val="120000"/>
              </a:lnSpc>
              <a:spcBef>
                <a:spcPts val="0"/>
              </a:spcBef>
            </a:pPr>
            <a:r>
              <a:rPr lang="en-US" i="1" dirty="0"/>
              <a:t>KP505 Open Water Performance Curves</a:t>
            </a:r>
          </a:p>
        </p:txBody>
      </p:sp>
      <p:pic>
        <p:nvPicPr>
          <p:cNvPr id="8" name="内容占位符 7">
            <a:extLst>
              <a:ext uri="{FF2B5EF4-FFF2-40B4-BE49-F238E27FC236}">
                <a16:creationId xmlns:a16="http://schemas.microsoft.com/office/drawing/2014/main" id="{EAFAE1DE-CC36-49C0-B65F-C5FA4BCDB1B3}"/>
              </a:ext>
            </a:extLst>
          </p:cNvPr>
          <p:cNvPicPr>
            <a:picLocks noGrp="1" noChangeAspect="1"/>
          </p:cNvPicPr>
          <p:nvPr>
            <p:ph sz="quarter" idx="11"/>
          </p:nvPr>
        </p:nvPicPr>
        <p:blipFill>
          <a:blip r:embed="rId2"/>
          <a:stretch>
            <a:fillRect/>
          </a:stretch>
        </p:blipFill>
        <p:spPr>
          <a:xfrm>
            <a:off x="4114800" y="1033939"/>
            <a:ext cx="4800600" cy="3075621"/>
          </a:xfrm>
          <a:prstGeom prst="rect">
            <a:avLst/>
          </a:prstGeom>
        </p:spPr>
      </p:pic>
    </p:spTree>
    <p:extLst>
      <p:ext uri="{BB962C8B-B14F-4D97-AF65-F5344CB8AC3E}">
        <p14:creationId xmlns:p14="http://schemas.microsoft.com/office/powerpoint/2010/main" val="9243059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79B1436-0CB1-484C-9452-1F8A046A8493}"/>
              </a:ext>
            </a:extLst>
          </p:cNvPr>
          <p:cNvSpPr>
            <a:spLocks noGrp="1"/>
          </p:cNvSpPr>
          <p:nvPr>
            <p:ph type="title"/>
          </p:nvPr>
        </p:nvSpPr>
        <p:spPr/>
        <p:txBody>
          <a:bodyPr>
            <a:normAutofit fontScale="90000"/>
          </a:bodyPr>
          <a:lstStyle/>
          <a:p>
            <a:r>
              <a:rPr lang="en-US" altLang="zh-CN" dirty="0"/>
              <a:t>Pressure Distribution on the Blade Surface </a:t>
            </a:r>
            <a:endParaRPr lang="en-US" dirty="0"/>
          </a:p>
        </p:txBody>
      </p:sp>
      <p:sp>
        <p:nvSpPr>
          <p:cNvPr id="4" name="内容占位符 3">
            <a:extLst>
              <a:ext uri="{FF2B5EF4-FFF2-40B4-BE49-F238E27FC236}">
                <a16:creationId xmlns:a16="http://schemas.microsoft.com/office/drawing/2014/main" id="{721CB416-0BCB-471B-B645-453648BBBCD0}"/>
              </a:ext>
            </a:extLst>
          </p:cNvPr>
          <p:cNvSpPr>
            <a:spLocks noGrp="1"/>
          </p:cNvSpPr>
          <p:nvPr>
            <p:ph sz="half" idx="10"/>
          </p:nvPr>
        </p:nvSpPr>
        <p:spPr/>
        <p:txBody>
          <a:bodyPr>
            <a:noAutofit/>
          </a:bodyPr>
          <a:lstStyle/>
          <a:p>
            <a:r>
              <a:rPr lang="en-US" altLang="zh-CN" sz="1100" dirty="0"/>
              <a:t>The suction side is the surface facing the incoming flow, while the pressure side is the opposite side of the blades.</a:t>
            </a:r>
          </a:p>
          <a:p>
            <a:r>
              <a:rPr lang="en-US" altLang="zh-CN" sz="1100" dirty="0"/>
              <a:t>The relative pressure on the suction side is negative, and the relative pressure on the pressure side is positive. Under the action of pressure difference, the propeller generates thrust.</a:t>
            </a:r>
          </a:p>
          <a:p>
            <a:r>
              <a:rPr lang="en-US" altLang="zh-CN" sz="1100" dirty="0"/>
              <a:t>The pressure gradient is significant near leading edges of blades.</a:t>
            </a:r>
          </a:p>
          <a:p>
            <a:r>
              <a:rPr lang="en-US" altLang="zh-CN" sz="1100" dirty="0"/>
              <a:t>With the increase of the advance coefficient, the pressure distribution does not change much, but the absolute values of the pressure on both the suction and pressure sides gradually decrease, reflecting a reduction in the thrust coefficient.</a:t>
            </a:r>
            <a:endParaRPr lang="en-US" sz="1100" dirty="0"/>
          </a:p>
        </p:txBody>
      </p:sp>
      <p:sp>
        <p:nvSpPr>
          <p:cNvPr id="8" name="文本占位符 4">
            <a:extLst>
              <a:ext uri="{FF2B5EF4-FFF2-40B4-BE49-F238E27FC236}">
                <a16:creationId xmlns:a16="http://schemas.microsoft.com/office/drawing/2014/main" id="{DBBBC90D-4002-45FC-80CB-8C82972D6DBD}"/>
              </a:ext>
            </a:extLst>
          </p:cNvPr>
          <p:cNvSpPr>
            <a:spLocks noGrp="1"/>
          </p:cNvSpPr>
          <p:nvPr>
            <p:ph type="body" sz="quarter" idx="12"/>
          </p:nvPr>
        </p:nvSpPr>
        <p:spPr>
          <a:xfrm>
            <a:off x="4778907" y="4901956"/>
            <a:ext cx="3993618" cy="304800"/>
          </a:xfrm>
        </p:spPr>
        <p:txBody>
          <a:bodyPr>
            <a:normAutofit/>
          </a:bodyPr>
          <a:lstStyle/>
          <a:p>
            <a:r>
              <a:rPr lang="en-US" altLang="zh-CN" i="1" dirty="0"/>
              <a:t>The pressure distribution on the suction and pressure sides of the propeller blade.</a:t>
            </a:r>
            <a:endParaRPr lang="en-US" i="1" dirty="0"/>
          </a:p>
        </p:txBody>
      </p:sp>
      <p:pic>
        <p:nvPicPr>
          <p:cNvPr id="9" name="图片 8">
            <a:extLst>
              <a:ext uri="{FF2B5EF4-FFF2-40B4-BE49-F238E27FC236}">
                <a16:creationId xmlns:a16="http://schemas.microsoft.com/office/drawing/2014/main" id="{46774C6D-35BC-4F51-850A-A0E992B55E44}"/>
              </a:ext>
            </a:extLst>
          </p:cNvPr>
          <p:cNvPicPr>
            <a:picLocks noChangeAspect="1"/>
          </p:cNvPicPr>
          <p:nvPr/>
        </p:nvPicPr>
        <p:blipFill>
          <a:blip r:embed="rId2"/>
          <a:stretch>
            <a:fillRect/>
          </a:stretch>
        </p:blipFill>
        <p:spPr>
          <a:xfrm>
            <a:off x="4763725" y="75188"/>
            <a:ext cx="3429000" cy="2284797"/>
          </a:xfrm>
          <a:prstGeom prst="rect">
            <a:avLst/>
          </a:prstGeom>
          <a:ln>
            <a:solidFill>
              <a:schemeClr val="bg2">
                <a:lumMod val="90000"/>
              </a:schemeClr>
            </a:solidFill>
          </a:ln>
        </p:spPr>
      </p:pic>
      <p:pic>
        <p:nvPicPr>
          <p:cNvPr id="13" name="内容占位符 12">
            <a:extLst>
              <a:ext uri="{FF2B5EF4-FFF2-40B4-BE49-F238E27FC236}">
                <a16:creationId xmlns:a16="http://schemas.microsoft.com/office/drawing/2014/main" id="{A4729FFA-31E7-4D88-BC43-8045B3E4ADD8}"/>
              </a:ext>
            </a:extLst>
          </p:cNvPr>
          <p:cNvPicPr>
            <a:picLocks noGrp="1" noChangeAspect="1"/>
          </p:cNvPicPr>
          <p:nvPr>
            <p:ph sz="quarter" idx="11"/>
          </p:nvPr>
        </p:nvPicPr>
        <p:blipFill>
          <a:blip r:embed="rId3"/>
          <a:stretch>
            <a:fillRect/>
          </a:stretch>
        </p:blipFill>
        <p:spPr>
          <a:xfrm>
            <a:off x="4763725" y="2512385"/>
            <a:ext cx="3429000" cy="2284796"/>
          </a:xfrm>
          <a:prstGeom prst="rect">
            <a:avLst/>
          </a:prstGeom>
          <a:ln>
            <a:solidFill>
              <a:schemeClr val="bg2">
                <a:lumMod val="90000"/>
              </a:schemeClr>
            </a:solidFill>
          </a:ln>
        </p:spPr>
      </p:pic>
    </p:spTree>
    <p:extLst>
      <p:ext uri="{BB962C8B-B14F-4D97-AF65-F5344CB8AC3E}">
        <p14:creationId xmlns:p14="http://schemas.microsoft.com/office/powerpoint/2010/main" val="2338737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0A0F5C44-F40D-485A-ADFA-AA54DE894C13}"/>
              </a:ext>
            </a:extLst>
          </p:cNvPr>
          <p:cNvPicPr>
            <a:picLocks noChangeAspect="1"/>
          </p:cNvPicPr>
          <p:nvPr/>
        </p:nvPicPr>
        <p:blipFill rotWithShape="1">
          <a:blip r:embed="rId2"/>
          <a:srcRect r="11275"/>
          <a:stretch/>
        </p:blipFill>
        <p:spPr>
          <a:xfrm>
            <a:off x="3689020" y="2279330"/>
            <a:ext cx="3366159" cy="2527937"/>
          </a:xfrm>
          <a:prstGeom prst="rect">
            <a:avLst/>
          </a:prstGeom>
        </p:spPr>
      </p:pic>
      <p:sp>
        <p:nvSpPr>
          <p:cNvPr id="3" name="标题 2">
            <a:extLst>
              <a:ext uri="{FF2B5EF4-FFF2-40B4-BE49-F238E27FC236}">
                <a16:creationId xmlns:a16="http://schemas.microsoft.com/office/drawing/2014/main" id="{0B3B3532-4321-4E3B-AAD1-65A302580A0C}"/>
              </a:ext>
            </a:extLst>
          </p:cNvPr>
          <p:cNvSpPr>
            <a:spLocks noGrp="1"/>
          </p:cNvSpPr>
          <p:nvPr>
            <p:ph type="title"/>
          </p:nvPr>
        </p:nvSpPr>
        <p:spPr/>
        <p:txBody>
          <a:bodyPr>
            <a:normAutofit fontScale="90000"/>
          </a:bodyPr>
          <a:lstStyle/>
          <a:p>
            <a:r>
              <a:rPr lang="en-US" altLang="zh-CN" dirty="0"/>
              <a:t>Propeller Cross-Sectional Velocity Distribution</a:t>
            </a:r>
            <a:endParaRPr lang="en-US" dirty="0"/>
          </a:p>
        </p:txBody>
      </p:sp>
      <p:sp>
        <p:nvSpPr>
          <p:cNvPr id="4" name="内容占位符 3">
            <a:extLst>
              <a:ext uri="{FF2B5EF4-FFF2-40B4-BE49-F238E27FC236}">
                <a16:creationId xmlns:a16="http://schemas.microsoft.com/office/drawing/2014/main" id="{56D362A7-19AD-4079-923B-404F5E0FF288}"/>
              </a:ext>
            </a:extLst>
          </p:cNvPr>
          <p:cNvSpPr>
            <a:spLocks noGrp="1"/>
          </p:cNvSpPr>
          <p:nvPr>
            <p:ph sz="half" idx="10"/>
          </p:nvPr>
        </p:nvSpPr>
        <p:spPr/>
        <p:txBody>
          <a:bodyPr/>
          <a:lstStyle/>
          <a:p>
            <a:r>
              <a:rPr lang="en-US" altLang="zh-CN" dirty="0"/>
              <a:t>There is a significant velocity gradient at the leading edge of the propeller blades.</a:t>
            </a:r>
            <a:endParaRPr lang="en-US" dirty="0"/>
          </a:p>
        </p:txBody>
      </p:sp>
      <p:pic>
        <p:nvPicPr>
          <p:cNvPr id="6" name="内容占位符 53">
            <a:extLst>
              <a:ext uri="{FF2B5EF4-FFF2-40B4-BE49-F238E27FC236}">
                <a16:creationId xmlns:a16="http://schemas.microsoft.com/office/drawing/2014/main" id="{5401BF24-DBF8-441D-BF2C-E6956169472B}"/>
              </a:ext>
            </a:extLst>
          </p:cNvPr>
          <p:cNvPicPr>
            <a:picLocks noGrp="1" noChangeAspect="1"/>
          </p:cNvPicPr>
          <p:nvPr>
            <p:ph sz="quarter" idx="17"/>
          </p:nvPr>
        </p:nvPicPr>
        <p:blipFill>
          <a:blip r:embed="rId3"/>
          <a:stretch>
            <a:fillRect/>
          </a:stretch>
        </p:blipFill>
        <p:spPr>
          <a:xfrm>
            <a:off x="0" y="2006843"/>
            <a:ext cx="3103378" cy="2654647"/>
          </a:xfrm>
          <a:prstGeom prst="rect">
            <a:avLst/>
          </a:prstGeom>
        </p:spPr>
      </p:pic>
      <p:pic>
        <p:nvPicPr>
          <p:cNvPr id="8" name="图片 7">
            <a:extLst>
              <a:ext uri="{FF2B5EF4-FFF2-40B4-BE49-F238E27FC236}">
                <a16:creationId xmlns:a16="http://schemas.microsoft.com/office/drawing/2014/main" id="{909487DE-377B-4924-AD03-97E9667C3A60}"/>
              </a:ext>
            </a:extLst>
          </p:cNvPr>
          <p:cNvPicPr>
            <a:picLocks noChangeAspect="1"/>
          </p:cNvPicPr>
          <p:nvPr/>
        </p:nvPicPr>
        <p:blipFill>
          <a:blip r:embed="rId4"/>
          <a:stretch>
            <a:fillRect/>
          </a:stretch>
        </p:blipFill>
        <p:spPr>
          <a:xfrm>
            <a:off x="7345982" y="2957544"/>
            <a:ext cx="1403019" cy="1200150"/>
          </a:xfrm>
          <a:prstGeom prst="rect">
            <a:avLst/>
          </a:prstGeom>
        </p:spPr>
      </p:pic>
      <p:sp>
        <p:nvSpPr>
          <p:cNvPr id="9" name="椭圆 8">
            <a:extLst>
              <a:ext uri="{FF2B5EF4-FFF2-40B4-BE49-F238E27FC236}">
                <a16:creationId xmlns:a16="http://schemas.microsoft.com/office/drawing/2014/main" id="{51449E7A-914A-4A77-BE42-C95F9FF71850}"/>
              </a:ext>
            </a:extLst>
          </p:cNvPr>
          <p:cNvSpPr/>
          <p:nvPr/>
        </p:nvSpPr>
        <p:spPr>
          <a:xfrm>
            <a:off x="5730280" y="2665892"/>
            <a:ext cx="274320" cy="27432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直接箭头连接符 9">
            <a:extLst>
              <a:ext uri="{FF2B5EF4-FFF2-40B4-BE49-F238E27FC236}">
                <a16:creationId xmlns:a16="http://schemas.microsoft.com/office/drawing/2014/main" id="{564E2E27-7628-46AD-B94F-54817EC5C008}"/>
              </a:ext>
            </a:extLst>
          </p:cNvPr>
          <p:cNvCxnSpPr>
            <a:cxnSpLocks/>
            <a:stCxn id="9" idx="0"/>
          </p:cNvCxnSpPr>
          <p:nvPr/>
        </p:nvCxnSpPr>
        <p:spPr>
          <a:xfrm>
            <a:off x="5867440" y="2665892"/>
            <a:ext cx="2252623" cy="348771"/>
          </a:xfrm>
          <a:prstGeom prst="straightConnector1">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B119AEA3-3078-45B3-B0B6-8C3311924F11}"/>
              </a:ext>
            </a:extLst>
          </p:cNvPr>
          <p:cNvSpPr txBox="1"/>
          <p:nvPr/>
        </p:nvSpPr>
        <p:spPr>
          <a:xfrm>
            <a:off x="1301460" y="4638707"/>
            <a:ext cx="500458" cy="215444"/>
          </a:xfrm>
          <a:prstGeom prst="rect">
            <a:avLst/>
          </a:prstGeom>
          <a:noFill/>
        </p:spPr>
        <p:txBody>
          <a:bodyPr wrap="none" rtlCol="0">
            <a:spAutoFit/>
          </a:bodyPr>
          <a:lstStyle/>
          <a:p>
            <a:r>
              <a:rPr lang="en-US" altLang="zh-CN" sz="800" dirty="0"/>
              <a:t>x=0[m]</a:t>
            </a:r>
            <a:endParaRPr lang="en-US" sz="800" dirty="0"/>
          </a:p>
        </p:txBody>
      </p:sp>
      <p:cxnSp>
        <p:nvCxnSpPr>
          <p:cNvPr id="15" name="Straight Connector 14">
            <a:extLst>
              <a:ext uri="{FF2B5EF4-FFF2-40B4-BE49-F238E27FC236}">
                <a16:creationId xmlns:a16="http://schemas.microsoft.com/office/drawing/2014/main" id="{46A89C37-DD5F-4A10-BDF3-0D1698C59A02}"/>
              </a:ext>
            </a:extLst>
          </p:cNvPr>
          <p:cNvCxnSpPr>
            <a:cxnSpLocks/>
          </p:cNvCxnSpPr>
          <p:nvPr/>
        </p:nvCxnSpPr>
        <p:spPr>
          <a:xfrm>
            <a:off x="5817394" y="2931319"/>
            <a:ext cx="1966912" cy="1104900"/>
          </a:xfrm>
          <a:prstGeom prst="line">
            <a:avLst/>
          </a:prstGeom>
          <a:ln>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327672"/>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自定义">
      <a:majorFont>
        <a:latin typeface="Lato"/>
        <a:ea typeface="黑体"/>
        <a:cs typeface=""/>
      </a:majorFont>
      <a:minorFont>
        <a:latin typeface="Lato"/>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1" id="{0AC95707-B107-4E4F-832E-DF167D58490B}" vid="{50AD3545-A500-42AC-AA0D-880598E444E4}"/>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 PPT 模板（中文）_20240430</Template>
  <TotalTime>14968</TotalTime>
  <Words>578</Words>
  <Application>Microsoft Office PowerPoint</Application>
  <PresentationFormat>On-screen Show (16:9)</PresentationFormat>
  <Paragraphs>61</Paragraphs>
  <Slides>11</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11</vt:i4>
      </vt:variant>
    </vt:vector>
  </HeadingPairs>
  <TitlesOfParts>
    <vt:vector size="21" baseType="lpstr">
      <vt:lpstr>等线</vt:lpstr>
      <vt:lpstr>黑体</vt:lpstr>
      <vt:lpstr>Arial</vt:lpstr>
      <vt:lpstr>Calibri</vt:lpstr>
      <vt:lpstr>Cambria Math</vt:lpstr>
      <vt:lpstr>Lato</vt:lpstr>
      <vt:lpstr>Lato Black</vt:lpstr>
      <vt:lpstr>Lato Light</vt:lpstr>
      <vt:lpstr>Wingdings</vt:lpstr>
      <vt:lpstr>comsol-slide-template-NEW</vt:lpstr>
      <vt:lpstr>Open Water Performance  of the KP505 Propeller</vt:lpstr>
      <vt:lpstr>Overview</vt:lpstr>
      <vt:lpstr>Geometry</vt:lpstr>
      <vt:lpstr>Implementation</vt:lpstr>
      <vt:lpstr>Parameter Settings</vt:lpstr>
      <vt:lpstr>Wall Resolution in  Viscous Units</vt:lpstr>
      <vt:lpstr>Results</vt:lpstr>
      <vt:lpstr>Pressure Distribution on the Blade Surface </vt:lpstr>
      <vt:lpstr>Propeller Cross-Sectional Velocity Distribution</vt:lpstr>
      <vt:lpstr>Velocity Distribution in the Flow Direction</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Yue Zhao</dc:creator>
  <cp:lastModifiedBy>Ed Fontes</cp:lastModifiedBy>
  <cp:revision>185</cp:revision>
  <dcterms:created xsi:type="dcterms:W3CDTF">2024-07-02T07:59:34Z</dcterms:created>
  <dcterms:modified xsi:type="dcterms:W3CDTF">2024-12-18T08:02:30Z</dcterms:modified>
</cp:coreProperties>
</file>